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4.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5.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6.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7.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8.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9.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0.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2.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41"/>
  </p:notesMasterIdLst>
  <p:sldIdLst>
    <p:sldId id="266" r:id="rId2"/>
    <p:sldId id="331" r:id="rId3"/>
    <p:sldId id="328" r:id="rId4"/>
    <p:sldId id="361" r:id="rId5"/>
    <p:sldId id="258" r:id="rId6"/>
    <p:sldId id="277" r:id="rId7"/>
    <p:sldId id="283" r:id="rId8"/>
    <p:sldId id="299" r:id="rId9"/>
    <p:sldId id="324" r:id="rId10"/>
    <p:sldId id="347" r:id="rId11"/>
    <p:sldId id="292" r:id="rId12"/>
    <p:sldId id="344" r:id="rId13"/>
    <p:sldId id="295" r:id="rId14"/>
    <p:sldId id="346" r:id="rId15"/>
    <p:sldId id="325" r:id="rId16"/>
    <p:sldId id="301" r:id="rId17"/>
    <p:sldId id="350" r:id="rId18"/>
    <p:sldId id="326" r:id="rId19"/>
    <p:sldId id="305" r:id="rId20"/>
    <p:sldId id="309" r:id="rId21"/>
    <p:sldId id="356" r:id="rId22"/>
    <p:sldId id="334" r:id="rId23"/>
    <p:sldId id="353" r:id="rId24"/>
    <p:sldId id="313" r:id="rId25"/>
    <p:sldId id="327" r:id="rId26"/>
    <p:sldId id="335" r:id="rId27"/>
    <p:sldId id="315" r:id="rId28"/>
    <p:sldId id="317" r:id="rId29"/>
    <p:sldId id="318" r:id="rId30"/>
    <p:sldId id="321" r:id="rId31"/>
    <p:sldId id="336" r:id="rId32"/>
    <p:sldId id="337" r:id="rId33"/>
    <p:sldId id="357" r:id="rId34"/>
    <p:sldId id="358" r:id="rId35"/>
    <p:sldId id="359" r:id="rId36"/>
    <p:sldId id="360" r:id="rId37"/>
    <p:sldId id="362" r:id="rId38"/>
    <p:sldId id="364" r:id="rId39"/>
    <p:sldId id="349" r:id="rId40"/>
  </p:sldIdLst>
  <p:sldSz cx="7556500" cy="10693400"/>
  <p:notesSz cx="6858000" cy="9144000"/>
  <p:embeddedFontLst>
    <p:embeddedFont>
      <p:font typeface="Open Sans 1" panose="020B0604020202020204" charset="0"/>
      <p:regular r:id="rId42"/>
    </p:embeddedFont>
    <p:embeddedFont>
      <p:font typeface="Open Sans 1 Bold" panose="020B0604020202020204" charset="0"/>
      <p:regular r:id="rId43"/>
    </p:embeddedFont>
    <p:embeddedFont>
      <p:font typeface="Open Sans 1 Italics" panose="020B0604020202020204" charset="0"/>
      <p:regular r:id="rId44"/>
    </p:embeddedFont>
    <p:embeddedFont>
      <p:font typeface="Open Sans 2 Ultra-Bold" panose="020B0604020202020204" charset="0"/>
      <p:regular r:id="rId45"/>
    </p:embeddedFont>
    <p:embeddedFont>
      <p:font typeface="Public Sans" panose="020B0604020202020204" charset="0"/>
      <p:regular r:id="rId46"/>
    </p:embeddedFont>
    <p:embeddedFont>
      <p:font typeface="TT Hoves Bold"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0F18DF-4B49-7887-1DF2-CCC4F4ECCA45}" name="Айдарова Гульжан Бекжановна" initials="АГБ" userId="S-1-5-21-2206239868-1174527412-130254456-11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003399"/>
    <a:srgbClr val="FFFFFF"/>
    <a:srgbClr val="C2C2C3"/>
    <a:srgbClr val="C8D7EA"/>
    <a:srgbClr val="D83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94622" autoAdjust="0"/>
  </p:normalViewPr>
  <p:slideViewPr>
    <p:cSldViewPr>
      <p:cViewPr>
        <p:scale>
          <a:sx n="90" d="100"/>
          <a:sy n="90" d="100"/>
        </p:scale>
        <p:origin x="192" y="-10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43;&#1054;%202025\&#1075;&#1088;&#1072;&#1092;&#1080;&#1082;&#1080;%20&#1082;&#1099;&#1088;&#1075;,&#1088;&#1091;&#1089;&#1089;.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4.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5.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6.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7.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8.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9.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0.xlsx"/></Relationships>
</file>

<file path=ppt/charts/_rels/chart17.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57;&#1058;&#1056;&#1040;&#1058;&#1045;&#1043;&#1048;&#1071;%20&#1056;&#1040;&#1047;&#1042;&#1048;&#1058;&#1048;&#1071;%20&#1040;&#1047;&#1044;%20&#1050;&#1056;\&#1057;&#1090;&#1088;&#1072;&#1090;&#1077;&#1075;&#1080;&#1103;%20&#1088;&#1072;&#1079;&#1074;&#1080;&#1090;&#1080;&#1103;%20&#1040;&#1047;&#1044;%20&#1050;&#1056;%20&#1085;&#1072;%202023-2025%20&#1075;&#1086;&#1076;&#1099;\&#1054;&#1090;&#1095;&#1077;&#1090;%20&#1086;%20&#1074;&#1099;&#1087;&#1086;&#1083;&#1085;&#1077;&#1085;&#1080;&#1080;%20&#1057;&#1090;&#1088;&#1072;&#1090;&#1077;&#1085;&#1080;&#1080;%20&#1088;&#1072;&#1079;&#1074;&#1080;&#1090;&#1080;&#1103;%20&#1079;&#1072;%202025%20&#1075;&#1086;&#1076;\&#1052;&#1086;&#1085;&#1080;&#1090;&#1086;&#1088;&#1080;&#1085;&#1075;%20&#1080;%20&#1086;&#1094;&#1077;&#1085;&#1082;&#1072;%202025%20&#1075;&#1086;&#1076;.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57;&#1058;&#1056;&#1040;&#1058;&#1045;&#1043;&#1048;&#1071;%20&#1056;&#1040;&#1047;&#1042;&#1048;&#1058;&#1048;&#1071;%20&#1040;&#1047;&#1044;%20&#1050;&#1056;\&#1057;&#1090;&#1088;&#1072;&#1090;&#1077;&#1075;&#1080;&#1103;%20&#1088;&#1072;&#1079;&#1074;&#1080;&#1090;&#1080;&#1103;%20&#1040;&#1047;&#1044;%20&#1050;&#1056;%20&#1085;&#1072;%202023-2025%20&#1075;&#1086;&#1076;&#1099;\&#1054;&#1090;&#1095;&#1077;&#1090;%20&#1086;%20&#1074;&#1099;&#1087;&#1086;&#1083;&#1085;&#1077;&#1085;&#1080;&#1080;%20&#1057;&#1090;&#1088;&#1072;&#1090;&#1077;&#1085;&#1080;&#1080;%20&#1088;&#1072;&#1079;&#1074;&#1080;&#1090;&#1080;&#1103;%20&#1079;&#1072;%202025%20&#1075;&#1086;&#1076;\&#1052;&#1086;&#1085;&#1080;&#1090;&#1086;&#1088;&#1080;&#1085;&#1075;%20&#1080;%20&#1086;&#1094;&#1077;&#1085;&#1082;&#1072;%202025%20&#1075;&#1086;&#1076;.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43;&#1054;%202025\&#1075;&#1088;&#1072;&#1092;&#1080;&#1082;&#1080;%20&#1082;&#1099;&#1088;&#1075;,&#1088;&#1091;&#1089;&#1089;.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2.xlsx"/></Relationships>
</file>

<file path=ppt/charts/_rels/chart3.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43;&#1054;%202025\&#1075;&#1088;&#1072;&#1092;&#1080;&#1082;&#1080;%20&#1082;&#1099;&#1088;&#1075;,&#1088;&#1091;&#1089;&#108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43;&#1054;%202025\&#1075;&#1088;&#1072;&#1092;&#1080;&#1082;&#1080;%20&#1082;&#1099;&#1088;&#1075;,&#1088;&#1091;&#1089;&#108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3" Type="http://schemas.openxmlformats.org/officeDocument/2006/relationships/oleObject" Target="file:///\\10.10.1.100\&#1086;&#1090;&#1076;&#1077;&#1083;%20&#1084;&#1077;&#1090;&#1086;&#1076;&#1086;&#1083;&#1086;&#1075;&#1080;&#1080;%20&#1080;%20&#1072;&#1085;&#1072;&#1083;&#1080;&#1079;&#1072;\&#1054;&#1058;&#1063;&#1045;&#1058;&#1067;\2.%20&#1058;&#1077;&#1085;&#1076;&#1077;&#1085;&#1094;&#1080;&#1103;%20&#1041;&#1057;&#1050;&#1056;\2025\31.12.2025\&#1041;&#1057;&#1050;&#1056;%2031.12.2025.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БСКР_нбкр!$I$12</c:f>
              <c:strCache>
                <c:ptCount val="1"/>
                <c:pt idx="0">
                  <c:v>Активдер, млрд. сом</c:v>
                </c:pt>
              </c:strCache>
            </c:strRef>
          </c:tx>
          <c:spPr>
            <a:solidFill>
              <a:schemeClr val="bg1">
                <a:lumMod val="50000"/>
              </a:schemeClr>
            </a:solidFill>
            <a:ln>
              <a:solidFill>
                <a:schemeClr val="bg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БСКР_нбкр!$C$11:$H$11</c:f>
              <c:numCache>
                <c:formatCode>General</c:formatCode>
                <c:ptCount val="3"/>
                <c:pt idx="0">
                  <c:v>2023</c:v>
                </c:pt>
                <c:pt idx="1">
                  <c:v>2024</c:v>
                </c:pt>
                <c:pt idx="2">
                  <c:v>2025</c:v>
                </c:pt>
              </c:numCache>
            </c:numRef>
          </c:cat>
          <c:val>
            <c:numRef>
              <c:f>БСКР_нбкр!$C$12:$H$12</c:f>
              <c:numCache>
                <c:formatCode>0.00</c:formatCode>
                <c:ptCount val="3"/>
                <c:pt idx="0">
                  <c:v>614.26360898161977</c:v>
                </c:pt>
                <c:pt idx="1">
                  <c:v>815.58750625257005</c:v>
                </c:pt>
                <c:pt idx="2">
                  <c:v>1211.2980053710901</c:v>
                </c:pt>
              </c:numCache>
            </c:numRef>
          </c:val>
          <c:extLst>
            <c:ext xmlns:c16="http://schemas.microsoft.com/office/drawing/2014/chart" uri="{C3380CC4-5D6E-409C-BE32-E72D297353CC}">
              <c16:uniqueId val="{00000005-271A-40DF-BF8A-39DDC939945B}"/>
            </c:ext>
          </c:extLst>
        </c:ser>
        <c:dLbls>
          <c:showLegendKey val="0"/>
          <c:showVal val="0"/>
          <c:showCatName val="0"/>
          <c:showSerName val="0"/>
          <c:showPercent val="0"/>
          <c:showBubbleSize val="0"/>
        </c:dLbls>
        <c:gapWidth val="219"/>
        <c:overlap val="-27"/>
        <c:axId val="697535384"/>
        <c:axId val="697540304"/>
      </c:barChart>
      <c:catAx>
        <c:axId val="697535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697540304"/>
        <c:crosses val="autoZero"/>
        <c:auto val="1"/>
        <c:lblAlgn val="ctr"/>
        <c:lblOffset val="100"/>
        <c:noMultiLvlLbl val="0"/>
      </c:catAx>
      <c:valAx>
        <c:axId val="697540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697535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136329833770779"/>
          <c:y val="5.0925925925925923E-2"/>
          <c:w val="0.77411111111111108"/>
          <c:h val="0.67741199684510511"/>
        </c:manualLayout>
      </c:layout>
      <c:barChart>
        <c:barDir val="col"/>
        <c:grouping val="clustered"/>
        <c:varyColors val="0"/>
        <c:ser>
          <c:idx val="3"/>
          <c:order val="0"/>
          <c:tx>
            <c:strRef>
              <c:f>'\\10.10.1.100\отдел методологии и анализа\ОТЧЕТЫ\2. Тенденция БСКР\2025\31.12.2025\[БСКР 31.12.2025.xlsx]Ренкинг'!$N$279</c:f>
              <c:strCache>
                <c:ptCount val="1"/>
                <c:pt idx="0">
                  <c:v>2023</c:v>
                </c:pt>
              </c:strCache>
            </c:strRef>
          </c:tx>
          <c:spPr>
            <a:solidFill>
              <a:schemeClr val="bg1">
                <a:lumMod val="6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[60]Ренкинг!$T$281</c:f>
              <c:strCache>
                <c:ptCount val="1"/>
                <c:pt idx="0">
                  <c:v>Насыялар, млн.сом</c:v>
                </c:pt>
              </c:strCache>
              <c:extLst/>
            </c:strRef>
          </c:cat>
          <c:val>
            <c:numRef>
              <c:f>[60]Ренкинг!$N$281</c:f>
              <c:numCache>
                <c:formatCode>General</c:formatCode>
                <c:ptCount val="1"/>
                <c:pt idx="0">
                  <c:v>10573.924999999999</c:v>
                </c:pt>
              </c:numCache>
              <c:extLst/>
            </c:numRef>
          </c:val>
          <c:extLst>
            <c:ext xmlns:c16="http://schemas.microsoft.com/office/drawing/2014/chart" uri="{C3380CC4-5D6E-409C-BE32-E72D297353CC}">
              <c16:uniqueId val="{00000000-6CB6-436E-8F0A-9613D51924BD}"/>
            </c:ext>
          </c:extLst>
        </c:ser>
        <c:ser>
          <c:idx val="0"/>
          <c:order val="1"/>
          <c:tx>
            <c:strRef>
              <c:f>'\\10.10.1.100\отдел методологии и анализа\ОТЧЕТЫ\2. Тенденция БСКР\2025\31.12.2025\[БСКР 31.12.2025.xlsx]Ренкинг'!$O$279</c:f>
              <c:strCache>
                <c:ptCount val="1"/>
                <c:pt idx="0">
                  <c:v>2024</c:v>
                </c:pt>
              </c:strCache>
            </c:strRef>
          </c:tx>
          <c:spPr>
            <a:solidFill>
              <a:schemeClr val="accent1">
                <a:lumMod val="50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[60]Ренкинг!$T$281</c:f>
              <c:strCache>
                <c:ptCount val="1"/>
                <c:pt idx="0">
                  <c:v>Насыялар, млн.сом</c:v>
                </c:pt>
              </c:strCache>
              <c:extLst/>
            </c:strRef>
          </c:cat>
          <c:val>
            <c:numRef>
              <c:f>[60]Ренкинг!$O$281</c:f>
              <c:numCache>
                <c:formatCode>General</c:formatCode>
                <c:ptCount val="1"/>
                <c:pt idx="0">
                  <c:v>13084.196</c:v>
                </c:pt>
              </c:numCache>
              <c:extLst/>
            </c:numRef>
          </c:val>
          <c:extLst>
            <c:ext xmlns:c16="http://schemas.microsoft.com/office/drawing/2014/chart" uri="{C3380CC4-5D6E-409C-BE32-E72D297353CC}">
              <c16:uniqueId val="{00000001-6CB6-436E-8F0A-9613D51924BD}"/>
            </c:ext>
          </c:extLst>
        </c:ser>
        <c:ser>
          <c:idx val="1"/>
          <c:order val="2"/>
          <c:tx>
            <c:strRef>
              <c:f>'\\10.10.1.100\отдел методологии и анализа\ОТЧЕТЫ\2. Тенденция БСКР\2025\31.12.2025\[БСКР 31.12.2025.xlsx]Ренкинг'!$P$279</c:f>
              <c:strCache>
                <c:ptCount val="1"/>
                <c:pt idx="0">
                  <c:v>2025</c:v>
                </c:pt>
              </c:strCache>
            </c:strRef>
          </c:tx>
          <c:spPr>
            <a:solidFill>
              <a:srgbClr val="F79646">
                <a:lumMod val="75000"/>
              </a:srgbClr>
            </a:solidFill>
            <a:ln>
              <a:solidFill>
                <a:srgbClr val="F79646">
                  <a:lumMod val="75000"/>
                </a:srgbClr>
              </a:solidFill>
            </a:ln>
            <a:effectLst/>
          </c:spPr>
          <c:invertIfNegative val="0"/>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[60]Ренкинг!$T$281</c:f>
              <c:strCache>
                <c:ptCount val="1"/>
                <c:pt idx="0">
                  <c:v>Насыялар, млн.сом</c:v>
                </c:pt>
              </c:strCache>
              <c:extLst/>
            </c:strRef>
          </c:cat>
          <c:val>
            <c:numRef>
              <c:f>[60]Ренкинг!$P$281</c:f>
              <c:numCache>
                <c:formatCode>General</c:formatCode>
                <c:ptCount val="1"/>
                <c:pt idx="0">
                  <c:v>17336.048999999999</c:v>
                </c:pt>
              </c:numCache>
              <c:extLst/>
            </c:numRef>
          </c:val>
          <c:extLst>
            <c:ext xmlns:c16="http://schemas.microsoft.com/office/drawing/2014/chart" uri="{C3380CC4-5D6E-409C-BE32-E72D297353CC}">
              <c16:uniqueId val="{00000002-6CB6-436E-8F0A-9613D51924BD}"/>
            </c:ext>
          </c:extLst>
        </c:ser>
        <c:dLbls>
          <c:showLegendKey val="0"/>
          <c:showVal val="0"/>
          <c:showCatName val="0"/>
          <c:showSerName val="0"/>
          <c:showPercent val="0"/>
          <c:showBubbleSize val="0"/>
        </c:dLbls>
        <c:gapWidth val="150"/>
        <c:axId val="550817912"/>
        <c:axId val="668564312"/>
      </c:barChart>
      <c:catAx>
        <c:axId val="550817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68564312"/>
        <c:crosses val="autoZero"/>
        <c:auto val="1"/>
        <c:lblAlgn val="ctr"/>
        <c:lblOffset val="100"/>
        <c:noMultiLvlLbl val="0"/>
      </c:catAx>
      <c:valAx>
        <c:axId val="6685643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550817912"/>
        <c:crosses val="autoZero"/>
        <c:crossBetween val="between"/>
      </c:valAx>
      <c:spPr>
        <a:noFill/>
        <a:ln>
          <a:noFill/>
        </a:ln>
        <a:effectLst/>
      </c:spPr>
    </c:plotArea>
    <c:legend>
      <c:legendPos val="r"/>
      <c:layout>
        <c:manualLayout>
          <c:xMode val="edge"/>
          <c:yMode val="edge"/>
          <c:x val="0.15604155730533681"/>
          <c:y val="0.87150770391384846"/>
          <c:w val="0.83349385720884883"/>
          <c:h val="0.1284922960861515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ru-RU"/>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136329833770779"/>
          <c:y val="5.0925925925925923E-2"/>
          <c:w val="0.82328758738340269"/>
          <c:h val="0.69683359142457102"/>
        </c:manualLayout>
      </c:layout>
      <c:barChart>
        <c:barDir val="col"/>
        <c:grouping val="clustered"/>
        <c:varyColors val="0"/>
        <c:ser>
          <c:idx val="3"/>
          <c:order val="0"/>
          <c:tx>
            <c:strRef>
              <c:f>'\\10.10.1.100\отдел методологии и анализа\ОТЧЕТЫ\2. Тенденция БСКР\2025\31.12.2025\[БСКР 31.12.2025.xlsx]Ренкинг'!$N$279</c:f>
              <c:strCache>
                <c:ptCount val="1"/>
                <c:pt idx="0">
                  <c:v>2023</c:v>
                </c:pt>
              </c:strCache>
            </c:strRef>
          </c:tx>
          <c:spPr>
            <a:solidFill>
              <a:schemeClr val="bg1">
                <a:lumMod val="6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[60]Ренкинг!$T$283</c:f>
              <c:strCache>
                <c:ptCount val="1"/>
                <c:pt idx="0">
                  <c:v>Депозиттер, млн.сом</c:v>
                </c:pt>
              </c:strCache>
              <c:extLst/>
            </c:strRef>
          </c:cat>
          <c:val>
            <c:numRef>
              <c:f>[60]Ренкинг!$N$283</c:f>
              <c:numCache>
                <c:formatCode>General</c:formatCode>
                <c:ptCount val="1"/>
                <c:pt idx="0">
                  <c:v>5442.7</c:v>
                </c:pt>
              </c:numCache>
              <c:extLst/>
            </c:numRef>
          </c:val>
          <c:extLst>
            <c:ext xmlns:c16="http://schemas.microsoft.com/office/drawing/2014/chart" uri="{C3380CC4-5D6E-409C-BE32-E72D297353CC}">
              <c16:uniqueId val="{00000000-F6CC-4FE8-8CFB-607B4D958340}"/>
            </c:ext>
          </c:extLst>
        </c:ser>
        <c:ser>
          <c:idx val="0"/>
          <c:order val="1"/>
          <c:tx>
            <c:strRef>
              <c:f>'\\10.10.1.100\отдел методологии и анализа\ОТЧЕТЫ\2. Тенденция БСКР\2025\31.12.2025\[БСКР 31.12.2025.xlsx]Ренкинг'!$O$279</c:f>
              <c:strCache>
                <c:ptCount val="1"/>
                <c:pt idx="0">
                  <c:v>2024</c:v>
                </c:pt>
              </c:strCache>
            </c:strRef>
          </c:tx>
          <c:spPr>
            <a:solidFill>
              <a:schemeClr val="accent1">
                <a:lumMod val="50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[60]Ренкинг!$T$283</c:f>
              <c:strCache>
                <c:ptCount val="1"/>
                <c:pt idx="0">
                  <c:v>Депозиттер, млн.сом</c:v>
                </c:pt>
              </c:strCache>
              <c:extLst/>
            </c:strRef>
          </c:cat>
          <c:val>
            <c:numRef>
              <c:f>[60]Ренкинг!$O$283</c:f>
              <c:numCache>
                <c:formatCode>General</c:formatCode>
                <c:ptCount val="1"/>
                <c:pt idx="0">
                  <c:v>7568.8289999999997</c:v>
                </c:pt>
              </c:numCache>
              <c:extLst/>
            </c:numRef>
          </c:val>
          <c:extLst>
            <c:ext xmlns:c16="http://schemas.microsoft.com/office/drawing/2014/chart" uri="{C3380CC4-5D6E-409C-BE32-E72D297353CC}">
              <c16:uniqueId val="{00000001-F6CC-4FE8-8CFB-607B4D958340}"/>
            </c:ext>
          </c:extLst>
        </c:ser>
        <c:ser>
          <c:idx val="1"/>
          <c:order val="2"/>
          <c:tx>
            <c:strRef>
              <c:f>'\\10.10.1.100\отдел методологии и анализа\ОТЧЕТЫ\2. Тенденция БСКР\2025\31.12.2025\[БСКР 31.12.2025.xlsx]Ренкинг'!$P$279</c:f>
              <c:strCache>
                <c:ptCount val="1"/>
                <c:pt idx="0">
                  <c:v>2025</c:v>
                </c:pt>
              </c:strCache>
            </c:strRef>
          </c:tx>
          <c:spPr>
            <a:solidFill>
              <a:srgbClr val="F79646">
                <a:lumMod val="75000"/>
              </a:srgbClr>
            </a:solidFill>
            <a:ln>
              <a:solidFill>
                <a:srgbClr val="F79646">
                  <a:lumMod val="75000"/>
                </a:srgbClr>
              </a:solidFill>
            </a:ln>
            <a:effectLst/>
          </c:spPr>
          <c:invertIfNegative val="0"/>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[60]Ренкинг!$T$283</c:f>
              <c:strCache>
                <c:ptCount val="1"/>
                <c:pt idx="0">
                  <c:v>Депозиттер, млн.сом</c:v>
                </c:pt>
              </c:strCache>
              <c:extLst/>
            </c:strRef>
          </c:cat>
          <c:val>
            <c:numRef>
              <c:f>[60]Ренкинг!$P$283</c:f>
              <c:numCache>
                <c:formatCode>General</c:formatCode>
                <c:ptCount val="1"/>
                <c:pt idx="0">
                  <c:v>10389.915000000001</c:v>
                </c:pt>
              </c:numCache>
              <c:extLst/>
            </c:numRef>
          </c:val>
          <c:extLst>
            <c:ext xmlns:c16="http://schemas.microsoft.com/office/drawing/2014/chart" uri="{C3380CC4-5D6E-409C-BE32-E72D297353CC}">
              <c16:uniqueId val="{00000002-F6CC-4FE8-8CFB-607B4D958340}"/>
            </c:ext>
          </c:extLst>
        </c:ser>
        <c:dLbls>
          <c:showLegendKey val="0"/>
          <c:showVal val="0"/>
          <c:showCatName val="0"/>
          <c:showSerName val="0"/>
          <c:showPercent val="0"/>
          <c:showBubbleSize val="0"/>
        </c:dLbls>
        <c:gapWidth val="150"/>
        <c:axId val="550817912"/>
        <c:axId val="668564312"/>
      </c:barChart>
      <c:catAx>
        <c:axId val="550817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68564312"/>
        <c:crosses val="autoZero"/>
        <c:auto val="1"/>
        <c:lblAlgn val="ctr"/>
        <c:lblOffset val="100"/>
        <c:noMultiLvlLbl val="0"/>
      </c:catAx>
      <c:valAx>
        <c:axId val="6685643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550817912"/>
        <c:crosses val="autoZero"/>
        <c:crossBetween val="between"/>
      </c:valAx>
      <c:spPr>
        <a:noFill/>
        <a:ln>
          <a:noFill/>
        </a:ln>
        <a:effectLst/>
      </c:spPr>
    </c:plotArea>
    <c:legend>
      <c:legendPos val="r"/>
      <c:layout>
        <c:manualLayout>
          <c:xMode val="edge"/>
          <c:yMode val="edge"/>
          <c:x val="0.15604155730533681"/>
          <c:y val="0.87150770391384846"/>
          <c:w val="0.83349385720884883"/>
          <c:h val="0.1284922960861515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ru-RU"/>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580927384077"/>
          <c:y val="5.0925925925925923E-2"/>
          <c:w val="0.79878237095363092"/>
          <c:h val="0.70583816360541829"/>
        </c:manualLayout>
      </c:layout>
      <c:barChart>
        <c:barDir val="col"/>
        <c:grouping val="clustered"/>
        <c:varyColors val="0"/>
        <c:ser>
          <c:idx val="0"/>
          <c:order val="0"/>
          <c:tx>
            <c:strRef>
              <c:f>ФО!$C$4</c:f>
              <c:strCache>
                <c:ptCount val="1"/>
                <c:pt idx="0">
                  <c:v>план</c:v>
                </c:pt>
              </c:strCache>
            </c:strRef>
          </c:tx>
          <c:spPr>
            <a:solidFill>
              <a:srgbClr val="4F81BD"/>
            </a:solidFill>
            <a:ln>
              <a:solidFill>
                <a:srgbClr val="4F81BD"/>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(ФО!$C$3,ФО!$F$3,ФО!$I$3)</c:f>
              <c:numCache>
                <c:formatCode>General</c:formatCode>
                <c:ptCount val="3"/>
                <c:pt idx="0">
                  <c:v>2023</c:v>
                </c:pt>
                <c:pt idx="1">
                  <c:v>2024</c:v>
                </c:pt>
                <c:pt idx="2">
                  <c:v>2025</c:v>
                </c:pt>
              </c:numCache>
            </c:numRef>
          </c:cat>
          <c:val>
            <c:numRef>
              <c:f>(ФО!$C$5,ФО!$F$5,ФО!$I$5)</c:f>
              <c:numCache>
                <c:formatCode>#\ ##0.0</c:formatCode>
                <c:ptCount val="3"/>
                <c:pt idx="0">
                  <c:v>5204.3</c:v>
                </c:pt>
                <c:pt idx="1">
                  <c:v>5907.1</c:v>
                </c:pt>
                <c:pt idx="2">
                  <c:v>6650.5</c:v>
                </c:pt>
              </c:numCache>
            </c:numRef>
          </c:val>
          <c:extLst>
            <c:ext xmlns:c16="http://schemas.microsoft.com/office/drawing/2014/chart" uri="{C3380CC4-5D6E-409C-BE32-E72D297353CC}">
              <c16:uniqueId val="{00000000-4263-4046-B11B-9280E7CBCBAF}"/>
            </c:ext>
          </c:extLst>
        </c:ser>
        <c:ser>
          <c:idx val="1"/>
          <c:order val="1"/>
          <c:tx>
            <c:strRef>
              <c:f>ФО!$D$4</c:f>
              <c:strCache>
                <c:ptCount val="1"/>
                <c:pt idx="0">
                  <c:v>факт</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(ФО!$C$3,ФО!$F$3,ФО!$I$3)</c:f>
              <c:numCache>
                <c:formatCode>General</c:formatCode>
                <c:ptCount val="3"/>
                <c:pt idx="0">
                  <c:v>2023</c:v>
                </c:pt>
                <c:pt idx="1">
                  <c:v>2024</c:v>
                </c:pt>
                <c:pt idx="2">
                  <c:v>2025</c:v>
                </c:pt>
              </c:numCache>
            </c:numRef>
          </c:cat>
          <c:val>
            <c:numRef>
              <c:f>(ФО!$D$8,ФО!$G$8,ФО!$J$8)</c:f>
              <c:numCache>
                <c:formatCode>#\ ##0.0</c:formatCode>
                <c:ptCount val="3"/>
                <c:pt idx="0">
                  <c:v>5859.1</c:v>
                </c:pt>
                <c:pt idx="1">
                  <c:v>7526.7999999999993</c:v>
                </c:pt>
                <c:pt idx="2">
                  <c:v>9799.5</c:v>
                </c:pt>
              </c:numCache>
            </c:numRef>
          </c:val>
          <c:extLst>
            <c:ext xmlns:c16="http://schemas.microsoft.com/office/drawing/2014/chart" uri="{C3380CC4-5D6E-409C-BE32-E72D297353CC}">
              <c16:uniqueId val="{00000001-4263-4046-B11B-9280E7CBCBAF}"/>
            </c:ext>
          </c:extLst>
        </c:ser>
        <c:dLbls>
          <c:showLegendKey val="0"/>
          <c:showVal val="0"/>
          <c:showCatName val="0"/>
          <c:showSerName val="0"/>
          <c:showPercent val="0"/>
          <c:showBubbleSize val="0"/>
        </c:dLbls>
        <c:gapWidth val="219"/>
        <c:axId val="561697656"/>
        <c:axId val="561698016"/>
      </c:barChart>
      <c:lineChart>
        <c:grouping val="standard"/>
        <c:varyColors val="0"/>
        <c:ser>
          <c:idx val="2"/>
          <c:order val="2"/>
          <c:tx>
            <c:v>аткаруу, %</c:v>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5.0000000000000024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263-4046-B11B-9280E7CBCBAF}"/>
                </c:ext>
              </c:extLst>
            </c:dLbl>
            <c:dLbl>
              <c:idx val="1"/>
              <c:layout>
                <c:manualLayout>
                  <c:x val="-5.00000000000001E-2"/>
                  <c:y val="-6.94444444444444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263-4046-B11B-9280E7CBCBAF}"/>
                </c:ext>
              </c:extLst>
            </c:dLbl>
            <c:dLbl>
              <c:idx val="2"/>
              <c:layout>
                <c:manualLayout>
                  <c:x val="-5.2777777777777778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263-4046-B11B-9280E7CBCBAF}"/>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(ФО!$C$3,ФО!$F$3,ФО!$I$3)</c:f>
              <c:numCache>
                <c:formatCode>General</c:formatCode>
                <c:ptCount val="3"/>
                <c:pt idx="0">
                  <c:v>2023</c:v>
                </c:pt>
                <c:pt idx="1">
                  <c:v>2024</c:v>
                </c:pt>
                <c:pt idx="2">
                  <c:v>2025</c:v>
                </c:pt>
              </c:numCache>
            </c:numRef>
          </c:cat>
          <c:val>
            <c:numRef>
              <c:f>(ФО!$E$8,ФО!$H$8,ФО!$K$8)</c:f>
              <c:numCache>
                <c:formatCode>0%</c:formatCode>
                <c:ptCount val="3"/>
                <c:pt idx="0">
                  <c:v>1.1258190342601311</c:v>
                </c:pt>
                <c:pt idx="1">
                  <c:v>1.2741954597010374</c:v>
                </c:pt>
                <c:pt idx="2">
                  <c:v>1.4734982332155477</c:v>
                </c:pt>
              </c:numCache>
            </c:numRef>
          </c:val>
          <c:smooth val="0"/>
          <c:extLst>
            <c:ext xmlns:c16="http://schemas.microsoft.com/office/drawing/2014/chart" uri="{C3380CC4-5D6E-409C-BE32-E72D297353CC}">
              <c16:uniqueId val="{00000005-4263-4046-B11B-9280E7CBCBAF}"/>
            </c:ext>
          </c:extLst>
        </c:ser>
        <c:dLbls>
          <c:showLegendKey val="0"/>
          <c:showVal val="0"/>
          <c:showCatName val="0"/>
          <c:showSerName val="0"/>
          <c:showPercent val="0"/>
          <c:showBubbleSize val="0"/>
        </c:dLbls>
        <c:marker val="1"/>
        <c:smooth val="0"/>
        <c:axId val="653340896"/>
        <c:axId val="220147928"/>
      </c:lineChart>
      <c:catAx>
        <c:axId val="561697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561698016"/>
        <c:crosses val="autoZero"/>
        <c:auto val="1"/>
        <c:lblAlgn val="ctr"/>
        <c:lblOffset val="100"/>
        <c:noMultiLvlLbl val="0"/>
      </c:catAx>
      <c:valAx>
        <c:axId val="561698016"/>
        <c:scaling>
          <c:orientation val="minMax"/>
        </c:scaling>
        <c:delete val="0"/>
        <c:axPos val="l"/>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561697656"/>
        <c:crosses val="autoZero"/>
        <c:crossBetween val="between"/>
      </c:valAx>
      <c:valAx>
        <c:axId val="220147928"/>
        <c:scaling>
          <c:orientation val="minMax"/>
        </c:scaling>
        <c:delete val="1"/>
        <c:axPos val="r"/>
        <c:numFmt formatCode="0%" sourceLinked="1"/>
        <c:majorTickMark val="out"/>
        <c:minorTickMark val="none"/>
        <c:tickLblPos val="nextTo"/>
        <c:crossAx val="653340896"/>
        <c:crosses val="max"/>
        <c:crossBetween val="between"/>
      </c:valAx>
      <c:catAx>
        <c:axId val="653340896"/>
        <c:scaling>
          <c:orientation val="minMax"/>
        </c:scaling>
        <c:delete val="1"/>
        <c:axPos val="b"/>
        <c:numFmt formatCode="General" sourceLinked="1"/>
        <c:majorTickMark val="out"/>
        <c:minorTickMark val="none"/>
        <c:tickLblPos val="nextTo"/>
        <c:crossAx val="220147928"/>
        <c:crosses val="autoZero"/>
        <c:auto val="1"/>
        <c:lblAlgn val="ctr"/>
        <c:lblOffset val="100"/>
        <c:noMultiLvlLbl val="0"/>
      </c:catAx>
      <c:spPr>
        <a:noFill/>
        <a:ln>
          <a:noFill/>
        </a:ln>
        <a:effectLst/>
      </c:spPr>
    </c:plotArea>
    <c:legend>
      <c:legendPos val="r"/>
      <c:layout>
        <c:manualLayout>
          <c:xMode val="edge"/>
          <c:yMode val="edge"/>
          <c:x val="0.10881933508311462"/>
          <c:y val="0.86892279090113733"/>
          <c:w val="0.79118066491688543"/>
          <c:h val="0.1278951589384660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ysClr val="window" lastClr="FFFFFF"/>
    </a:solidFill>
    <a:ln>
      <a:noFill/>
    </a:ln>
    <a:effectLst/>
  </c:spPr>
  <c:txPr>
    <a:bodyPr/>
    <a:lstStyle/>
    <a:p>
      <a:pPr>
        <a:defRPr sz="900">
          <a:latin typeface="Times New Roman" panose="02020603050405020304" pitchFamily="18" charset="0"/>
          <a:cs typeface="Times New Roman" panose="02020603050405020304" pitchFamily="18" charset="0"/>
        </a:defRPr>
      </a:pPr>
      <a:endParaRPr lang="ru-RU"/>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24781277340332"/>
          <c:y val="0.2605238727722114"/>
          <c:w val="0.78918503937007889"/>
          <c:h val="0.55892082684445388"/>
        </c:manualLayout>
      </c:layout>
      <c:barChart>
        <c:barDir val="col"/>
        <c:grouping val="clustered"/>
        <c:varyColors val="0"/>
        <c:ser>
          <c:idx val="0"/>
          <c:order val="0"/>
          <c:tx>
            <c:strRef>
              <c:f>ФО!$M$14</c:f>
              <c:strCache>
                <c:ptCount val="1"/>
                <c:pt idx="0">
                  <c:v>Активдерди башкаруу боюнча киреше</c:v>
                </c:pt>
              </c:strCache>
            </c:strRef>
          </c:tx>
          <c:spPr>
            <a:solidFill>
              <a:schemeClr val="accent3"/>
            </a:solidFill>
            <a:ln>
              <a:noFill/>
            </a:ln>
            <a:effectLst/>
          </c:spPr>
          <c:invertIfNegative val="0"/>
          <c:cat>
            <c:numRef>
              <c:f>(ФО!$C$12,ФО!$F$12,ФО!$I$12)</c:f>
              <c:numCache>
                <c:formatCode>General</c:formatCode>
                <c:ptCount val="3"/>
                <c:pt idx="0">
                  <c:v>2023</c:v>
                </c:pt>
                <c:pt idx="1">
                  <c:v>2024</c:v>
                </c:pt>
                <c:pt idx="2">
                  <c:v>2025</c:v>
                </c:pt>
              </c:numCache>
            </c:numRef>
          </c:cat>
          <c:val>
            <c:numRef>
              <c:f>(ФО!$D$14,ФО!$G$14,ФО!$J$14)</c:f>
              <c:numCache>
                <c:formatCode>#\ ##0.0</c:formatCode>
                <c:ptCount val="3"/>
                <c:pt idx="0">
                  <c:v>668.63300000000004</c:v>
                </c:pt>
                <c:pt idx="1">
                  <c:v>814.96900000000005</c:v>
                </c:pt>
                <c:pt idx="2">
                  <c:v>1033.5999999999999</c:v>
                </c:pt>
              </c:numCache>
            </c:numRef>
          </c:val>
          <c:extLst>
            <c:ext xmlns:c16="http://schemas.microsoft.com/office/drawing/2014/chart" uri="{C3380CC4-5D6E-409C-BE32-E72D297353CC}">
              <c16:uniqueId val="{00000000-5410-4012-8D1D-835FAC862FE0}"/>
            </c:ext>
          </c:extLst>
        </c:ser>
        <c:ser>
          <c:idx val="1"/>
          <c:order val="1"/>
          <c:tx>
            <c:strRef>
              <c:f>ФО!$M$15</c:f>
              <c:strCache>
                <c:ptCount val="1"/>
                <c:pt idx="0">
                  <c:v>Чыгымдар</c:v>
                </c:pt>
              </c:strCache>
            </c:strRef>
          </c:tx>
          <c:spPr>
            <a:solidFill>
              <a:schemeClr val="accent2"/>
            </a:solidFill>
            <a:ln>
              <a:noFill/>
            </a:ln>
            <a:effectLst/>
          </c:spPr>
          <c:invertIfNegative val="0"/>
          <c:cat>
            <c:numRef>
              <c:f>(ФО!$C$12,ФО!$F$12,ФО!$I$12)</c:f>
              <c:numCache>
                <c:formatCode>General</c:formatCode>
                <c:ptCount val="3"/>
                <c:pt idx="0">
                  <c:v>2023</c:v>
                </c:pt>
                <c:pt idx="1">
                  <c:v>2024</c:v>
                </c:pt>
                <c:pt idx="2">
                  <c:v>2025</c:v>
                </c:pt>
              </c:numCache>
            </c:numRef>
          </c:cat>
          <c:val>
            <c:numRef>
              <c:f>(ФО!$D$18,ФО!$G$18,ФО!$J$18)</c:f>
              <c:numCache>
                <c:formatCode>#\ ##0.0</c:formatCode>
                <c:ptCount val="3"/>
                <c:pt idx="0">
                  <c:v>-79.462000000000003</c:v>
                </c:pt>
                <c:pt idx="1">
                  <c:v>-118.261</c:v>
                </c:pt>
                <c:pt idx="2">
                  <c:v>-107.7</c:v>
                </c:pt>
              </c:numCache>
            </c:numRef>
          </c:val>
          <c:extLst>
            <c:ext xmlns:c16="http://schemas.microsoft.com/office/drawing/2014/chart" uri="{C3380CC4-5D6E-409C-BE32-E72D297353CC}">
              <c16:uniqueId val="{00000001-5410-4012-8D1D-835FAC862FE0}"/>
            </c:ext>
          </c:extLst>
        </c:ser>
        <c:ser>
          <c:idx val="2"/>
          <c:order val="2"/>
          <c:tx>
            <c:strRef>
              <c:f>ФО!$M$16</c:f>
              <c:strCache>
                <c:ptCount val="1"/>
                <c:pt idx="0">
                  <c:v>Таза жалпы киреше</c:v>
                </c:pt>
              </c:strCache>
            </c:strRef>
          </c:tx>
          <c:spPr>
            <a:solidFill>
              <a:srgbClr val="4F81BD"/>
            </a:solidFill>
            <a:ln>
              <a:solidFill>
                <a:srgbClr val="4F81BD"/>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(ФО!$C$12,ФО!$F$12,ФО!$I$12)</c:f>
              <c:numCache>
                <c:formatCode>General</c:formatCode>
                <c:ptCount val="3"/>
                <c:pt idx="0">
                  <c:v>2023</c:v>
                </c:pt>
                <c:pt idx="1">
                  <c:v>2024</c:v>
                </c:pt>
                <c:pt idx="2">
                  <c:v>2025</c:v>
                </c:pt>
              </c:numCache>
            </c:numRef>
          </c:cat>
          <c:val>
            <c:numRef>
              <c:f>(ФО!$D$16,ФО!$G$16,ФО!$J$16)</c:f>
              <c:numCache>
                <c:formatCode>#\ ##0.0</c:formatCode>
                <c:ptCount val="3"/>
                <c:pt idx="0">
                  <c:v>589.17100000000005</c:v>
                </c:pt>
                <c:pt idx="1">
                  <c:v>696.70800000000008</c:v>
                </c:pt>
                <c:pt idx="2">
                  <c:v>925.89999999999986</c:v>
                </c:pt>
              </c:numCache>
            </c:numRef>
          </c:val>
          <c:extLst>
            <c:ext xmlns:c16="http://schemas.microsoft.com/office/drawing/2014/chart" uri="{C3380CC4-5D6E-409C-BE32-E72D297353CC}">
              <c16:uniqueId val="{00000002-5410-4012-8D1D-835FAC862FE0}"/>
            </c:ext>
          </c:extLst>
        </c:ser>
        <c:dLbls>
          <c:showLegendKey val="0"/>
          <c:showVal val="0"/>
          <c:showCatName val="0"/>
          <c:showSerName val="0"/>
          <c:showPercent val="0"/>
          <c:showBubbleSize val="0"/>
        </c:dLbls>
        <c:gapWidth val="199"/>
        <c:axId val="459596400"/>
        <c:axId val="459602880"/>
      </c:barChart>
      <c:lineChart>
        <c:grouping val="stacked"/>
        <c:varyColors val="0"/>
        <c:ser>
          <c:idx val="3"/>
          <c:order val="3"/>
          <c:tx>
            <c:v>аткаруу, %</c:v>
          </c:tx>
          <c:spPr>
            <a:ln w="38100" cap="rnd">
              <a:solidFill>
                <a:schemeClr val="accent4"/>
              </a:solidFill>
              <a:round/>
            </a:ln>
            <a:effectLst/>
          </c:spPr>
          <c:marker>
            <c:symbol val="circle"/>
            <c:size val="8"/>
            <c:spPr>
              <a:solidFill>
                <a:schemeClr val="accent4"/>
              </a:solidFill>
              <a:ln>
                <a:noFill/>
              </a:ln>
              <a:effectLst/>
            </c:spPr>
          </c:marker>
          <c:dLbls>
            <c:dLbl>
              <c:idx val="0"/>
              <c:layout>
                <c:manualLayout>
                  <c:x val="-5.8333333333333334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410-4012-8D1D-835FAC862FE0}"/>
                </c:ext>
              </c:extLst>
            </c:dLbl>
            <c:dLbl>
              <c:idx val="1"/>
              <c:layout>
                <c:manualLayout>
                  <c:x val="-5.5555555555555657E-2"/>
                  <c:y val="-8.7962962962962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410-4012-8D1D-835FAC862FE0}"/>
                </c:ext>
              </c:extLst>
            </c:dLbl>
            <c:dLbl>
              <c:idx val="2"/>
              <c:layout>
                <c:manualLayout>
                  <c:x val="-5.00000000000001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410-4012-8D1D-835FAC862FE0}"/>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(ФО!$C$12,ФО!$F$12,ФО!$I$12)</c:f>
              <c:numCache>
                <c:formatCode>General</c:formatCode>
                <c:ptCount val="3"/>
                <c:pt idx="0">
                  <c:v>2023</c:v>
                </c:pt>
                <c:pt idx="1">
                  <c:v>2024</c:v>
                </c:pt>
                <c:pt idx="2">
                  <c:v>2025</c:v>
                </c:pt>
              </c:numCache>
            </c:numRef>
          </c:cat>
          <c:val>
            <c:numRef>
              <c:f>(ФО!$E$16,ФО!$H$16,ФО!$K$16)</c:f>
              <c:numCache>
                <c:formatCode>0%</c:formatCode>
                <c:ptCount val="3"/>
                <c:pt idx="0">
                  <c:v>1.577854847348688</c:v>
                </c:pt>
                <c:pt idx="1">
                  <c:v>1.7296623634558095</c:v>
                </c:pt>
                <c:pt idx="2">
                  <c:v>2.0881822282363554</c:v>
                </c:pt>
              </c:numCache>
            </c:numRef>
          </c:val>
          <c:smooth val="0"/>
          <c:extLst>
            <c:ext xmlns:c16="http://schemas.microsoft.com/office/drawing/2014/chart" uri="{C3380CC4-5D6E-409C-BE32-E72D297353CC}">
              <c16:uniqueId val="{00000006-5410-4012-8D1D-835FAC862FE0}"/>
            </c:ext>
          </c:extLst>
        </c:ser>
        <c:dLbls>
          <c:showLegendKey val="0"/>
          <c:showVal val="0"/>
          <c:showCatName val="0"/>
          <c:showSerName val="0"/>
          <c:showPercent val="0"/>
          <c:showBubbleSize val="0"/>
        </c:dLbls>
        <c:marker val="1"/>
        <c:smooth val="0"/>
        <c:axId val="617553040"/>
        <c:axId val="617552680"/>
      </c:lineChart>
      <c:catAx>
        <c:axId val="45959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459602880"/>
        <c:crosses val="autoZero"/>
        <c:auto val="1"/>
        <c:lblAlgn val="ctr"/>
        <c:lblOffset val="100"/>
        <c:noMultiLvlLbl val="0"/>
      </c:catAx>
      <c:valAx>
        <c:axId val="459602880"/>
        <c:scaling>
          <c:orientation val="minMax"/>
        </c:scaling>
        <c:delete val="0"/>
        <c:axPos val="l"/>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459596400"/>
        <c:crosses val="autoZero"/>
        <c:crossBetween val="between"/>
      </c:valAx>
      <c:valAx>
        <c:axId val="617552680"/>
        <c:scaling>
          <c:orientation val="minMax"/>
        </c:scaling>
        <c:delete val="1"/>
        <c:axPos val="r"/>
        <c:numFmt formatCode="0%" sourceLinked="1"/>
        <c:majorTickMark val="out"/>
        <c:minorTickMark val="none"/>
        <c:tickLblPos val="nextTo"/>
        <c:crossAx val="617553040"/>
        <c:crosses val="max"/>
        <c:crossBetween val="between"/>
      </c:valAx>
      <c:catAx>
        <c:axId val="617553040"/>
        <c:scaling>
          <c:orientation val="minMax"/>
        </c:scaling>
        <c:delete val="1"/>
        <c:axPos val="b"/>
        <c:numFmt formatCode="General" sourceLinked="1"/>
        <c:majorTickMark val="out"/>
        <c:minorTickMark val="none"/>
        <c:tickLblPos val="nextTo"/>
        <c:crossAx val="617552680"/>
        <c:crosses val="autoZero"/>
        <c:auto val="1"/>
        <c:lblAlgn val="ctr"/>
        <c:lblOffset val="100"/>
        <c:noMultiLvlLbl val="0"/>
      </c:catAx>
      <c:spPr>
        <a:noFill/>
        <a:ln>
          <a:noFill/>
        </a:ln>
        <a:effectLst/>
      </c:spPr>
    </c:plotArea>
    <c:legend>
      <c:legendPos val="t"/>
      <c:layout>
        <c:manualLayout>
          <c:xMode val="edge"/>
          <c:yMode val="edge"/>
          <c:x val="7.6567656765676562E-2"/>
          <c:y val="0.81018518518518523"/>
          <c:w val="0.92079207920792083"/>
          <c:h val="0.1493066491688538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ysClr val="window" lastClr="FFFFFF"/>
    </a:solid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6926477307745"/>
          <c:y val="9.9679033919118948E-2"/>
          <c:w val="0.8757525183140048"/>
          <c:h val="0.5860132049469009"/>
        </c:manualLayout>
      </c:layout>
      <c:barChart>
        <c:barDir val="col"/>
        <c:grouping val="clustered"/>
        <c:varyColors val="0"/>
        <c:ser>
          <c:idx val="14"/>
          <c:order val="0"/>
          <c:tx>
            <c:strRef>
              <c:f>ФЗД!$N$12</c:f>
              <c:strCache>
                <c:ptCount val="1"/>
                <c:pt idx="0">
                  <c:v>ДКФ тин катышуучуларынын салымдары</c:v>
                </c:pt>
              </c:strCache>
            </c:strRef>
          </c:tx>
          <c:spPr>
            <a:solidFill>
              <a:schemeClr val="accent3">
                <a:lumMod val="80000"/>
                <a:lumOff val="20000"/>
              </a:schemeClr>
            </a:solidFill>
            <a:ln>
              <a:noFill/>
            </a:ln>
            <a:effectLst/>
          </c:spPr>
          <c:invertIfNegative val="0"/>
          <c:cat>
            <c:numRef>
              <c:f>(ФЗД!$C$9,ФЗД!$F$9,ФЗД!$I$9)</c:f>
              <c:numCache>
                <c:formatCode>General</c:formatCode>
                <c:ptCount val="3"/>
                <c:pt idx="0">
                  <c:v>2023</c:v>
                </c:pt>
                <c:pt idx="1">
                  <c:v>2024</c:v>
                </c:pt>
                <c:pt idx="2">
                  <c:v>2025</c:v>
                </c:pt>
              </c:numCache>
            </c:numRef>
          </c:cat>
          <c:val>
            <c:numRef>
              <c:f>(ФЗД!$D$12,ФЗД!$G$12,ФЗД!$J$12)</c:f>
              <c:numCache>
                <c:formatCode>#\ ##0.0</c:formatCode>
                <c:ptCount val="3"/>
                <c:pt idx="0">
                  <c:v>3413.8</c:v>
                </c:pt>
                <c:pt idx="1">
                  <c:v>4336.7</c:v>
                </c:pt>
                <c:pt idx="2">
                  <c:v>5650.5</c:v>
                </c:pt>
              </c:numCache>
            </c:numRef>
          </c:val>
          <c:extLst>
            <c:ext xmlns:c16="http://schemas.microsoft.com/office/drawing/2014/chart" uri="{C3380CC4-5D6E-409C-BE32-E72D297353CC}">
              <c16:uniqueId val="{00000000-13BF-454B-8E1E-BCB71614B049}"/>
            </c:ext>
          </c:extLst>
        </c:ser>
        <c:ser>
          <c:idx val="15"/>
          <c:order val="1"/>
          <c:tx>
            <c:strRef>
              <c:f>ФЗД!$N$13</c:f>
              <c:strCache>
                <c:ptCount val="1"/>
                <c:pt idx="0">
                  <c:v>Капиталдаштырылган таза киреше</c:v>
                </c:pt>
              </c:strCache>
            </c:strRef>
          </c:tx>
          <c:spPr>
            <a:solidFill>
              <a:schemeClr val="accent2"/>
            </a:solidFill>
            <a:ln>
              <a:noFill/>
            </a:ln>
            <a:effectLst/>
          </c:spPr>
          <c:invertIfNegative val="0"/>
          <c:cat>
            <c:numRef>
              <c:f>(ФЗД!$C$9,ФЗД!$F$9,ФЗД!$I$9)</c:f>
              <c:numCache>
                <c:formatCode>General</c:formatCode>
                <c:ptCount val="3"/>
                <c:pt idx="0">
                  <c:v>2023</c:v>
                </c:pt>
                <c:pt idx="1">
                  <c:v>2024</c:v>
                </c:pt>
                <c:pt idx="2">
                  <c:v>2025</c:v>
                </c:pt>
              </c:numCache>
            </c:numRef>
          </c:cat>
          <c:val>
            <c:numRef>
              <c:f>(ФЗД!$D$13,ФЗД!$G$13,ФЗД!$J$13)</c:f>
              <c:numCache>
                <c:formatCode>#\ ##0.0</c:formatCode>
                <c:ptCount val="3"/>
                <c:pt idx="0">
                  <c:v>2181.1</c:v>
                </c:pt>
                <c:pt idx="1">
                  <c:v>2876.2</c:v>
                </c:pt>
                <c:pt idx="2">
                  <c:v>3801.7</c:v>
                </c:pt>
              </c:numCache>
            </c:numRef>
          </c:val>
          <c:extLst>
            <c:ext xmlns:c16="http://schemas.microsoft.com/office/drawing/2014/chart" uri="{C3380CC4-5D6E-409C-BE32-E72D297353CC}">
              <c16:uniqueId val="{00000001-13BF-454B-8E1E-BCB71614B049}"/>
            </c:ext>
          </c:extLst>
        </c:ser>
        <c:ser>
          <c:idx val="16"/>
          <c:order val="2"/>
          <c:tx>
            <c:strRef>
              <c:f>ФЗД!$N$11</c:f>
              <c:strCache>
                <c:ptCount val="1"/>
                <c:pt idx="0">
                  <c:v>Кыргыз Республикасынын өкмөтүнүн салымы</c:v>
                </c:pt>
              </c:strCache>
            </c:strRef>
          </c:tx>
          <c:spPr>
            <a:solidFill>
              <a:srgbClr val="4F81BD"/>
            </a:solidFill>
            <a:ln>
              <a:solidFill>
                <a:srgbClr val="4F81BD"/>
              </a:solidFill>
            </a:ln>
            <a:effectLst/>
          </c:spPr>
          <c:invertIfNegative val="0"/>
          <c:cat>
            <c:numRef>
              <c:f>(ФЗД!$C$9,ФЗД!$F$9,ФЗД!$I$9)</c:f>
              <c:numCache>
                <c:formatCode>General</c:formatCode>
                <c:ptCount val="3"/>
                <c:pt idx="0">
                  <c:v>2023</c:v>
                </c:pt>
                <c:pt idx="1">
                  <c:v>2024</c:v>
                </c:pt>
                <c:pt idx="2">
                  <c:v>2025</c:v>
                </c:pt>
              </c:numCache>
            </c:numRef>
          </c:cat>
          <c:val>
            <c:numRef>
              <c:f>(ФЗД!$D$11,ФЗД!$G$11,ФЗД!$J$11)</c:f>
              <c:numCache>
                <c:formatCode>#\ ##0.0</c:formatCode>
                <c:ptCount val="3"/>
                <c:pt idx="0">
                  <c:v>257.7</c:v>
                </c:pt>
                <c:pt idx="1">
                  <c:v>257.7</c:v>
                </c:pt>
                <c:pt idx="2">
                  <c:v>257.7</c:v>
                </c:pt>
              </c:numCache>
            </c:numRef>
          </c:val>
          <c:extLst>
            <c:ext xmlns:c16="http://schemas.microsoft.com/office/drawing/2014/chart" uri="{C3380CC4-5D6E-409C-BE32-E72D297353CC}">
              <c16:uniqueId val="{00000002-13BF-454B-8E1E-BCB71614B049}"/>
            </c:ext>
          </c:extLst>
        </c:ser>
        <c:dLbls>
          <c:showLegendKey val="0"/>
          <c:showVal val="0"/>
          <c:showCatName val="0"/>
          <c:showSerName val="0"/>
          <c:showPercent val="0"/>
          <c:showBubbleSize val="0"/>
        </c:dLbls>
        <c:gapWidth val="219"/>
        <c:axId val="639393944"/>
        <c:axId val="639394304"/>
      </c:barChart>
      <c:lineChart>
        <c:grouping val="stacked"/>
        <c:varyColors val="0"/>
        <c:ser>
          <c:idx val="0"/>
          <c:order val="3"/>
          <c:tx>
            <c:v>аткаруу, %</c:v>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5.6680161943319811E-2"/>
                  <c:y val="-5.59720051829195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BF-454B-8E1E-BCB71614B049}"/>
                </c:ext>
              </c:extLst>
            </c:dLbl>
            <c:dLbl>
              <c:idx val="1"/>
              <c:layout>
                <c:manualLayout>
                  <c:x val="-4.8582995951417005E-2"/>
                  <c:y val="-5.99700055531280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BF-454B-8E1E-BCB71614B049}"/>
                </c:ext>
              </c:extLst>
            </c:dLbl>
            <c:dLbl>
              <c:idx val="2"/>
              <c:layout>
                <c:manualLayout>
                  <c:x val="-4.318488529014855E-2"/>
                  <c:y val="-5.99700055531280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BF-454B-8E1E-BCB71614B049}"/>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(ФЗД!$C$9,ФЗД!$F$9,ФЗД!$I$9)</c:f>
              <c:numCache>
                <c:formatCode>General</c:formatCode>
                <c:ptCount val="3"/>
                <c:pt idx="0">
                  <c:v>2023</c:v>
                </c:pt>
                <c:pt idx="1">
                  <c:v>2024</c:v>
                </c:pt>
                <c:pt idx="2">
                  <c:v>2025</c:v>
                </c:pt>
              </c:numCache>
            </c:numRef>
          </c:cat>
          <c:val>
            <c:numRef>
              <c:f>(ФЗД!$E$14,ФЗД!$H$14,ФЗД!$K$14)</c:f>
              <c:numCache>
                <c:formatCode>0%</c:formatCode>
                <c:ptCount val="3"/>
                <c:pt idx="0">
                  <c:v>1.1249591542527633</c:v>
                </c:pt>
                <c:pt idx="1">
                  <c:v>1.2650669737354578</c:v>
                </c:pt>
                <c:pt idx="2">
                  <c:v>1.4604208341480289</c:v>
                </c:pt>
              </c:numCache>
            </c:numRef>
          </c:val>
          <c:smooth val="0"/>
          <c:extLst>
            <c:ext xmlns:c16="http://schemas.microsoft.com/office/drawing/2014/chart" uri="{C3380CC4-5D6E-409C-BE32-E72D297353CC}">
              <c16:uniqueId val="{00000006-13BF-454B-8E1E-BCB71614B049}"/>
            </c:ext>
          </c:extLst>
        </c:ser>
        <c:dLbls>
          <c:showLegendKey val="0"/>
          <c:showVal val="0"/>
          <c:showCatName val="0"/>
          <c:showSerName val="0"/>
          <c:showPercent val="0"/>
          <c:showBubbleSize val="0"/>
        </c:dLbls>
        <c:marker val="1"/>
        <c:smooth val="0"/>
        <c:axId val="639393944"/>
        <c:axId val="639394304"/>
      </c:lineChart>
      <c:catAx>
        <c:axId val="639393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39394304"/>
        <c:crosses val="autoZero"/>
        <c:auto val="1"/>
        <c:lblAlgn val="ctr"/>
        <c:lblOffset val="100"/>
        <c:noMultiLvlLbl val="0"/>
      </c:catAx>
      <c:valAx>
        <c:axId val="639394304"/>
        <c:scaling>
          <c:orientation val="minMax"/>
        </c:scaling>
        <c:delete val="0"/>
        <c:axPos val="l"/>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39393944"/>
        <c:crosses val="autoZero"/>
        <c:crossBetween val="between"/>
      </c:valAx>
      <c:spPr>
        <a:solidFill>
          <a:sysClr val="window" lastClr="FFFFFF"/>
        </a:solidFill>
        <a:ln>
          <a:noFill/>
        </a:ln>
        <a:effectLst/>
      </c:spPr>
    </c:plotArea>
    <c:legend>
      <c:legendPos val="b"/>
      <c:layout>
        <c:manualLayout>
          <c:xMode val="edge"/>
          <c:yMode val="edge"/>
          <c:x val="0"/>
          <c:y val="0.8122482361577894"/>
          <c:w val="0.99117027176927341"/>
          <c:h val="0.1637637616209593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70645559437353"/>
          <c:y val="8.4982699298725442E-2"/>
          <c:w val="0.81032970908181456"/>
          <c:h val="0.49211812853584691"/>
        </c:manualLayout>
      </c:layout>
      <c:barChart>
        <c:barDir val="col"/>
        <c:grouping val="clustered"/>
        <c:varyColors val="0"/>
        <c:ser>
          <c:idx val="0"/>
          <c:order val="0"/>
          <c:tx>
            <c:strRef>
              <c:f>ФЗД!$H$4</c:f>
              <c:strCache>
                <c:ptCount val="1"/>
                <c:pt idx="0">
                  <c:v>Кепилденген депозиттердин жалпы суммасы, млн. сом</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K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ФЗД!$C$2:$E$2</c:f>
              <c:numCache>
                <c:formatCode>General</c:formatCode>
                <c:ptCount val="3"/>
                <c:pt idx="0">
                  <c:v>2023</c:v>
                </c:pt>
                <c:pt idx="1">
                  <c:v>2024</c:v>
                </c:pt>
                <c:pt idx="2">
                  <c:v>2025</c:v>
                </c:pt>
              </c:numCache>
            </c:numRef>
          </c:cat>
          <c:val>
            <c:numRef>
              <c:f>ФЗД!$C$4:$E$4</c:f>
              <c:numCache>
                <c:formatCode>#\ ##0.0</c:formatCode>
                <c:ptCount val="3"/>
                <c:pt idx="0">
                  <c:v>120358.3</c:v>
                </c:pt>
                <c:pt idx="1">
                  <c:v>163286.35200000001</c:v>
                </c:pt>
                <c:pt idx="2">
                  <c:v>225566</c:v>
                </c:pt>
              </c:numCache>
            </c:numRef>
          </c:val>
          <c:extLst>
            <c:ext xmlns:c16="http://schemas.microsoft.com/office/drawing/2014/chart" uri="{C3380CC4-5D6E-409C-BE32-E72D297353CC}">
              <c16:uniqueId val="{00000000-6526-4125-9C7E-AE8417408D96}"/>
            </c:ext>
          </c:extLst>
        </c:ser>
        <c:ser>
          <c:idx val="1"/>
          <c:order val="1"/>
          <c:tx>
            <c:strRef>
              <c:f>ФЗД!$H$5</c:f>
              <c:strCache>
                <c:ptCount val="1"/>
                <c:pt idx="0">
                  <c:v>Депозиттерди коргоо фондунун (ДКФ) жалпы суммасы, млн. сом</c:v>
                </c:pt>
              </c:strCache>
            </c:strRef>
          </c:tx>
          <c:spPr>
            <a:solidFill>
              <a:srgbClr val="4F81BD"/>
            </a:solidFill>
            <a:ln>
              <a:solidFill>
                <a:srgbClr val="4F81BD"/>
              </a:solidFill>
            </a:ln>
            <a:effectLst/>
          </c:spPr>
          <c:invertIfNegative val="0"/>
          <c:dLbls>
            <c:dLbl>
              <c:idx val="2"/>
              <c:tx>
                <c:rich>
                  <a:bodyPr/>
                  <a:lstStyle/>
                  <a:p>
                    <a:r>
                      <a:rPr lang="en-US"/>
                      <a:t>9 710,3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FC3-497C-BE52-C29427BE3AA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K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ФЗД!$C$2:$E$2</c:f>
              <c:numCache>
                <c:formatCode>General</c:formatCode>
                <c:ptCount val="3"/>
                <c:pt idx="0">
                  <c:v>2023</c:v>
                </c:pt>
                <c:pt idx="1">
                  <c:v>2024</c:v>
                </c:pt>
                <c:pt idx="2">
                  <c:v>2025</c:v>
                </c:pt>
              </c:numCache>
            </c:numRef>
          </c:cat>
          <c:val>
            <c:numRef>
              <c:f>ФЗД!$C$5:$E$5</c:f>
              <c:numCache>
                <c:formatCode>#\ ##0.0</c:formatCode>
                <c:ptCount val="3"/>
                <c:pt idx="0">
                  <c:v>5852.5999999999995</c:v>
                </c:pt>
                <c:pt idx="1">
                  <c:v>7470.6</c:v>
                </c:pt>
                <c:pt idx="2">
                  <c:v>9709.9</c:v>
                </c:pt>
              </c:numCache>
            </c:numRef>
          </c:val>
          <c:extLst>
            <c:ext xmlns:c16="http://schemas.microsoft.com/office/drawing/2014/chart" uri="{C3380CC4-5D6E-409C-BE32-E72D297353CC}">
              <c16:uniqueId val="{00000001-6526-4125-9C7E-AE8417408D96}"/>
            </c:ext>
          </c:extLst>
        </c:ser>
        <c:dLbls>
          <c:dLblPos val="outEnd"/>
          <c:showLegendKey val="0"/>
          <c:showVal val="1"/>
          <c:showCatName val="0"/>
          <c:showSerName val="0"/>
          <c:showPercent val="0"/>
          <c:showBubbleSize val="0"/>
        </c:dLbls>
        <c:gapWidth val="219"/>
        <c:overlap val="-27"/>
        <c:axId val="746747800"/>
        <c:axId val="746747080"/>
      </c:barChart>
      <c:lineChart>
        <c:grouping val="standard"/>
        <c:varyColors val="0"/>
        <c:ser>
          <c:idx val="2"/>
          <c:order val="2"/>
          <c:tx>
            <c:strRef>
              <c:f>ФЗД!$H$6</c:f>
              <c:strCache>
                <c:ptCount val="1"/>
                <c:pt idx="0">
                  <c:v>Кепилденген депозиттердин жалпы суммасына (ДКФ) катышы, %</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ru-KG"/>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ФЗД!$C$2:$E$3</c:f>
              <c:multiLvlStrCache>
                <c:ptCount val="3"/>
                <c:lvl>
                  <c:pt idx="0">
                    <c:v>факт</c:v>
                  </c:pt>
                  <c:pt idx="1">
                    <c:v>факт</c:v>
                  </c:pt>
                  <c:pt idx="2">
                    <c:v>факт</c:v>
                  </c:pt>
                </c:lvl>
                <c:lvl>
                  <c:pt idx="0">
                    <c:v>2023</c:v>
                  </c:pt>
                  <c:pt idx="1">
                    <c:v>2024</c:v>
                  </c:pt>
                  <c:pt idx="2">
                    <c:v>2025</c:v>
                  </c:pt>
                </c:lvl>
              </c:multiLvlStrCache>
            </c:multiLvlStrRef>
          </c:cat>
          <c:val>
            <c:numRef>
              <c:f>ФЗД!$C$6:$E$6</c:f>
              <c:numCache>
                <c:formatCode>0.00%</c:formatCode>
                <c:ptCount val="3"/>
                <c:pt idx="0">
                  <c:v>4.8626476113404718E-2</c:v>
                </c:pt>
                <c:pt idx="1">
                  <c:v>4.575152735361495E-2</c:v>
                </c:pt>
                <c:pt idx="2">
                  <c:v>4.3046824432760256E-2</c:v>
                </c:pt>
              </c:numCache>
            </c:numRef>
          </c:val>
          <c:smooth val="0"/>
          <c:extLst>
            <c:ext xmlns:c16="http://schemas.microsoft.com/office/drawing/2014/chart" uri="{C3380CC4-5D6E-409C-BE32-E72D297353CC}">
              <c16:uniqueId val="{00000002-6526-4125-9C7E-AE8417408D96}"/>
            </c:ext>
          </c:extLst>
        </c:ser>
        <c:dLbls>
          <c:showLegendKey val="0"/>
          <c:showVal val="1"/>
          <c:showCatName val="0"/>
          <c:showSerName val="0"/>
          <c:showPercent val="0"/>
          <c:showBubbleSize val="0"/>
        </c:dLbls>
        <c:marker val="1"/>
        <c:smooth val="0"/>
        <c:axId val="85156952"/>
        <c:axId val="85157672"/>
      </c:lineChart>
      <c:catAx>
        <c:axId val="746747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KG"/>
          </a:p>
        </c:txPr>
        <c:crossAx val="746747080"/>
        <c:crosses val="autoZero"/>
        <c:auto val="1"/>
        <c:lblAlgn val="ctr"/>
        <c:lblOffset val="100"/>
        <c:noMultiLvlLbl val="0"/>
      </c:catAx>
      <c:valAx>
        <c:axId val="746747080"/>
        <c:scaling>
          <c:orientation val="minMax"/>
        </c:scaling>
        <c:delete val="0"/>
        <c:axPos val="l"/>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KG"/>
          </a:p>
        </c:txPr>
        <c:crossAx val="746747800"/>
        <c:crosses val="autoZero"/>
        <c:crossBetween val="between"/>
      </c:valAx>
      <c:valAx>
        <c:axId val="85157672"/>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ru-KG"/>
          </a:p>
        </c:txPr>
        <c:crossAx val="85156952"/>
        <c:crosses val="max"/>
        <c:crossBetween val="between"/>
      </c:valAx>
      <c:catAx>
        <c:axId val="85156952"/>
        <c:scaling>
          <c:orientation val="minMax"/>
        </c:scaling>
        <c:delete val="1"/>
        <c:axPos val="b"/>
        <c:numFmt formatCode="General" sourceLinked="1"/>
        <c:majorTickMark val="none"/>
        <c:minorTickMark val="none"/>
        <c:tickLblPos val="nextTo"/>
        <c:crossAx val="85157672"/>
        <c:crosses val="autoZero"/>
        <c:auto val="1"/>
        <c:lblAlgn val="ctr"/>
        <c:lblOffset val="100"/>
        <c:noMultiLvlLbl val="0"/>
      </c:catAx>
      <c:spPr>
        <a:noFill/>
        <a:ln>
          <a:noFill/>
        </a:ln>
        <a:effectLst/>
      </c:spPr>
    </c:plotArea>
    <c:legend>
      <c:legendPos val="b"/>
      <c:layout>
        <c:manualLayout>
          <c:xMode val="edge"/>
          <c:yMode val="edge"/>
          <c:x val="8.3172663484743746E-3"/>
          <c:y val="0.68152551828223829"/>
          <c:w val="0.98121643404650782"/>
          <c:h val="0.2721201655540226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KG"/>
        </a:p>
      </c:txPr>
    </c:legend>
    <c:plotVisOnly val="1"/>
    <c:dispBlanksAs val="gap"/>
    <c:showDLblsOverMax val="0"/>
  </c:chart>
  <c:spPr>
    <a:solidFill>
      <a:sysClr val="window" lastClr="FFFFFF"/>
    </a:solidFill>
    <a:ln>
      <a:noFill/>
    </a:ln>
    <a:effectLst/>
  </c:spPr>
  <c:txPr>
    <a:bodyPr/>
    <a:lstStyle/>
    <a:p>
      <a:pPr>
        <a:defRPr/>
      </a:pPr>
      <a:endParaRPr lang="ru-KG"/>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13670166229221"/>
          <c:y val="0.19444444444444445"/>
          <c:w val="0.76608770778652668"/>
          <c:h val="0.43484543598716829"/>
        </c:manualLayout>
      </c:layout>
      <c:barChart>
        <c:barDir val="col"/>
        <c:grouping val="clustered"/>
        <c:varyColors val="0"/>
        <c:ser>
          <c:idx val="0"/>
          <c:order val="0"/>
          <c:tx>
            <c:v>2024</c:v>
          </c:tx>
          <c:spPr>
            <a:solidFill>
              <a:srgbClr val="4F81BD"/>
            </a:solidFill>
            <a:ln>
              <a:solidFill>
                <a:srgbClr val="4F81BD"/>
              </a:solid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'Доход ГЦБ'!$G$20:$G$22</c:f>
              <c:strCache>
                <c:ptCount val="3"/>
                <c:pt idx="0">
                  <c:v>МКВ</c:v>
                </c:pt>
                <c:pt idx="1">
                  <c:v>МКО</c:v>
                </c:pt>
                <c:pt idx="2">
                  <c:v>КРУБ Ноталар</c:v>
                </c:pt>
              </c:strCache>
            </c:strRef>
          </c:cat>
          <c:val>
            <c:numRef>
              <c:f>'Доход ГЦБ'!$D$20:$D$22</c:f>
              <c:numCache>
                <c:formatCode>#,##0.00</c:formatCode>
                <c:ptCount val="3"/>
                <c:pt idx="0">
                  <c:v>98.325140000000019</c:v>
                </c:pt>
                <c:pt idx="1">
                  <c:v>412.79386599999998</c:v>
                </c:pt>
                <c:pt idx="2">
                  <c:v>302.72444100000007</c:v>
                </c:pt>
              </c:numCache>
            </c:numRef>
          </c:val>
          <c:extLst>
            <c:ext xmlns:c16="http://schemas.microsoft.com/office/drawing/2014/chart" uri="{C3380CC4-5D6E-409C-BE32-E72D297353CC}">
              <c16:uniqueId val="{00000000-225E-463E-ADEE-884542285507}"/>
            </c:ext>
          </c:extLst>
        </c:ser>
        <c:ser>
          <c:idx val="1"/>
          <c:order val="1"/>
          <c:tx>
            <c:v>2025</c:v>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'Доход ГЦБ'!$G$20:$G$22</c:f>
              <c:strCache>
                <c:ptCount val="3"/>
                <c:pt idx="0">
                  <c:v>МКВ</c:v>
                </c:pt>
                <c:pt idx="1">
                  <c:v>МКО</c:v>
                </c:pt>
                <c:pt idx="2">
                  <c:v>КРУБ Ноталар</c:v>
                </c:pt>
              </c:strCache>
            </c:strRef>
          </c:cat>
          <c:val>
            <c:numRef>
              <c:f>'Доход ГЦБ'!$E$20:$E$22</c:f>
              <c:numCache>
                <c:formatCode>#,##0.00</c:formatCode>
                <c:ptCount val="3"/>
                <c:pt idx="0">
                  <c:v>97.61171963000001</c:v>
                </c:pt>
                <c:pt idx="1">
                  <c:v>910.10482268999999</c:v>
                </c:pt>
                <c:pt idx="2">
                  <c:v>23.514977390000002</c:v>
                </c:pt>
              </c:numCache>
            </c:numRef>
          </c:val>
          <c:extLst>
            <c:ext xmlns:c16="http://schemas.microsoft.com/office/drawing/2014/chart" uri="{C3380CC4-5D6E-409C-BE32-E72D297353CC}">
              <c16:uniqueId val="{00000001-225E-463E-ADEE-884542285507}"/>
            </c:ext>
          </c:extLst>
        </c:ser>
        <c:dLbls>
          <c:showLegendKey val="0"/>
          <c:showVal val="0"/>
          <c:showCatName val="0"/>
          <c:showSerName val="0"/>
          <c:showPercent val="0"/>
          <c:showBubbleSize val="0"/>
        </c:dLbls>
        <c:gapWidth val="219"/>
        <c:overlap val="-27"/>
        <c:axId val="744570008"/>
        <c:axId val="744579008"/>
      </c:barChart>
      <c:lineChart>
        <c:grouping val="standard"/>
        <c:varyColors val="0"/>
        <c:ser>
          <c:idx val="2"/>
          <c:order val="2"/>
          <c:tx>
            <c:v>2025 жылдагы өсүш, %</c:v>
          </c:tx>
          <c:spPr>
            <a:ln w="28575" cap="rnd">
              <a:solidFill>
                <a:schemeClr val="accent3"/>
              </a:solidFill>
              <a:round/>
            </a:ln>
            <a:effectLst/>
          </c:spPr>
          <c:marker>
            <c:symbol val="none"/>
          </c:marker>
          <c:dLbls>
            <c:dLbl>
              <c:idx val="0"/>
              <c:layout>
                <c:manualLayout>
                  <c:x val="-6.1111111111111137E-2"/>
                  <c:y val="-6.9444444444444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25E-463E-ADEE-884542285507}"/>
                </c:ext>
              </c:extLst>
            </c:dLbl>
            <c:dLbl>
              <c:idx val="1"/>
              <c:layout>
                <c:manualLayout>
                  <c:x val="-5.8333333333333334E-2"/>
                  <c:y val="-0.1296296296296296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25E-463E-ADEE-884542285507}"/>
                </c:ext>
              </c:extLst>
            </c:dLbl>
            <c:dLbl>
              <c:idx val="2"/>
              <c:layout>
                <c:manualLayout>
                  <c:x val="-1.3888888888888888E-2"/>
                  <c:y val="-0.166666666666666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25E-463E-ADEE-884542285507}"/>
                </c:ext>
              </c:extLst>
            </c:dLbl>
            <c:spPr>
              <a:noFill/>
              <a:ln>
                <a:noFill/>
              </a:ln>
              <a:effectLst/>
            </c:spPr>
            <c:txPr>
              <a:bodyPr rot="0" spcFirstLastPara="1" vertOverflow="ellipsis" vert="horz" wrap="square" anchor="ctr" anchorCtr="1"/>
              <a:lstStyle/>
              <a:p>
                <a:pPr>
                  <a:defRPr sz="1000" b="1" i="0" u="none" strike="noStrike" kern="1200" baseline="0">
                    <a:solidFill>
                      <a:srgbClr val="FF00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'Доход ГЦБ'!$B$20:$B$22</c:f>
              <c:strCache>
                <c:ptCount val="3"/>
                <c:pt idx="0">
                  <c:v>ГКВ</c:v>
                </c:pt>
                <c:pt idx="1">
                  <c:v>ГКО</c:v>
                </c:pt>
                <c:pt idx="2">
                  <c:v>НОТы НБКР</c:v>
                </c:pt>
              </c:strCache>
            </c:strRef>
          </c:cat>
          <c:val>
            <c:numRef>
              <c:f>'Доход ГЦБ'!$F$20:$F$22</c:f>
              <c:numCache>
                <c:formatCode>0%</c:formatCode>
                <c:ptCount val="3"/>
                <c:pt idx="0">
                  <c:v>-7.2557269687082426E-3</c:v>
                </c:pt>
                <c:pt idx="1">
                  <c:v>1.2047440566619274</c:v>
                </c:pt>
                <c:pt idx="2">
                  <c:v>-0.92232217090789836</c:v>
                </c:pt>
              </c:numCache>
            </c:numRef>
          </c:val>
          <c:smooth val="0"/>
          <c:extLst>
            <c:ext xmlns:c16="http://schemas.microsoft.com/office/drawing/2014/chart" uri="{C3380CC4-5D6E-409C-BE32-E72D297353CC}">
              <c16:uniqueId val="{00000005-225E-463E-ADEE-884542285507}"/>
            </c:ext>
          </c:extLst>
        </c:ser>
        <c:dLbls>
          <c:showLegendKey val="0"/>
          <c:showVal val="0"/>
          <c:showCatName val="0"/>
          <c:showSerName val="0"/>
          <c:showPercent val="0"/>
          <c:showBubbleSize val="0"/>
        </c:dLbls>
        <c:marker val="1"/>
        <c:smooth val="0"/>
        <c:axId val="744575408"/>
        <c:axId val="744571808"/>
      </c:lineChart>
      <c:catAx>
        <c:axId val="744570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crossAx val="744579008"/>
        <c:crosses val="autoZero"/>
        <c:auto val="1"/>
        <c:lblAlgn val="ctr"/>
        <c:lblOffset val="100"/>
        <c:noMultiLvlLbl val="0"/>
      </c:catAx>
      <c:valAx>
        <c:axId val="74457900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crossAx val="744570008"/>
        <c:crosses val="autoZero"/>
        <c:crossBetween val="between"/>
      </c:valAx>
      <c:valAx>
        <c:axId val="74457180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crossAx val="744575408"/>
        <c:crosses val="max"/>
        <c:crossBetween val="between"/>
      </c:valAx>
      <c:catAx>
        <c:axId val="744575408"/>
        <c:scaling>
          <c:orientation val="minMax"/>
        </c:scaling>
        <c:delete val="1"/>
        <c:axPos val="b"/>
        <c:numFmt formatCode="General" sourceLinked="1"/>
        <c:majorTickMark val="none"/>
        <c:minorTickMark val="none"/>
        <c:tickLblPos val="nextTo"/>
        <c:crossAx val="7445718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ysClr val="window" lastClr="FFFFFF"/>
    </a:solidFill>
    <a:ln>
      <a:noFill/>
    </a:ln>
    <a:effectLst/>
  </c:spPr>
  <c:txPr>
    <a:bodyPr/>
    <a:lstStyle/>
    <a:p>
      <a:pPr>
        <a:defRPr sz="1000"/>
      </a:pPr>
      <a:endParaRPr lang="ru-RU"/>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АзияУниверсалБанк</c:v>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Ликвидац!$G$2:$I$2</c:f>
              <c:strCache>
                <c:ptCount val="3"/>
                <c:pt idx="0">
                  <c:v>(1)</c:v>
                </c:pt>
                <c:pt idx="1">
                  <c:v>(2)</c:v>
                </c:pt>
                <c:pt idx="2">
                  <c:v>(3)</c:v>
                </c:pt>
              </c:strCache>
            </c:strRef>
          </c:cat>
          <c:val>
            <c:numRef>
              <c:f>Ликвидац!$B$5:$D$5</c:f>
              <c:numCache>
                <c:formatCode>#\ ##0.0</c:formatCode>
                <c:ptCount val="3"/>
                <c:pt idx="0">
                  <c:v>3460</c:v>
                </c:pt>
                <c:pt idx="1">
                  <c:v>1875</c:v>
                </c:pt>
                <c:pt idx="2">
                  <c:v>438</c:v>
                </c:pt>
              </c:numCache>
            </c:numRef>
          </c:val>
          <c:extLst>
            <c:ext xmlns:c16="http://schemas.microsoft.com/office/drawing/2014/chart" uri="{C3380CC4-5D6E-409C-BE32-E72D297353CC}">
              <c16:uniqueId val="{00000000-0A68-4BF0-A2EE-B8947C4A5BAB}"/>
            </c:ext>
          </c:extLst>
        </c:ser>
        <c:dLbls>
          <c:showLegendKey val="0"/>
          <c:showVal val="0"/>
          <c:showCatName val="0"/>
          <c:showSerName val="0"/>
          <c:showPercent val="0"/>
          <c:showBubbleSize val="0"/>
        </c:dLbls>
        <c:gapWidth val="219"/>
        <c:overlap val="-27"/>
        <c:axId val="614296536"/>
        <c:axId val="614293656"/>
      </c:barChart>
      <c:catAx>
        <c:axId val="614296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u-RU"/>
          </a:p>
        </c:txPr>
        <c:crossAx val="614293656"/>
        <c:crosses val="autoZero"/>
        <c:auto val="1"/>
        <c:lblAlgn val="ctr"/>
        <c:lblOffset val="100"/>
        <c:noMultiLvlLbl val="0"/>
      </c:catAx>
      <c:valAx>
        <c:axId val="614293656"/>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u-RU"/>
          </a:p>
        </c:txPr>
        <c:crossAx val="614296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Ак Банк</c:v>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Ликвидац!$G$2:$I$2</c:f>
              <c:strCache>
                <c:ptCount val="3"/>
                <c:pt idx="0">
                  <c:v>(1)</c:v>
                </c:pt>
                <c:pt idx="1">
                  <c:v>(2)</c:v>
                </c:pt>
                <c:pt idx="2">
                  <c:v>(3)</c:v>
                </c:pt>
              </c:strCache>
            </c:strRef>
          </c:cat>
          <c:val>
            <c:numRef>
              <c:f>Ликвидац!$B$6:$D$6</c:f>
              <c:numCache>
                <c:formatCode>#\ ##0.0</c:formatCode>
                <c:ptCount val="3"/>
                <c:pt idx="0">
                  <c:v>283.10000000000002</c:v>
                </c:pt>
                <c:pt idx="1">
                  <c:v>682.9</c:v>
                </c:pt>
                <c:pt idx="2">
                  <c:v>0</c:v>
                </c:pt>
              </c:numCache>
            </c:numRef>
          </c:val>
          <c:extLst>
            <c:ext xmlns:c16="http://schemas.microsoft.com/office/drawing/2014/chart" uri="{C3380CC4-5D6E-409C-BE32-E72D297353CC}">
              <c16:uniqueId val="{00000000-6F4A-4398-9C35-DAF7B7A5BF2A}"/>
            </c:ext>
          </c:extLst>
        </c:ser>
        <c:dLbls>
          <c:showLegendKey val="0"/>
          <c:showVal val="0"/>
          <c:showCatName val="0"/>
          <c:showSerName val="0"/>
          <c:showPercent val="0"/>
          <c:showBubbleSize val="0"/>
        </c:dLbls>
        <c:gapWidth val="219"/>
        <c:overlap val="-27"/>
        <c:axId val="614296536"/>
        <c:axId val="614293656"/>
      </c:barChart>
      <c:catAx>
        <c:axId val="614296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u-RU"/>
          </a:p>
        </c:txPr>
        <c:crossAx val="614293656"/>
        <c:crosses val="autoZero"/>
        <c:auto val="1"/>
        <c:lblAlgn val="ctr"/>
        <c:lblOffset val="100"/>
        <c:noMultiLvlLbl val="0"/>
      </c:catAx>
      <c:valAx>
        <c:axId val="614293656"/>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u-RU"/>
          </a:p>
        </c:txPr>
        <c:crossAx val="614296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ru-RU"/>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339986561681015E-2"/>
          <c:y val="5.146198830409357E-2"/>
          <c:w val="0.87360853769564828"/>
          <c:h val="0.68445144356955379"/>
        </c:manualLayout>
      </c:layout>
      <c:barChart>
        <c:barDir val="col"/>
        <c:grouping val="clustered"/>
        <c:varyColors val="0"/>
        <c:ser>
          <c:idx val="1"/>
          <c:order val="1"/>
          <c:tx>
            <c:strRef>
              <c:f>Кадры!$H$2</c:f>
              <c:strCache>
                <c:ptCount val="1"/>
                <c:pt idx="0">
                  <c:v>Кызматкерлердин саны (жалпы) </c:v>
                </c:pt>
              </c:strCache>
            </c:strRef>
          </c:tx>
          <c:spPr>
            <a:solidFill>
              <a:schemeClr val="accent2"/>
            </a:solidFill>
            <a:ln>
              <a:noFill/>
            </a:ln>
            <a:effectLst/>
          </c:spPr>
          <c:invertIfNegative val="0"/>
          <c:dLbls>
            <c:dLbl>
              <c:idx val="0"/>
              <c:layout>
                <c:manualLayout>
                  <c:x val="-5.5555555555555558E-3"/>
                  <c:y val="0.15740740740740741"/>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0-DC96-4C97-87E1-93B93166D450}"/>
                </c:ext>
              </c:extLst>
            </c:dLbl>
            <c:dLbl>
              <c:idx val="1"/>
              <c:layout>
                <c:manualLayout>
                  <c:x val="0"/>
                  <c:y val="0.1990740740740740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C96-4C97-87E1-93B93166D450}"/>
                </c:ext>
              </c:extLst>
            </c:dLbl>
            <c:dLbl>
              <c:idx val="2"/>
              <c:layout>
                <c:manualLayout>
                  <c:x val="-2.7777777777777779E-3"/>
                  <c:y val="0.212962962962962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C96-4C97-87E1-93B93166D450}"/>
                </c:ext>
              </c:extLst>
            </c:dLbl>
            <c:spPr>
              <a:noFill/>
              <a:ln>
                <a:noFill/>
              </a:ln>
              <a:effectLst/>
            </c:spPr>
            <c:txPr>
              <a:bodyPr rot="0" spcFirstLastPara="1" vertOverflow="ellipsis" vert="horz" wrap="square" lIns="38100" tIns="19050" rIns="38100" bIns="19050" anchor="ctr" anchorCtr="1">
                <a:spAutoFit/>
              </a:bodyPr>
              <a:lstStyle/>
              <a:p>
                <a:pPr>
                  <a:defRPr sz="1000" b="0" i="0" u="sng" strike="noStrike" kern="1200" baseline="0">
                    <a:solidFill>
                      <a:schemeClr val="tx1">
                        <a:lumMod val="75000"/>
                        <a:lumOff val="25000"/>
                      </a:schemeClr>
                    </a:solidFill>
                    <a:latin typeface="+mn-lt"/>
                    <a:ea typeface="+mn-ea"/>
                    <a:cs typeface="+mn-cs"/>
                  </a:defRPr>
                </a:pPr>
                <a:endParaRPr lang="ru-KG"/>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Кадры!$A$8:$A$10</c:f>
              <c:numCache>
                <c:formatCode>General</c:formatCode>
                <c:ptCount val="3"/>
                <c:pt idx="0">
                  <c:v>2023</c:v>
                </c:pt>
                <c:pt idx="1">
                  <c:v>2024</c:v>
                </c:pt>
                <c:pt idx="2">
                  <c:v>2025</c:v>
                </c:pt>
              </c:numCache>
            </c:numRef>
          </c:cat>
          <c:val>
            <c:numRef>
              <c:f>Кадры!$E$8:$E$10</c:f>
              <c:numCache>
                <c:formatCode>General</c:formatCode>
                <c:ptCount val="3"/>
                <c:pt idx="0">
                  <c:v>20</c:v>
                </c:pt>
                <c:pt idx="1">
                  <c:v>33</c:v>
                </c:pt>
                <c:pt idx="2">
                  <c:v>33</c:v>
                </c:pt>
              </c:numCache>
            </c:numRef>
          </c:val>
          <c:extLst>
            <c:ext xmlns:c16="http://schemas.microsoft.com/office/drawing/2014/chart" uri="{C3380CC4-5D6E-409C-BE32-E72D297353CC}">
              <c16:uniqueId val="{00000003-DC96-4C97-87E1-93B93166D450}"/>
            </c:ext>
          </c:extLst>
        </c:ser>
        <c:dLbls>
          <c:showLegendKey val="0"/>
          <c:showVal val="0"/>
          <c:showCatName val="0"/>
          <c:showSerName val="0"/>
          <c:showPercent val="0"/>
          <c:showBubbleSize val="0"/>
        </c:dLbls>
        <c:gapWidth val="219"/>
        <c:axId val="564279536"/>
        <c:axId val="564258896"/>
      </c:barChart>
      <c:lineChart>
        <c:grouping val="standard"/>
        <c:varyColors val="0"/>
        <c:ser>
          <c:idx val="0"/>
          <c:order val="0"/>
          <c:tx>
            <c:strRef>
              <c:f>Кадры!$G$2</c:f>
              <c:strCache>
                <c:ptCount val="1"/>
                <c:pt idx="0">
                  <c:v>Кызматкерлердин алмашуу корсоткучу, %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4.1666666666666664E-2"/>
                  <c:y val="-7.4074074074074153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4-DC96-4C97-87E1-93B93166D450}"/>
                </c:ext>
              </c:extLst>
            </c:dLbl>
            <c:dLbl>
              <c:idx val="1"/>
              <c:layout>
                <c:manualLayout>
                  <c:x val="4.4444444444444446E-2"/>
                  <c:y val="-7.40740740740741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96-4C97-87E1-93B93166D450}"/>
                </c:ext>
              </c:extLst>
            </c:dLbl>
            <c:dLbl>
              <c:idx val="2"/>
              <c:layout>
                <c:manualLayout>
                  <c:x val="-3.8888888888888994E-2"/>
                  <c:y val="-7.02101710970339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C96-4C97-87E1-93B93166D450}"/>
                </c:ext>
              </c:extLst>
            </c:dLbl>
            <c:spPr>
              <a:solidFill>
                <a:srgbClr val="0070C0"/>
              </a:solidFill>
              <a:ln>
                <a:solidFill>
                  <a:schemeClr val="accent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ru-KG"/>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Кадры!$A$8:$A$10</c:f>
              <c:numCache>
                <c:formatCode>General</c:formatCode>
                <c:ptCount val="3"/>
                <c:pt idx="0">
                  <c:v>2023</c:v>
                </c:pt>
                <c:pt idx="1">
                  <c:v>2024</c:v>
                </c:pt>
                <c:pt idx="2">
                  <c:v>2025</c:v>
                </c:pt>
              </c:numCache>
            </c:numRef>
          </c:cat>
          <c:val>
            <c:numRef>
              <c:f>Кадры!$D$8:$D$10</c:f>
              <c:numCache>
                <c:formatCode>0.0</c:formatCode>
                <c:ptCount val="3"/>
                <c:pt idx="0">
                  <c:v>14.87603305785124</c:v>
                </c:pt>
                <c:pt idx="1">
                  <c:v>17.804154302670625</c:v>
                </c:pt>
                <c:pt idx="2">
                  <c:v>18.848167539267017</c:v>
                </c:pt>
              </c:numCache>
            </c:numRef>
          </c:val>
          <c:smooth val="0"/>
          <c:extLst>
            <c:ext xmlns:c16="http://schemas.microsoft.com/office/drawing/2014/chart" uri="{C3380CC4-5D6E-409C-BE32-E72D297353CC}">
              <c16:uniqueId val="{00000007-DC96-4C97-87E1-93B93166D450}"/>
            </c:ext>
          </c:extLst>
        </c:ser>
        <c:ser>
          <c:idx val="2"/>
          <c:order val="2"/>
          <c:tx>
            <c:strRef>
              <c:f>Кадры!$I$2</c:f>
              <c:strCache>
                <c:ptCount val="1"/>
                <c:pt idx="0">
                  <c:v>Кызматкерлердин орточо жашы</c:v>
                </c:pt>
              </c:strCache>
            </c:strRef>
          </c:tx>
          <c:spPr>
            <a:ln w="28575" cap="rnd">
              <a:solidFill>
                <a:schemeClr val="accent3"/>
              </a:solidFill>
              <a:round/>
            </a:ln>
            <a:effectLst/>
          </c:spPr>
          <c:marker>
            <c:symbol val="none"/>
          </c:marker>
          <c:dLbls>
            <c:dLbl>
              <c:idx val="0"/>
              <c:layout>
                <c:manualLayout>
                  <c:x val="-1.6666666666666666E-2"/>
                  <c:y val="-8.3333333333333329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8-DC96-4C97-87E1-93B93166D450}"/>
                </c:ext>
              </c:extLst>
            </c:dLbl>
            <c:dLbl>
              <c:idx val="1"/>
              <c:layout>
                <c:manualLayout>
                  <c:x val="-3.888888888888889E-2"/>
                  <c:y val="-0.11111111111111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C96-4C97-87E1-93B93166D450}"/>
                </c:ext>
              </c:extLst>
            </c:dLbl>
            <c:dLbl>
              <c:idx val="2"/>
              <c:layout>
                <c:manualLayout>
                  <c:x val="-3.3333333333333333E-2"/>
                  <c:y val="-7.407407407407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C96-4C97-87E1-93B93166D450}"/>
                </c:ext>
              </c:extLst>
            </c:dLbl>
            <c:spPr>
              <a:solidFill>
                <a:schemeClr val="bg1">
                  <a:lumMod val="75000"/>
                </a:schemeClr>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ru-KG"/>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Кадры!$A$8:$A$10</c:f>
              <c:numCache>
                <c:formatCode>General</c:formatCode>
                <c:ptCount val="3"/>
                <c:pt idx="0">
                  <c:v>2023</c:v>
                </c:pt>
                <c:pt idx="1">
                  <c:v>2024</c:v>
                </c:pt>
                <c:pt idx="2">
                  <c:v>2025</c:v>
                </c:pt>
              </c:numCache>
            </c:numRef>
          </c:cat>
          <c:val>
            <c:numRef>
              <c:f>Кадры!$F$8:$F$10</c:f>
              <c:numCache>
                <c:formatCode>0</c:formatCode>
                <c:ptCount val="3"/>
                <c:pt idx="0">
                  <c:v>44</c:v>
                </c:pt>
                <c:pt idx="1">
                  <c:v>49</c:v>
                </c:pt>
                <c:pt idx="2">
                  <c:v>47</c:v>
                </c:pt>
              </c:numCache>
            </c:numRef>
          </c:val>
          <c:smooth val="0"/>
          <c:extLst>
            <c:ext xmlns:c16="http://schemas.microsoft.com/office/drawing/2014/chart" uri="{C3380CC4-5D6E-409C-BE32-E72D297353CC}">
              <c16:uniqueId val="{0000000B-DC96-4C97-87E1-93B93166D450}"/>
            </c:ext>
          </c:extLst>
        </c:ser>
        <c:dLbls>
          <c:showLegendKey val="0"/>
          <c:showVal val="0"/>
          <c:showCatName val="0"/>
          <c:showSerName val="0"/>
          <c:showPercent val="0"/>
          <c:showBubbleSize val="0"/>
        </c:dLbls>
        <c:marker val="1"/>
        <c:smooth val="0"/>
        <c:axId val="564281456"/>
        <c:axId val="564264656"/>
      </c:lineChart>
      <c:catAx>
        <c:axId val="56427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KG"/>
          </a:p>
        </c:txPr>
        <c:crossAx val="564258896"/>
        <c:crosses val="autoZero"/>
        <c:auto val="1"/>
        <c:lblAlgn val="ctr"/>
        <c:lblOffset val="100"/>
        <c:noMultiLvlLbl val="0"/>
      </c:catAx>
      <c:valAx>
        <c:axId val="5642588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KG"/>
          </a:p>
        </c:txPr>
        <c:crossAx val="564279536"/>
        <c:crosses val="autoZero"/>
        <c:crossBetween val="between"/>
      </c:valAx>
      <c:valAx>
        <c:axId val="564264656"/>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KG"/>
          </a:p>
        </c:txPr>
        <c:crossAx val="564281456"/>
        <c:crosses val="max"/>
        <c:crossBetween val="between"/>
      </c:valAx>
      <c:catAx>
        <c:axId val="564281456"/>
        <c:scaling>
          <c:orientation val="minMax"/>
        </c:scaling>
        <c:delete val="1"/>
        <c:axPos val="b"/>
        <c:numFmt formatCode="General" sourceLinked="1"/>
        <c:majorTickMark val="out"/>
        <c:minorTickMark val="none"/>
        <c:tickLblPos val="nextTo"/>
        <c:crossAx val="564264656"/>
        <c:crosses val="autoZero"/>
        <c:auto val="1"/>
        <c:lblAlgn val="ctr"/>
        <c:lblOffset val="100"/>
        <c:noMultiLvlLbl val="0"/>
      </c:catAx>
      <c:spPr>
        <a:noFill/>
        <a:ln>
          <a:noFill/>
        </a:ln>
        <a:effectLst/>
      </c:spPr>
    </c:plotArea>
    <c:legend>
      <c:legendPos val="b"/>
      <c:layout>
        <c:manualLayout>
          <c:xMode val="edge"/>
          <c:yMode val="edge"/>
          <c:x val="0"/>
          <c:y val="0.8469483471428817"/>
          <c:w val="0.9970340949798554"/>
          <c:h val="0.1269078620074451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KG"/>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ysClr val="window" lastClr="FFFFFF"/>
    </a:solidFill>
    <a:ln>
      <a:noFill/>
    </a:ln>
    <a:effectLst/>
  </c:spPr>
  <c:txPr>
    <a:bodyPr/>
    <a:lstStyle/>
    <a:p>
      <a:pPr>
        <a:defRPr/>
      </a:pPr>
      <a:endParaRPr lang="ru-KG"/>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3564028180689"/>
          <c:y val="3.5450013192795345E-2"/>
          <c:w val="0.79223782290371603"/>
          <c:h val="0.6390740046383091"/>
        </c:manualLayout>
      </c:layout>
      <c:barChart>
        <c:barDir val="col"/>
        <c:grouping val="clustered"/>
        <c:varyColors val="0"/>
        <c:ser>
          <c:idx val="0"/>
          <c:order val="0"/>
          <c:tx>
            <c:strRef>
              <c:f>БСКР_нбкр!$I$27</c:f>
              <c:strCache>
                <c:ptCount val="1"/>
                <c:pt idx="0">
                  <c:v>Кардарларга берилген насыялар, млрд. сом</c:v>
                </c:pt>
              </c:strCache>
            </c:strRef>
          </c:tx>
          <c:spPr>
            <a:solidFill>
              <a:schemeClr val="accent6">
                <a:lumMod val="75000"/>
              </a:schemeClr>
            </a:solidFill>
            <a:ln>
              <a:solidFill>
                <a:schemeClr val="accent6">
                  <a:lumMod val="75000"/>
                </a:schemeClr>
              </a:solidFill>
            </a:ln>
            <a:effectLst/>
          </c:spPr>
          <c:invertIfNegative val="0"/>
          <c:dLbls>
            <c:dLbl>
              <c:idx val="0"/>
              <c:tx>
                <c:rich>
                  <a:bodyPr/>
                  <a:lstStyle/>
                  <a:p>
                    <a:r>
                      <a:rPr lang="en-US"/>
                      <a:t>257,78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BFE-4A8B-B515-F1E139146622}"/>
                </c:ext>
              </c:extLst>
            </c:dLbl>
            <c:dLbl>
              <c:idx val="1"/>
              <c:tx>
                <c:rich>
                  <a:bodyPr/>
                  <a:lstStyle/>
                  <a:p>
                    <a:r>
                      <a:rPr lang="ru-RU"/>
                      <a:t>340,73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BFE-4A8B-B515-F1E13914662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БСКР_нбкр!$C$11:$H$11</c:f>
              <c:numCache>
                <c:formatCode>General</c:formatCode>
                <c:ptCount val="3"/>
                <c:pt idx="0">
                  <c:v>2023</c:v>
                </c:pt>
                <c:pt idx="1">
                  <c:v>2024</c:v>
                </c:pt>
                <c:pt idx="2">
                  <c:v>2025</c:v>
                </c:pt>
              </c:numCache>
            </c:numRef>
          </c:cat>
          <c:val>
            <c:numRef>
              <c:f>БСКР_нбкр!$C$27:$H$27</c:f>
              <c:numCache>
                <c:formatCode>0.00</c:formatCode>
                <c:ptCount val="3"/>
                <c:pt idx="0">
                  <c:v>262.37376902888997</c:v>
                </c:pt>
                <c:pt idx="1">
                  <c:v>348.84877447431006</c:v>
                </c:pt>
                <c:pt idx="2">
                  <c:v>506.98734387401896</c:v>
                </c:pt>
              </c:numCache>
            </c:numRef>
          </c:val>
          <c:extLst>
            <c:ext xmlns:c16="http://schemas.microsoft.com/office/drawing/2014/chart" uri="{C3380CC4-5D6E-409C-BE32-E72D297353CC}">
              <c16:uniqueId val="{00000003-7C02-49BB-A115-F34C3FDE29B9}"/>
            </c:ext>
          </c:extLst>
        </c:ser>
        <c:dLbls>
          <c:showLegendKey val="0"/>
          <c:showVal val="0"/>
          <c:showCatName val="0"/>
          <c:showSerName val="0"/>
          <c:showPercent val="0"/>
          <c:showBubbleSize val="0"/>
        </c:dLbls>
        <c:gapWidth val="219"/>
        <c:overlap val="-27"/>
        <c:axId val="697535384"/>
        <c:axId val="697540304"/>
      </c:barChart>
      <c:catAx>
        <c:axId val="697535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697540304"/>
        <c:crosses val="autoZero"/>
        <c:auto val="1"/>
        <c:lblAlgn val="ctr"/>
        <c:lblOffset val="100"/>
        <c:noMultiLvlLbl val="0"/>
      </c:catAx>
      <c:valAx>
        <c:axId val="697540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697535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ru-RU"/>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v>План, саны</c:v>
          </c:tx>
          <c:spPr>
            <a:solidFill>
              <a:srgbClr val="4F81BD"/>
            </a:solidFill>
            <a:ln>
              <a:solidFill>
                <a:srgbClr val="4F81BD"/>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8A5C-4D4E-BA1D-4DB6B9E5C56F}"/>
                </c:ext>
              </c:extLst>
            </c:dLbl>
            <c:dLbl>
              <c:idx val="1"/>
              <c:layout>
                <c:manualLayout>
                  <c:x val="-2.6481294822719684E-3"/>
                  <c:y val="0.115740740740740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5C-4D4E-BA1D-4DB6B9E5C56F}"/>
                </c:ext>
              </c:extLst>
            </c:dLbl>
            <c:dLbl>
              <c:idx val="2"/>
              <c:delete val="1"/>
              <c:extLst>
                <c:ext xmlns:c15="http://schemas.microsoft.com/office/drawing/2012/chart" uri="{CE6537A1-D6FC-4f65-9D91-7224C49458BB}"/>
                <c:ext xmlns:c16="http://schemas.microsoft.com/office/drawing/2014/chart" uri="{C3380CC4-5D6E-409C-BE32-E72D297353CC}">
                  <c16:uniqueId val="{00000002-8A5C-4D4E-BA1D-4DB6B9E5C56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Кадры!$E$44:$E$46</c:f>
              <c:strCache>
                <c:ptCount val="3"/>
                <c:pt idx="0">
                  <c:v>FSI Connect/Online тренинг</c:v>
                </c:pt>
                <c:pt idx="1">
                  <c:v>Кыргызтест</c:v>
                </c:pt>
                <c:pt idx="2">
                  <c:v>Жергиликтүү тренинг</c:v>
                </c:pt>
              </c:strCache>
            </c:strRef>
          </c:cat>
          <c:val>
            <c:numRef>
              <c:f>Кадры!$B$44:$B$46</c:f>
              <c:numCache>
                <c:formatCode>General</c:formatCode>
                <c:ptCount val="3"/>
                <c:pt idx="0">
                  <c:v>0</c:v>
                </c:pt>
                <c:pt idx="1">
                  <c:v>29</c:v>
                </c:pt>
                <c:pt idx="2">
                  <c:v>0</c:v>
                </c:pt>
              </c:numCache>
            </c:numRef>
          </c:val>
          <c:extLst>
            <c:ext xmlns:c16="http://schemas.microsoft.com/office/drawing/2014/chart" uri="{C3380CC4-5D6E-409C-BE32-E72D297353CC}">
              <c16:uniqueId val="{00000003-8A5C-4D4E-BA1D-4DB6B9E5C56F}"/>
            </c:ext>
          </c:extLst>
        </c:ser>
        <c:ser>
          <c:idx val="1"/>
          <c:order val="1"/>
          <c:tx>
            <c:v>Факт, саны</c:v>
          </c:tx>
          <c:spPr>
            <a:solidFill>
              <a:schemeClr val="accent2"/>
            </a:solidFill>
            <a:ln>
              <a:noFill/>
            </a:ln>
            <a:effectLst/>
          </c:spPr>
          <c:invertIfNegative val="0"/>
          <c:dLbls>
            <c:dLbl>
              <c:idx val="0"/>
              <c:layout>
                <c:manualLayout>
                  <c:x val="0"/>
                  <c:y val="0.277777777777777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A5C-4D4E-BA1D-4DB6B9E5C56F}"/>
                </c:ext>
              </c:extLst>
            </c:dLbl>
            <c:dLbl>
              <c:idx val="1"/>
              <c:layout>
                <c:manualLayout>
                  <c:x val="0"/>
                  <c:y val="0.101851851851851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5C-4D4E-BA1D-4DB6B9E5C56F}"/>
                </c:ext>
              </c:extLst>
            </c:dLbl>
            <c:dLbl>
              <c:idx val="2"/>
              <c:layout>
                <c:manualLayout>
                  <c:x val="-9.7096959344277117E-17"/>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A5C-4D4E-BA1D-4DB6B9E5C56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Кадры!$E$44:$E$46</c:f>
              <c:strCache>
                <c:ptCount val="3"/>
                <c:pt idx="0">
                  <c:v>FSI Connect/Online тренинг</c:v>
                </c:pt>
                <c:pt idx="1">
                  <c:v>Кыргызтест</c:v>
                </c:pt>
                <c:pt idx="2">
                  <c:v>Жергиликтүү тренинг</c:v>
                </c:pt>
              </c:strCache>
            </c:strRef>
          </c:cat>
          <c:val>
            <c:numRef>
              <c:f>Кадры!$C$44:$C$46</c:f>
              <c:numCache>
                <c:formatCode>General</c:formatCode>
                <c:ptCount val="3"/>
                <c:pt idx="0">
                  <c:v>122</c:v>
                </c:pt>
                <c:pt idx="1">
                  <c:v>25</c:v>
                </c:pt>
                <c:pt idx="2">
                  <c:v>16</c:v>
                </c:pt>
              </c:numCache>
            </c:numRef>
          </c:val>
          <c:extLst>
            <c:ext xmlns:c16="http://schemas.microsoft.com/office/drawing/2014/chart" uri="{C3380CC4-5D6E-409C-BE32-E72D297353CC}">
              <c16:uniqueId val="{00000007-8A5C-4D4E-BA1D-4DB6B9E5C56F}"/>
            </c:ext>
          </c:extLst>
        </c:ser>
        <c:dLbls>
          <c:showLegendKey val="0"/>
          <c:showVal val="0"/>
          <c:showCatName val="0"/>
          <c:showSerName val="0"/>
          <c:showPercent val="0"/>
          <c:showBubbleSize val="0"/>
        </c:dLbls>
        <c:gapWidth val="150"/>
        <c:axId val="664634704"/>
        <c:axId val="664630384"/>
      </c:barChart>
      <c:lineChart>
        <c:grouping val="standard"/>
        <c:varyColors val="0"/>
        <c:ser>
          <c:idx val="2"/>
          <c:order val="2"/>
          <c:tx>
            <c:strRef>
              <c:f>Кадры!$E$43</c:f>
              <c:strCache>
                <c:ptCount val="1"/>
                <c:pt idx="0">
                  <c:v>Сертификаттардын саны</c:v>
                </c:pt>
              </c:strCache>
            </c:strRef>
          </c:tx>
          <c:spPr>
            <a:ln w="28575" cap="rnd">
              <a:solidFill>
                <a:schemeClr val="accent3"/>
              </a:solidFill>
              <a:round/>
            </a:ln>
            <a:effectLst/>
          </c:spPr>
          <c:marker>
            <c:symbol val="none"/>
          </c:marker>
          <c:dLbls>
            <c:dLbl>
              <c:idx val="0"/>
              <c:layout>
                <c:manualLayout>
                  <c:x val="-5.5610719127710317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A5C-4D4E-BA1D-4DB6B9E5C56F}"/>
                </c:ext>
              </c:extLst>
            </c:dLbl>
            <c:dLbl>
              <c:idx val="1"/>
              <c:layout>
                <c:manualLayout>
                  <c:x val="-3.442568326953506E-2"/>
                  <c:y val="-8.79629629629630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A5C-4D4E-BA1D-4DB6B9E5C56F}"/>
                </c:ext>
              </c:extLst>
            </c:dLbl>
            <c:dLbl>
              <c:idx val="2"/>
              <c:layout>
                <c:manualLayout>
                  <c:x val="-3.9721942234078801E-2"/>
                  <c:y val="-6.01851851851852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A5C-4D4E-BA1D-4DB6B9E5C56F}"/>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Кадры!$A$44:$A$46</c:f>
              <c:strCache>
                <c:ptCount val="3"/>
                <c:pt idx="0">
                  <c:v>Обучение по FSI Connect/онлайн</c:v>
                </c:pt>
                <c:pt idx="1">
                  <c:v>Кыргызтест</c:v>
                </c:pt>
                <c:pt idx="2">
                  <c:v>Локальные тренинги</c:v>
                </c:pt>
              </c:strCache>
            </c:strRef>
          </c:cat>
          <c:val>
            <c:numRef>
              <c:f>Кадры!$D$44:$D$46</c:f>
              <c:numCache>
                <c:formatCode>General</c:formatCode>
                <c:ptCount val="3"/>
                <c:pt idx="0">
                  <c:v>122</c:v>
                </c:pt>
                <c:pt idx="1">
                  <c:v>25</c:v>
                </c:pt>
                <c:pt idx="2">
                  <c:v>16</c:v>
                </c:pt>
              </c:numCache>
            </c:numRef>
          </c:val>
          <c:smooth val="0"/>
          <c:extLst>
            <c:ext xmlns:c16="http://schemas.microsoft.com/office/drawing/2014/chart" uri="{C3380CC4-5D6E-409C-BE32-E72D297353CC}">
              <c16:uniqueId val="{0000000B-8A5C-4D4E-BA1D-4DB6B9E5C56F}"/>
            </c:ext>
          </c:extLst>
        </c:ser>
        <c:dLbls>
          <c:showLegendKey val="0"/>
          <c:showVal val="0"/>
          <c:showCatName val="0"/>
          <c:showSerName val="0"/>
          <c:showPercent val="0"/>
          <c:showBubbleSize val="0"/>
        </c:dLbls>
        <c:marker val="1"/>
        <c:smooth val="0"/>
        <c:axId val="638433112"/>
        <c:axId val="638432032"/>
      </c:lineChart>
      <c:catAx>
        <c:axId val="6646347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64630384"/>
        <c:crosses val="autoZero"/>
        <c:auto val="1"/>
        <c:lblAlgn val="ctr"/>
        <c:lblOffset val="100"/>
        <c:noMultiLvlLbl val="0"/>
      </c:catAx>
      <c:valAx>
        <c:axId val="6646303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64634704"/>
        <c:crosses val="autoZero"/>
        <c:crossBetween val="between"/>
      </c:valAx>
      <c:valAx>
        <c:axId val="63843203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38433112"/>
        <c:crosses val="max"/>
        <c:crossBetween val="between"/>
      </c:valAx>
      <c:catAx>
        <c:axId val="638433112"/>
        <c:scaling>
          <c:orientation val="minMax"/>
        </c:scaling>
        <c:delete val="1"/>
        <c:axPos val="b"/>
        <c:numFmt formatCode="General" sourceLinked="1"/>
        <c:majorTickMark val="out"/>
        <c:minorTickMark val="none"/>
        <c:tickLblPos val="nextTo"/>
        <c:crossAx val="63843203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ysClr val="window" lastClr="FFFFFF"/>
    </a:solid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28487360132615"/>
          <c:y val="0.10293937842002786"/>
          <c:w val="0.77818858958419668"/>
          <c:h val="0.57663054009910586"/>
        </c:manualLayout>
      </c:layout>
      <c:barChart>
        <c:barDir val="col"/>
        <c:grouping val="clustered"/>
        <c:varyColors val="0"/>
        <c:ser>
          <c:idx val="0"/>
          <c:order val="0"/>
          <c:tx>
            <c:strRef>
              <c:f>БСКР_нбкр!$I$42</c:f>
              <c:strCache>
                <c:ptCount val="1"/>
                <c:pt idx="0">
                  <c:v>Банк секторунун кардарлардын каражаттары, млрд. сом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БСКР_нбкр!$C$11:$H$11</c:f>
              <c:numCache>
                <c:formatCode>General</c:formatCode>
                <c:ptCount val="3"/>
                <c:pt idx="0">
                  <c:v>2023</c:v>
                </c:pt>
                <c:pt idx="1">
                  <c:v>2024</c:v>
                </c:pt>
                <c:pt idx="2">
                  <c:v>2025</c:v>
                </c:pt>
              </c:numCache>
            </c:numRef>
          </c:cat>
          <c:val>
            <c:numRef>
              <c:f>БСКР_нбкр!$C$42:$H$42</c:f>
              <c:numCache>
                <c:formatCode>0.00</c:formatCode>
                <c:ptCount val="3"/>
                <c:pt idx="0">
                  <c:v>431.34139829154998</c:v>
                </c:pt>
                <c:pt idx="1">
                  <c:v>592.41755589409001</c:v>
                </c:pt>
                <c:pt idx="2">
                  <c:v>865.91328511331301</c:v>
                </c:pt>
              </c:numCache>
            </c:numRef>
          </c:val>
          <c:extLst>
            <c:ext xmlns:c16="http://schemas.microsoft.com/office/drawing/2014/chart" uri="{C3380CC4-5D6E-409C-BE32-E72D297353CC}">
              <c16:uniqueId val="{00000005-9679-4326-9344-5AA1B6612139}"/>
            </c:ext>
          </c:extLst>
        </c:ser>
        <c:dLbls>
          <c:showLegendKey val="0"/>
          <c:showVal val="0"/>
          <c:showCatName val="0"/>
          <c:showSerName val="0"/>
          <c:showPercent val="0"/>
          <c:showBubbleSize val="0"/>
        </c:dLbls>
        <c:gapWidth val="219"/>
        <c:overlap val="-27"/>
        <c:axId val="697535384"/>
        <c:axId val="697540304"/>
      </c:barChart>
      <c:catAx>
        <c:axId val="697535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697540304"/>
        <c:crosses val="autoZero"/>
        <c:auto val="1"/>
        <c:lblAlgn val="ctr"/>
        <c:lblOffset val="100"/>
        <c:noMultiLvlLbl val="0"/>
      </c:catAx>
      <c:valAx>
        <c:axId val="697540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697535384"/>
        <c:crosses val="autoZero"/>
        <c:crossBetween val="between"/>
      </c:valAx>
      <c:spPr>
        <a:noFill/>
        <a:ln>
          <a:noFill/>
        </a:ln>
        <a:effectLst/>
      </c:spPr>
    </c:plotArea>
    <c:legend>
      <c:legendPos val="b"/>
      <c:layout>
        <c:manualLayout>
          <c:xMode val="edge"/>
          <c:yMode val="edge"/>
          <c:x val="7.8823558235274122E-2"/>
          <c:y val="0.78832853491312105"/>
          <c:w val="0.85238997334243782"/>
          <c:h val="0.1896979302198968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БСКР_нбкр!$B$57</c:f>
              <c:strCache>
                <c:ptCount val="1"/>
                <c:pt idx="0">
                  <c:v>Капитал, млрд. сом</c:v>
                </c:pt>
              </c:strCache>
            </c:strRef>
          </c:tx>
          <c:spPr>
            <a:solidFill>
              <a:schemeClr val="tx2"/>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БСКР_нбкр!$C$11:$H$11</c:f>
              <c:numCache>
                <c:formatCode>General</c:formatCode>
                <c:ptCount val="3"/>
                <c:pt idx="0">
                  <c:v>2023</c:v>
                </c:pt>
                <c:pt idx="1">
                  <c:v>2024</c:v>
                </c:pt>
                <c:pt idx="2">
                  <c:v>2025</c:v>
                </c:pt>
              </c:numCache>
            </c:numRef>
          </c:cat>
          <c:val>
            <c:numRef>
              <c:f>БСКР_нбкр!$C$57:$H$57</c:f>
              <c:numCache>
                <c:formatCode>0.00</c:formatCode>
                <c:ptCount val="3"/>
                <c:pt idx="0">
                  <c:v>104.21528900007999</c:v>
                </c:pt>
                <c:pt idx="1">
                  <c:v>130.79613501845</c:v>
                </c:pt>
                <c:pt idx="2">
                  <c:v>220.59010024545799</c:v>
                </c:pt>
              </c:numCache>
            </c:numRef>
          </c:val>
          <c:extLst>
            <c:ext xmlns:c16="http://schemas.microsoft.com/office/drawing/2014/chart" uri="{C3380CC4-5D6E-409C-BE32-E72D297353CC}">
              <c16:uniqueId val="{00000004-25CD-4752-AE31-3FDBCB6EB905}"/>
            </c:ext>
          </c:extLst>
        </c:ser>
        <c:dLbls>
          <c:showLegendKey val="0"/>
          <c:showVal val="0"/>
          <c:showCatName val="0"/>
          <c:showSerName val="0"/>
          <c:showPercent val="0"/>
          <c:showBubbleSize val="0"/>
        </c:dLbls>
        <c:gapWidth val="219"/>
        <c:overlap val="-27"/>
        <c:axId val="697535384"/>
        <c:axId val="697540304"/>
      </c:barChart>
      <c:catAx>
        <c:axId val="697535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697540304"/>
        <c:crosses val="autoZero"/>
        <c:auto val="1"/>
        <c:lblAlgn val="ctr"/>
        <c:lblOffset val="100"/>
        <c:noMultiLvlLbl val="0"/>
      </c:catAx>
      <c:valAx>
        <c:axId val="697540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697535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54529515995445E-2"/>
          <c:y val="0.23529405952285085"/>
          <c:w val="0.84483598019955963"/>
          <c:h val="0.39840607728119143"/>
        </c:manualLayout>
      </c:layout>
      <c:barChart>
        <c:barDir val="col"/>
        <c:grouping val="clustered"/>
        <c:varyColors val="0"/>
        <c:ser>
          <c:idx val="0"/>
          <c:order val="0"/>
          <c:tx>
            <c:strRef>
              <c:f>БСКР_нбкр!$I$71</c:f>
              <c:strCache>
                <c:ptCount val="1"/>
                <c:pt idx="0">
                  <c:v>Депозиттик портфель, млрд. сом</c:v>
                </c:pt>
              </c:strCache>
            </c:strRef>
          </c:tx>
          <c:spPr>
            <a:solidFill>
              <a:srgbClr val="4F81BD"/>
            </a:solidFill>
            <a:ln>
              <a:solidFill>
                <a:srgbClr val="4F81BD"/>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БСКР_нбкр!$C$70:$H$70</c:f>
              <c:numCache>
                <c:formatCode>General</c:formatCode>
                <c:ptCount val="3"/>
                <c:pt idx="0">
                  <c:v>2023</c:v>
                </c:pt>
                <c:pt idx="1">
                  <c:v>2024</c:v>
                </c:pt>
                <c:pt idx="2">
                  <c:v>2025</c:v>
                </c:pt>
              </c:numCache>
            </c:numRef>
          </c:cat>
          <c:val>
            <c:numRef>
              <c:f>БСКР_нбкр!$C$71:$H$71</c:f>
              <c:numCache>
                <c:formatCode>#,##0</c:formatCode>
                <c:ptCount val="3"/>
                <c:pt idx="0">
                  <c:v>431.34139829154998</c:v>
                </c:pt>
                <c:pt idx="1">
                  <c:v>592.41755589409001</c:v>
                </c:pt>
                <c:pt idx="2">
                  <c:v>865.91328511331301</c:v>
                </c:pt>
              </c:numCache>
            </c:numRef>
          </c:val>
          <c:extLst>
            <c:ext xmlns:c16="http://schemas.microsoft.com/office/drawing/2014/chart" uri="{C3380CC4-5D6E-409C-BE32-E72D297353CC}">
              <c16:uniqueId val="{00000000-7A25-4FFC-941E-DA33313ADB63}"/>
            </c:ext>
          </c:extLst>
        </c:ser>
        <c:ser>
          <c:idx val="1"/>
          <c:order val="1"/>
          <c:tx>
            <c:strRef>
              <c:f>БСКР_нбкр!$I$72</c:f>
              <c:strCache>
                <c:ptCount val="1"/>
                <c:pt idx="0">
                  <c:v>Чет өлкө валютасындагы депозиттик портфель, млрд. сом</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БСКР_нбкр!$C$70:$H$70</c:f>
              <c:numCache>
                <c:formatCode>General</c:formatCode>
                <c:ptCount val="3"/>
                <c:pt idx="0">
                  <c:v>2023</c:v>
                </c:pt>
                <c:pt idx="1">
                  <c:v>2024</c:v>
                </c:pt>
                <c:pt idx="2">
                  <c:v>2025</c:v>
                </c:pt>
              </c:numCache>
            </c:numRef>
          </c:cat>
          <c:val>
            <c:numRef>
              <c:f>БСКР_нбкр!$C$72:$H$72</c:f>
              <c:numCache>
                <c:formatCode>#,##0</c:formatCode>
                <c:ptCount val="3"/>
                <c:pt idx="0">
                  <c:v>196.78539228999998</c:v>
                </c:pt>
                <c:pt idx="1">
                  <c:v>254.39104915999999</c:v>
                </c:pt>
                <c:pt idx="2">
                  <c:v>300.79373273803702</c:v>
                </c:pt>
              </c:numCache>
            </c:numRef>
          </c:val>
          <c:extLst>
            <c:ext xmlns:c16="http://schemas.microsoft.com/office/drawing/2014/chart" uri="{C3380CC4-5D6E-409C-BE32-E72D297353CC}">
              <c16:uniqueId val="{00000001-7A25-4FFC-941E-DA33313ADB63}"/>
            </c:ext>
          </c:extLst>
        </c:ser>
        <c:dLbls>
          <c:showLegendKey val="0"/>
          <c:showVal val="0"/>
          <c:showCatName val="0"/>
          <c:showSerName val="0"/>
          <c:showPercent val="0"/>
          <c:showBubbleSize val="0"/>
        </c:dLbls>
        <c:gapWidth val="219"/>
        <c:overlap val="-27"/>
        <c:axId val="463547752"/>
        <c:axId val="463543432"/>
      </c:barChart>
      <c:lineChart>
        <c:grouping val="standard"/>
        <c:varyColors val="0"/>
        <c:ser>
          <c:idx val="2"/>
          <c:order val="2"/>
          <c:tx>
            <c:strRef>
              <c:f>БСКР_нбкр!$I$73</c:f>
              <c:strCache>
                <c:ptCount val="1"/>
                <c:pt idx="0">
                  <c:v>долларлашуу деңгээли, % </c:v>
                </c:pt>
              </c:strCache>
            </c:strRef>
          </c:tx>
          <c:spPr>
            <a:ln w="28575" cap="rnd">
              <a:solidFill>
                <a:schemeClr val="bg1">
                  <a:lumMod val="50000"/>
                </a:schemeClr>
              </a:solidFill>
              <a:round/>
            </a:ln>
            <a:effectLst/>
          </c:spPr>
          <c:marker>
            <c:symbol val="none"/>
          </c:marker>
          <c:dLbls>
            <c:dLbl>
              <c:idx val="0"/>
              <c:layout>
                <c:manualLayout>
                  <c:x val="-2.2306712020986531E-2"/>
                  <c:y val="-4.3921557777598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25-4FFC-941E-DA33313ADB63}"/>
                </c:ext>
              </c:extLst>
            </c:dLbl>
            <c:dLbl>
              <c:idx val="1"/>
              <c:layout>
                <c:manualLayout>
                  <c:x val="-1.8250946198988965E-2"/>
                  <c:y val="-6.2745082539426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A25-4FFC-941E-DA33313ADB63}"/>
                </c:ext>
              </c:extLst>
            </c:dLbl>
            <c:dLbl>
              <c:idx val="2"/>
              <c:layout>
                <c:manualLayout>
                  <c:x val="-1.4195180376991417E-2"/>
                  <c:y val="-5.019606603154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25-4FFC-941E-DA33313ADB63}"/>
                </c:ext>
              </c:extLst>
            </c:dLbl>
            <c:dLbl>
              <c:idx val="3"/>
              <c:layout>
                <c:manualLayout>
                  <c:x val="-1.4195180376991343E-2"/>
                  <c:y val="-5.64705742854841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25-4FFC-941E-DA33313ADB63}"/>
                </c:ext>
              </c:extLst>
            </c:dLbl>
            <c:dLbl>
              <c:idx val="4"/>
              <c:layout>
                <c:manualLayout>
                  <c:x val="-1.4195180376991417E-2"/>
                  <c:y val="-4.39215577775988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A25-4FFC-941E-DA33313ADB63}"/>
                </c:ext>
              </c:extLst>
            </c:dLbl>
            <c:spPr>
              <a:noFill/>
              <a:ln>
                <a:noFill/>
              </a:ln>
              <a:effectLst/>
            </c:spPr>
            <c:txPr>
              <a:bodyPr rot="0" spcFirstLastPara="1" vertOverflow="ellipsis" vert="horz" wrap="square" anchor="ctr" anchorCtr="1"/>
              <a:lstStyle/>
              <a:p>
                <a:pPr>
                  <a:defRPr sz="10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БСКР_нбкр!$C$70:$H$70</c:f>
              <c:numCache>
                <c:formatCode>General</c:formatCode>
                <c:ptCount val="3"/>
                <c:pt idx="0">
                  <c:v>2023</c:v>
                </c:pt>
                <c:pt idx="1">
                  <c:v>2024</c:v>
                </c:pt>
                <c:pt idx="2">
                  <c:v>2025</c:v>
                </c:pt>
              </c:numCache>
            </c:numRef>
          </c:cat>
          <c:val>
            <c:numRef>
              <c:f>БСКР_нбкр!$C$73:$H$73</c:f>
              <c:numCache>
                <c:formatCode>0%</c:formatCode>
                <c:ptCount val="3"/>
                <c:pt idx="0">
                  <c:v>0.4562172633311441</c:v>
                </c:pt>
                <c:pt idx="1">
                  <c:v>0.42941173270273408</c:v>
                </c:pt>
                <c:pt idx="2">
                  <c:v>0.34737165708073792</c:v>
                </c:pt>
              </c:numCache>
            </c:numRef>
          </c:val>
          <c:smooth val="0"/>
          <c:extLst>
            <c:ext xmlns:c16="http://schemas.microsoft.com/office/drawing/2014/chart" uri="{C3380CC4-5D6E-409C-BE32-E72D297353CC}">
              <c16:uniqueId val="{00000007-7A25-4FFC-941E-DA33313ADB63}"/>
            </c:ext>
          </c:extLst>
        </c:ser>
        <c:dLbls>
          <c:showLegendKey val="0"/>
          <c:showVal val="0"/>
          <c:showCatName val="0"/>
          <c:showSerName val="0"/>
          <c:showPercent val="0"/>
          <c:showBubbleSize val="0"/>
        </c:dLbls>
        <c:marker val="1"/>
        <c:smooth val="0"/>
        <c:axId val="463544872"/>
        <c:axId val="463549912"/>
      </c:lineChart>
      <c:catAx>
        <c:axId val="463547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463543432"/>
        <c:crosses val="autoZero"/>
        <c:auto val="1"/>
        <c:lblAlgn val="ctr"/>
        <c:lblOffset val="100"/>
        <c:noMultiLvlLbl val="0"/>
      </c:catAx>
      <c:valAx>
        <c:axId val="463543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463547752"/>
        <c:crosses val="autoZero"/>
        <c:crossBetween val="between"/>
      </c:valAx>
      <c:valAx>
        <c:axId val="46354991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ru-RU"/>
          </a:p>
        </c:txPr>
        <c:crossAx val="463544872"/>
        <c:crosses val="max"/>
        <c:crossBetween val="between"/>
      </c:valAx>
      <c:catAx>
        <c:axId val="463544872"/>
        <c:scaling>
          <c:orientation val="minMax"/>
        </c:scaling>
        <c:delete val="1"/>
        <c:axPos val="b"/>
        <c:numFmt formatCode="General" sourceLinked="1"/>
        <c:majorTickMark val="none"/>
        <c:minorTickMark val="none"/>
        <c:tickLblPos val="nextTo"/>
        <c:crossAx val="463549912"/>
        <c:crosses val="autoZero"/>
        <c:auto val="1"/>
        <c:lblAlgn val="ctr"/>
        <c:lblOffset val="100"/>
        <c:noMultiLvlLbl val="0"/>
      </c:catAx>
      <c:spPr>
        <a:noFill/>
        <a:ln>
          <a:noFill/>
        </a:ln>
        <a:effectLst/>
      </c:spPr>
    </c:plotArea>
    <c:legend>
      <c:legendPos val="b"/>
      <c:layout>
        <c:manualLayout>
          <c:xMode val="edge"/>
          <c:yMode val="edge"/>
          <c:x val="9.4511341766664904E-3"/>
          <c:y val="0.77161382822570246"/>
          <c:w val="0.9835507729716918"/>
          <c:h val="0.1907391222506414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ru-RU"/>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27722026069321E-2"/>
          <c:y val="0.18221253984831792"/>
          <c:w val="0.85331633956537511"/>
          <c:h val="0.47896153722798634"/>
        </c:manualLayout>
      </c:layout>
      <c:barChart>
        <c:barDir val="col"/>
        <c:grouping val="clustered"/>
        <c:varyColors val="0"/>
        <c:ser>
          <c:idx val="0"/>
          <c:order val="0"/>
          <c:tx>
            <c:strRef>
              <c:f>БСКР_нбкр!$I$87</c:f>
              <c:strCache>
                <c:ptCount val="1"/>
                <c:pt idx="0">
                  <c:v>Депозиттик портфель, млрд. сом</c:v>
                </c:pt>
              </c:strCache>
            </c:strRef>
          </c:tx>
          <c:spPr>
            <a:solidFill>
              <a:srgbClr val="4F81BD"/>
            </a:solidFill>
            <a:ln>
              <a:solidFill>
                <a:srgbClr val="4F81BD"/>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БСКР_нбкр!$C$86:$H$86</c:f>
              <c:numCache>
                <c:formatCode>General</c:formatCode>
                <c:ptCount val="3"/>
                <c:pt idx="0">
                  <c:v>2023</c:v>
                </c:pt>
                <c:pt idx="1">
                  <c:v>2024</c:v>
                </c:pt>
                <c:pt idx="2">
                  <c:v>2025</c:v>
                </c:pt>
              </c:numCache>
            </c:numRef>
          </c:cat>
          <c:val>
            <c:numRef>
              <c:f>БСКР_нбкр!$C$87:$H$87</c:f>
              <c:numCache>
                <c:formatCode>#,##0</c:formatCode>
                <c:ptCount val="3"/>
                <c:pt idx="0">
                  <c:v>431.34139829154998</c:v>
                </c:pt>
                <c:pt idx="1">
                  <c:v>592.41755589409001</c:v>
                </c:pt>
                <c:pt idx="2">
                  <c:v>865.91328511331301</c:v>
                </c:pt>
              </c:numCache>
            </c:numRef>
          </c:val>
          <c:extLst>
            <c:ext xmlns:c16="http://schemas.microsoft.com/office/drawing/2014/chart" uri="{C3380CC4-5D6E-409C-BE32-E72D297353CC}">
              <c16:uniqueId val="{00000000-DFAF-4D29-AAAC-AC0B0B922A2B}"/>
            </c:ext>
          </c:extLst>
        </c:ser>
        <c:ser>
          <c:idx val="1"/>
          <c:order val="1"/>
          <c:tx>
            <c:strRef>
              <c:f>БСКР_нбкр!$I$88</c:f>
              <c:strCache>
                <c:ptCount val="1"/>
                <c:pt idx="0">
                  <c:v>Банктардан тышкаркы акча массасы, млрд. сом</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БСКР_нбкр!$C$86:$H$86</c:f>
              <c:numCache>
                <c:formatCode>General</c:formatCode>
                <c:ptCount val="3"/>
                <c:pt idx="0">
                  <c:v>2023</c:v>
                </c:pt>
                <c:pt idx="1">
                  <c:v>2024</c:v>
                </c:pt>
                <c:pt idx="2">
                  <c:v>2025</c:v>
                </c:pt>
              </c:numCache>
            </c:numRef>
          </c:cat>
          <c:val>
            <c:numRef>
              <c:f>БСКР_нбкр!$C$88:$H$88</c:f>
              <c:numCache>
                <c:formatCode>#,##0</c:formatCode>
                <c:ptCount val="3"/>
                <c:pt idx="0">
                  <c:v>178.76472333934996</c:v>
                </c:pt>
                <c:pt idx="1">
                  <c:v>205.86594344271001</c:v>
                </c:pt>
                <c:pt idx="2">
                  <c:v>260.6585</c:v>
                </c:pt>
              </c:numCache>
            </c:numRef>
          </c:val>
          <c:extLst>
            <c:ext xmlns:c16="http://schemas.microsoft.com/office/drawing/2014/chart" uri="{C3380CC4-5D6E-409C-BE32-E72D297353CC}">
              <c16:uniqueId val="{00000001-DFAF-4D29-AAAC-AC0B0B922A2B}"/>
            </c:ext>
          </c:extLst>
        </c:ser>
        <c:dLbls>
          <c:showLegendKey val="0"/>
          <c:showVal val="0"/>
          <c:showCatName val="0"/>
          <c:showSerName val="0"/>
          <c:showPercent val="0"/>
          <c:showBubbleSize val="0"/>
        </c:dLbls>
        <c:gapWidth val="219"/>
        <c:overlap val="-27"/>
        <c:axId val="463520032"/>
        <c:axId val="463526872"/>
      </c:barChart>
      <c:lineChart>
        <c:grouping val="standard"/>
        <c:varyColors val="0"/>
        <c:ser>
          <c:idx val="2"/>
          <c:order val="2"/>
          <c:tx>
            <c:strRef>
              <c:f>БСКР_нбкр!$I$89</c:f>
              <c:strCache>
                <c:ptCount val="1"/>
                <c:pt idx="0">
                  <c:v>Банктардан тышкаркы акча массасы, %</c:v>
                </c:pt>
              </c:strCache>
            </c:strRef>
          </c:tx>
          <c:spPr>
            <a:ln w="28575" cap="rnd">
              <a:solidFill>
                <a:schemeClr val="bg1">
                  <a:lumMod val="50000"/>
                </a:schemeClr>
              </a:solidFill>
              <a:round/>
            </a:ln>
            <a:effectLst/>
          </c:spPr>
          <c:marker>
            <c:symbol val="none"/>
          </c:marker>
          <c:dLbls>
            <c:dLbl>
              <c:idx val="0"/>
              <c:layout>
                <c:manualLayout>
                  <c:x val="-3.0418248522040375E-2"/>
                  <c:y val="-5.72792219246620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FAF-4D29-AAAC-AC0B0B922A2B}"/>
                </c:ext>
              </c:extLst>
            </c:dLbl>
            <c:dLbl>
              <c:idx val="1"/>
              <c:layout>
                <c:manualLayout>
                  <c:x val="-1.8250949113224262E-2"/>
                  <c:y val="-4.4550505941403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FAF-4D29-AAAC-AC0B0B922A2B}"/>
                </c:ext>
              </c:extLst>
            </c:dLbl>
            <c:dLbl>
              <c:idx val="2"/>
              <c:layout>
                <c:manualLayout>
                  <c:x val="-2.4334598817632301E-2"/>
                  <c:y val="-4.4550505941403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FAF-4D29-AAAC-AC0B0B922A2B}"/>
                </c:ext>
              </c:extLst>
            </c:dLbl>
            <c:dLbl>
              <c:idx val="3"/>
              <c:layout>
                <c:manualLayout>
                  <c:x val="-3.0418248522040375E-2"/>
                  <c:y val="-5.7279221924662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FAF-4D29-AAAC-AC0B0B922A2B}"/>
                </c:ext>
              </c:extLst>
            </c:dLbl>
            <c:dLbl>
              <c:idx val="4"/>
              <c:layout>
                <c:manualLayout>
                  <c:x val="-8.1115329392107676E-3"/>
                  <c:y val="-5.09148639330329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FAF-4D29-AAAC-AC0B0B922A2B}"/>
                </c:ext>
              </c:extLst>
            </c:dLbl>
            <c:spPr>
              <a:noFill/>
              <a:ln>
                <a:noFill/>
              </a:ln>
              <a:effectLst/>
            </c:spPr>
            <c:txPr>
              <a:bodyPr rot="0" spcFirstLastPara="1" vertOverflow="ellipsis" vert="horz" wrap="square" anchor="ctr" anchorCtr="1"/>
              <a:lstStyle/>
              <a:p>
                <a:pPr>
                  <a:defRPr sz="10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БСКР_нбкр!$C$86:$H$86</c:f>
              <c:numCache>
                <c:formatCode>General</c:formatCode>
                <c:ptCount val="3"/>
                <c:pt idx="0">
                  <c:v>2023</c:v>
                </c:pt>
                <c:pt idx="1">
                  <c:v>2024</c:v>
                </c:pt>
                <c:pt idx="2">
                  <c:v>2025</c:v>
                </c:pt>
              </c:numCache>
            </c:numRef>
          </c:cat>
          <c:val>
            <c:numRef>
              <c:f>БСКР_нбкр!$C$89:$H$89</c:f>
              <c:numCache>
                <c:formatCode>0%</c:formatCode>
                <c:ptCount val="3"/>
                <c:pt idx="0">
                  <c:v>0.41443905928667729</c:v>
                </c:pt>
                <c:pt idx="1">
                  <c:v>0.34750142259375222</c:v>
                </c:pt>
                <c:pt idx="2">
                  <c:v>0.30102148157467101</c:v>
                </c:pt>
              </c:numCache>
            </c:numRef>
          </c:val>
          <c:smooth val="0"/>
          <c:extLst>
            <c:ext xmlns:c16="http://schemas.microsoft.com/office/drawing/2014/chart" uri="{C3380CC4-5D6E-409C-BE32-E72D297353CC}">
              <c16:uniqueId val="{00000007-DFAF-4D29-AAAC-AC0B0B922A2B}"/>
            </c:ext>
          </c:extLst>
        </c:ser>
        <c:dLbls>
          <c:showLegendKey val="0"/>
          <c:showVal val="0"/>
          <c:showCatName val="0"/>
          <c:showSerName val="0"/>
          <c:showPercent val="0"/>
          <c:showBubbleSize val="0"/>
        </c:dLbls>
        <c:marker val="1"/>
        <c:smooth val="0"/>
        <c:axId val="463529392"/>
        <c:axId val="463529752"/>
      </c:lineChart>
      <c:catAx>
        <c:axId val="46352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463526872"/>
        <c:crosses val="autoZero"/>
        <c:auto val="1"/>
        <c:lblAlgn val="ctr"/>
        <c:lblOffset val="100"/>
        <c:noMultiLvlLbl val="0"/>
      </c:catAx>
      <c:valAx>
        <c:axId val="463526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463520032"/>
        <c:crosses val="autoZero"/>
        <c:crossBetween val="between"/>
      </c:valAx>
      <c:valAx>
        <c:axId val="46352975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ru-RU"/>
          </a:p>
        </c:txPr>
        <c:crossAx val="463529392"/>
        <c:crosses val="max"/>
        <c:crossBetween val="between"/>
      </c:valAx>
      <c:catAx>
        <c:axId val="463529392"/>
        <c:scaling>
          <c:orientation val="minMax"/>
        </c:scaling>
        <c:delete val="1"/>
        <c:axPos val="b"/>
        <c:numFmt formatCode="General" sourceLinked="1"/>
        <c:majorTickMark val="none"/>
        <c:minorTickMark val="none"/>
        <c:tickLblPos val="nextTo"/>
        <c:crossAx val="463529752"/>
        <c:crosses val="autoZero"/>
        <c:auto val="1"/>
        <c:lblAlgn val="ctr"/>
        <c:lblOffset val="100"/>
        <c:noMultiLvlLbl val="0"/>
      </c:catAx>
      <c:spPr>
        <a:noFill/>
        <a:ln>
          <a:noFill/>
        </a:ln>
        <a:effectLst/>
      </c:spPr>
    </c:plotArea>
    <c:legend>
      <c:legendPos val="b"/>
      <c:layout>
        <c:manualLayout>
          <c:xMode val="edge"/>
          <c:yMode val="edge"/>
          <c:x val="6.7024856391926146E-4"/>
          <c:y val="0.80685075530396577"/>
          <c:w val="0.99932984300561012"/>
          <c:h val="0.17405617072114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ru-RU"/>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БСКР_нбкр!$B$57</c:f>
              <c:strCache>
                <c:ptCount val="1"/>
                <c:pt idx="0">
                  <c:v>Капитал, млрд. сом</c:v>
                </c:pt>
              </c:strCache>
            </c:strRef>
          </c:tx>
          <c:spPr>
            <a:solidFill>
              <a:srgbClr val="4F81BD"/>
            </a:solidFill>
            <a:ln>
              <a:solidFill>
                <a:srgbClr val="4F81BD"/>
              </a:solidFill>
            </a:ln>
            <a:effectLst/>
          </c:spPr>
          <c:invertIfNegative val="0"/>
          <c:dLbls>
            <c:dLbl>
              <c:idx val="0"/>
              <c:layout>
                <c:manualLayout>
                  <c:x val="-1.8631221084907306E-17"/>
                  <c:y val="3.714021513250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E78-4B2D-B69B-BC3660D29A72}"/>
                </c:ext>
              </c:extLst>
            </c:dLbl>
            <c:dLbl>
              <c:idx val="1"/>
              <c:layout>
                <c:manualLayout>
                  <c:x val="-3.7262442169814612E-17"/>
                  <c:y val="1.48560860530011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E78-4B2D-B69B-BC3660D29A72}"/>
                </c:ext>
              </c:extLst>
            </c:dLbl>
            <c:dLbl>
              <c:idx val="2"/>
              <c:layout>
                <c:manualLayout>
                  <c:x val="0"/>
                  <c:y val="1.65469893907659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E78-4B2D-B69B-BC3660D29A72}"/>
                </c:ext>
              </c:extLst>
            </c:dLbl>
            <c:dLbl>
              <c:idx val="3"/>
              <c:layout>
                <c:manualLayout>
                  <c:x val="-7.4524884339629224E-17"/>
                  <c:y val="5.47160177267029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E78-4B2D-B69B-BC3660D29A7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БСКР_нбкр!$C$11:$H$11</c:f>
              <c:numCache>
                <c:formatCode>General</c:formatCode>
                <c:ptCount val="3"/>
                <c:pt idx="0">
                  <c:v>2023</c:v>
                </c:pt>
                <c:pt idx="1">
                  <c:v>2024</c:v>
                </c:pt>
                <c:pt idx="2">
                  <c:v>2025</c:v>
                </c:pt>
              </c:numCache>
            </c:numRef>
          </c:cat>
          <c:val>
            <c:numRef>
              <c:f>БСКР_нбкр!$C$57:$H$57</c:f>
              <c:numCache>
                <c:formatCode>0.00</c:formatCode>
                <c:ptCount val="3"/>
                <c:pt idx="0">
                  <c:v>104.21528900007999</c:v>
                </c:pt>
                <c:pt idx="1">
                  <c:v>130.79613501845</c:v>
                </c:pt>
                <c:pt idx="2">
                  <c:v>220.59010024545799</c:v>
                </c:pt>
              </c:numCache>
            </c:numRef>
          </c:val>
          <c:extLst>
            <c:ext xmlns:c16="http://schemas.microsoft.com/office/drawing/2014/chart" uri="{C3380CC4-5D6E-409C-BE32-E72D297353CC}">
              <c16:uniqueId val="{00000004-2E78-4B2D-B69B-BC3660D29A72}"/>
            </c:ext>
          </c:extLst>
        </c:ser>
        <c:dLbls>
          <c:showLegendKey val="0"/>
          <c:showVal val="0"/>
          <c:showCatName val="0"/>
          <c:showSerName val="0"/>
          <c:showPercent val="0"/>
          <c:showBubbleSize val="0"/>
        </c:dLbls>
        <c:gapWidth val="219"/>
        <c:overlap val="-27"/>
        <c:axId val="697535384"/>
        <c:axId val="697540304"/>
      </c:barChart>
      <c:lineChart>
        <c:grouping val="standard"/>
        <c:varyColors val="0"/>
        <c:ser>
          <c:idx val="1"/>
          <c:order val="1"/>
          <c:tx>
            <c:strRef>
              <c:f>БСКР_нбкр!$I$58</c:f>
              <c:strCache>
                <c:ptCount val="1"/>
                <c:pt idx="0">
                  <c:v>Көбөйүү, %</c:v>
                </c:pt>
              </c:strCache>
            </c:strRef>
          </c:tx>
          <c:spPr>
            <a:ln w="28575" cap="rnd">
              <a:solidFill>
                <a:schemeClr val="bg1">
                  <a:lumMod val="50000"/>
                </a:schemeClr>
              </a:solidFill>
              <a:round/>
            </a:ln>
            <a:effectLst/>
          </c:spPr>
          <c:marker>
            <c:symbol val="none"/>
          </c:marker>
          <c:dLbls>
            <c:dLbl>
              <c:idx val="0"/>
              <c:layout>
                <c:manualLayout>
                  <c:x val="3.738569817327303E-2"/>
                  <c:y val="-0.147696818447754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E78-4B2D-B69B-BC3660D29A72}"/>
                </c:ext>
              </c:extLst>
            </c:dLbl>
            <c:dLbl>
              <c:idx val="1"/>
              <c:layout>
                <c:manualLayout>
                  <c:x val="4.2288407131480278E-2"/>
                  <c:y val="-0.18210162203632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E78-4B2D-B69B-BC3660D29A72}"/>
                </c:ext>
              </c:extLst>
            </c:dLbl>
            <c:dLbl>
              <c:idx val="2"/>
              <c:layout>
                <c:manualLayout>
                  <c:x val="3.7123684827171176E-2"/>
                  <c:y val="-0.139473267512216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E78-4B2D-B69B-BC3660D29A72}"/>
                </c:ext>
              </c:extLst>
            </c:dLbl>
            <c:dLbl>
              <c:idx val="3"/>
              <c:layout>
                <c:manualLayout>
                  <c:x val="2.986179399330794E-2"/>
                  <c:y val="8.83121857041983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E78-4B2D-B69B-BC3660D29A72}"/>
                </c:ext>
              </c:extLst>
            </c:dLbl>
            <c:dLbl>
              <c:idx val="4"/>
              <c:layout>
                <c:manualLayout>
                  <c:x val="1.4308348860972531E-2"/>
                  <c:y val="2.87636126022362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E78-4B2D-B69B-BC3660D29A72}"/>
                </c:ext>
              </c:extLst>
            </c:dLbl>
            <c:dLbl>
              <c:idx val="5"/>
              <c:layout>
                <c:manualLayout>
                  <c:x val="-3.2214765100671144E-2"/>
                  <c:y val="-8.17084732915062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E78-4B2D-B69B-BC3660D29A7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БСКР_нбкр!$C$11:$H$11</c:f>
              <c:numCache>
                <c:formatCode>General</c:formatCode>
                <c:ptCount val="3"/>
                <c:pt idx="0">
                  <c:v>2023</c:v>
                </c:pt>
                <c:pt idx="1">
                  <c:v>2024</c:v>
                </c:pt>
                <c:pt idx="2">
                  <c:v>2025</c:v>
                </c:pt>
              </c:numCache>
            </c:numRef>
          </c:cat>
          <c:val>
            <c:numRef>
              <c:f>БСКР_нбкр!$C$58:$H$58</c:f>
              <c:numCache>
                <c:formatCode>0%</c:formatCode>
                <c:ptCount val="3"/>
                <c:pt idx="0">
                  <c:v>0.29927050555965312</c:v>
                </c:pt>
                <c:pt idx="1">
                  <c:v>0.25505706766643049</c:v>
                </c:pt>
                <c:pt idx="2">
                  <c:v>0.68651849088921257</c:v>
                </c:pt>
              </c:numCache>
            </c:numRef>
          </c:val>
          <c:smooth val="0"/>
          <c:extLst>
            <c:ext xmlns:c16="http://schemas.microsoft.com/office/drawing/2014/chart" uri="{C3380CC4-5D6E-409C-BE32-E72D297353CC}">
              <c16:uniqueId val="{0000000B-2E78-4B2D-B69B-BC3660D29A72}"/>
            </c:ext>
          </c:extLst>
        </c:ser>
        <c:dLbls>
          <c:showLegendKey val="0"/>
          <c:showVal val="0"/>
          <c:showCatName val="0"/>
          <c:showSerName val="0"/>
          <c:showPercent val="0"/>
          <c:showBubbleSize val="0"/>
        </c:dLbls>
        <c:marker val="1"/>
        <c:smooth val="0"/>
        <c:axId val="697533088"/>
        <c:axId val="697538008"/>
      </c:lineChart>
      <c:catAx>
        <c:axId val="697535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697540304"/>
        <c:crosses val="autoZero"/>
        <c:auto val="1"/>
        <c:lblAlgn val="ctr"/>
        <c:lblOffset val="100"/>
        <c:noMultiLvlLbl val="0"/>
      </c:catAx>
      <c:valAx>
        <c:axId val="697540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697535384"/>
        <c:crosses val="autoZero"/>
        <c:crossBetween val="between"/>
      </c:valAx>
      <c:valAx>
        <c:axId val="69753800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ru-RU"/>
          </a:p>
        </c:txPr>
        <c:crossAx val="697533088"/>
        <c:crosses val="max"/>
        <c:crossBetween val="between"/>
      </c:valAx>
      <c:catAx>
        <c:axId val="697533088"/>
        <c:scaling>
          <c:orientation val="minMax"/>
        </c:scaling>
        <c:delete val="1"/>
        <c:axPos val="b"/>
        <c:numFmt formatCode="General" sourceLinked="1"/>
        <c:majorTickMark val="none"/>
        <c:minorTickMark val="none"/>
        <c:tickLblPos val="nextTo"/>
        <c:crossAx val="6975380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ru-RU"/>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36329833770779"/>
          <c:y val="5.0925925925925923E-2"/>
          <c:w val="0.77411111111111108"/>
          <c:h val="0.69688725474599778"/>
        </c:manualLayout>
      </c:layout>
      <c:barChart>
        <c:barDir val="col"/>
        <c:grouping val="clustered"/>
        <c:varyColors val="0"/>
        <c:ser>
          <c:idx val="3"/>
          <c:order val="0"/>
          <c:tx>
            <c:strRef>
              <c:f>Ренкинг!$N$279</c:f>
              <c:strCache>
                <c:ptCount val="1"/>
                <c:pt idx="0">
                  <c:v>2023</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Ренкинг!$S$284</c:f>
              <c:strCache>
                <c:ptCount val="1"/>
                <c:pt idx="0">
                  <c:v>Капитал, млн. сом</c:v>
                </c:pt>
              </c:strCache>
              <c:extLst/>
            </c:strRef>
          </c:cat>
          <c:val>
            <c:numRef>
              <c:f>Ренкинг!$N$284</c:f>
              <c:numCache>
                <c:formatCode>#,##0</c:formatCode>
                <c:ptCount val="1"/>
                <c:pt idx="0">
                  <c:v>1865.088</c:v>
                </c:pt>
              </c:numCache>
              <c:extLst/>
            </c:numRef>
          </c:val>
          <c:extLst>
            <c:ext xmlns:c16="http://schemas.microsoft.com/office/drawing/2014/chart" uri="{C3380CC4-5D6E-409C-BE32-E72D297353CC}">
              <c16:uniqueId val="{00000000-A670-4DA0-97FA-6A95FFD7156A}"/>
            </c:ext>
          </c:extLst>
        </c:ser>
        <c:ser>
          <c:idx val="0"/>
          <c:order val="1"/>
          <c:tx>
            <c:strRef>
              <c:f>Ренкинг!$O$279</c:f>
              <c:strCache>
                <c:ptCount val="1"/>
                <c:pt idx="0">
                  <c:v>2024</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Ренкинг!$S$284</c:f>
              <c:strCache>
                <c:ptCount val="1"/>
                <c:pt idx="0">
                  <c:v>Капитал, млн. сом</c:v>
                </c:pt>
              </c:strCache>
              <c:extLst/>
            </c:strRef>
          </c:cat>
          <c:val>
            <c:numRef>
              <c:f>Ренкинг!$O$284</c:f>
              <c:numCache>
                <c:formatCode>#,##0</c:formatCode>
                <c:ptCount val="1"/>
                <c:pt idx="0">
                  <c:v>2124.1370000000002</c:v>
                </c:pt>
              </c:numCache>
              <c:extLst/>
            </c:numRef>
          </c:val>
          <c:extLst>
            <c:ext xmlns:c16="http://schemas.microsoft.com/office/drawing/2014/chart" uri="{C3380CC4-5D6E-409C-BE32-E72D297353CC}">
              <c16:uniqueId val="{00000001-A670-4DA0-97FA-6A95FFD7156A}"/>
            </c:ext>
          </c:extLst>
        </c:ser>
        <c:ser>
          <c:idx val="1"/>
          <c:order val="2"/>
          <c:tx>
            <c:strRef>
              <c:f>Ренкинг!$P$279</c:f>
              <c:strCache>
                <c:ptCount val="1"/>
                <c:pt idx="0">
                  <c:v>2025</c:v>
                </c:pt>
              </c:strCache>
            </c:strRef>
          </c:tx>
          <c:spPr>
            <a:solidFill>
              <a:schemeClr val="accent6">
                <a:lumMod val="75000"/>
              </a:schemeClr>
            </a:solidFill>
            <a:ln>
              <a:solidFill>
                <a:schemeClr val="accent6">
                  <a:lumMod val="75000"/>
                </a:schemeClr>
              </a:solid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Ренкинг!$S$284</c:f>
              <c:strCache>
                <c:ptCount val="1"/>
                <c:pt idx="0">
                  <c:v>Капитал, млн. сом</c:v>
                </c:pt>
              </c:strCache>
              <c:extLst/>
            </c:strRef>
          </c:cat>
          <c:val>
            <c:numRef>
              <c:f>Ренкинг!$P$284</c:f>
              <c:numCache>
                <c:formatCode>#,##0</c:formatCode>
                <c:ptCount val="1"/>
                <c:pt idx="0">
                  <c:v>2607.1689999999999</c:v>
                </c:pt>
              </c:numCache>
              <c:extLst/>
            </c:numRef>
          </c:val>
          <c:extLst>
            <c:ext xmlns:c16="http://schemas.microsoft.com/office/drawing/2014/chart" uri="{C3380CC4-5D6E-409C-BE32-E72D297353CC}">
              <c16:uniqueId val="{00000002-A670-4DA0-97FA-6A95FFD7156A}"/>
            </c:ext>
          </c:extLst>
        </c:ser>
        <c:dLbls>
          <c:showLegendKey val="0"/>
          <c:showVal val="0"/>
          <c:showCatName val="0"/>
          <c:showSerName val="0"/>
          <c:showPercent val="0"/>
          <c:showBubbleSize val="0"/>
        </c:dLbls>
        <c:gapWidth val="150"/>
        <c:axId val="550817912"/>
        <c:axId val="668564312"/>
      </c:barChart>
      <c:catAx>
        <c:axId val="550817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68564312"/>
        <c:crosses val="autoZero"/>
        <c:auto val="1"/>
        <c:lblAlgn val="ctr"/>
        <c:lblOffset val="100"/>
        <c:noMultiLvlLbl val="0"/>
      </c:catAx>
      <c:valAx>
        <c:axId val="66856431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550817912"/>
        <c:crosses val="autoZero"/>
        <c:crossBetween val="between"/>
      </c:valAx>
      <c:spPr>
        <a:noFill/>
        <a:ln>
          <a:noFill/>
        </a:ln>
        <a:effectLst/>
      </c:spPr>
    </c:plotArea>
    <c:legend>
      <c:legendPos val="r"/>
      <c:layout>
        <c:manualLayout>
          <c:xMode val="edge"/>
          <c:yMode val="edge"/>
          <c:x val="0.15604155730533681"/>
          <c:y val="0.87150770391384846"/>
          <c:w val="0.83349385720884883"/>
          <c:h val="0.1284922960861515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136329833770779"/>
          <c:y val="7.24637599231642E-2"/>
          <c:w val="0.77411111111111108"/>
          <c:h val="0.67601882906803801"/>
        </c:manualLayout>
      </c:layout>
      <c:barChart>
        <c:barDir val="col"/>
        <c:grouping val="clustered"/>
        <c:varyColors val="0"/>
        <c:ser>
          <c:idx val="3"/>
          <c:order val="0"/>
          <c:tx>
            <c:strRef>
              <c:f>'\\10.10.1.100\отдел методологии и анализа\ОТЧЕТЫ\2. Тенденция БСКР\2025\31.12.2025\[БСКР 31.12.2025.xlsx]Ренкинг'!$N$279</c:f>
              <c:strCache>
                <c:ptCount val="1"/>
                <c:pt idx="0">
                  <c:v>2023</c:v>
                </c:pt>
              </c:strCache>
            </c:strRef>
          </c:tx>
          <c:spPr>
            <a:solidFill>
              <a:schemeClr val="bg1">
                <a:lumMod val="65000"/>
              </a:schemeClr>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6="http://schemas.microsoft.com/office/drawing/2014/chart" uri="{C3380CC4-5D6E-409C-BE32-E72D297353CC}">
                  <c16:uniqueId val="{00000003-D458-44F7-9D6F-E87ADA19759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[60]Ренкинг!$T$280</c:f>
              <c:strCache>
                <c:ptCount val="1"/>
                <c:pt idx="0">
                  <c:v>Активдер, млн.сом</c:v>
                </c:pt>
              </c:strCache>
              <c:extLst/>
            </c:strRef>
          </c:cat>
          <c:val>
            <c:numRef>
              <c:f>[60]Ренкинг!$N$280</c:f>
              <c:numCache>
                <c:formatCode>General</c:formatCode>
                <c:ptCount val="1"/>
                <c:pt idx="0">
                  <c:v>11675.52</c:v>
                </c:pt>
              </c:numCache>
              <c:extLst/>
            </c:numRef>
          </c:val>
          <c:extLst>
            <c:ext xmlns:c16="http://schemas.microsoft.com/office/drawing/2014/chart" uri="{C3380CC4-5D6E-409C-BE32-E72D297353CC}">
              <c16:uniqueId val="{00000000-D458-44F7-9D6F-E87ADA197591}"/>
            </c:ext>
          </c:extLst>
        </c:ser>
        <c:ser>
          <c:idx val="0"/>
          <c:order val="1"/>
          <c:tx>
            <c:strRef>
              <c:f>'\\10.10.1.100\отдел методологии и анализа\ОТЧЕТЫ\2. Тенденция БСКР\2025\31.12.2025\[БСКР 31.12.2025.xlsx]Ренкинг'!$O$279</c:f>
              <c:strCache>
                <c:ptCount val="1"/>
                <c:pt idx="0">
                  <c:v>2024</c:v>
                </c:pt>
              </c:strCache>
            </c:strRef>
          </c:tx>
          <c:spPr>
            <a:solidFill>
              <a:schemeClr val="accent1">
                <a:lumMod val="50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[60]Ренкинг!$T$280</c:f>
              <c:strCache>
                <c:ptCount val="1"/>
                <c:pt idx="0">
                  <c:v>Активдер, млн.сом</c:v>
                </c:pt>
              </c:strCache>
              <c:extLst/>
            </c:strRef>
          </c:cat>
          <c:val>
            <c:numRef>
              <c:f>[60]Ренкинг!$O$280</c:f>
              <c:numCache>
                <c:formatCode>General</c:formatCode>
                <c:ptCount val="1"/>
                <c:pt idx="0">
                  <c:v>14387.222</c:v>
                </c:pt>
              </c:numCache>
              <c:extLst/>
            </c:numRef>
          </c:val>
          <c:extLst>
            <c:ext xmlns:c16="http://schemas.microsoft.com/office/drawing/2014/chart" uri="{C3380CC4-5D6E-409C-BE32-E72D297353CC}">
              <c16:uniqueId val="{00000001-D458-44F7-9D6F-E87ADA197591}"/>
            </c:ext>
          </c:extLst>
        </c:ser>
        <c:ser>
          <c:idx val="1"/>
          <c:order val="2"/>
          <c:tx>
            <c:strRef>
              <c:f>'\\10.10.1.100\отдел методологии и анализа\ОТЧЕТЫ\2. Тенденция БСКР\2025\31.12.2025\[БСКР 31.12.2025.xlsx]Ренкинг'!$P$279</c:f>
              <c:strCache>
                <c:ptCount val="1"/>
                <c:pt idx="0">
                  <c:v>2025</c:v>
                </c:pt>
              </c:strCache>
            </c:strRef>
          </c:tx>
          <c:spPr>
            <a:solidFill>
              <a:srgbClr val="F79646">
                <a:lumMod val="75000"/>
              </a:srgbClr>
            </a:solidFill>
            <a:ln>
              <a:solidFill>
                <a:srgbClr val="F79646">
                  <a:lumMod val="75000"/>
                </a:srgbClr>
              </a:solidFill>
            </a:ln>
            <a:effectLst/>
          </c:spPr>
          <c:invertIfNegative val="0"/>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[60]Ренкинг!$T$280</c:f>
              <c:strCache>
                <c:ptCount val="1"/>
                <c:pt idx="0">
                  <c:v>Активдер, млн.сом</c:v>
                </c:pt>
              </c:strCache>
              <c:extLst/>
            </c:strRef>
          </c:cat>
          <c:val>
            <c:numRef>
              <c:f>[60]Ренкинг!$P$280</c:f>
              <c:numCache>
                <c:formatCode>General</c:formatCode>
                <c:ptCount val="1"/>
                <c:pt idx="0">
                  <c:v>18408.343000000001</c:v>
                </c:pt>
              </c:numCache>
              <c:extLst/>
            </c:numRef>
          </c:val>
          <c:extLst>
            <c:ext xmlns:c16="http://schemas.microsoft.com/office/drawing/2014/chart" uri="{C3380CC4-5D6E-409C-BE32-E72D297353CC}">
              <c16:uniqueId val="{00000002-D458-44F7-9D6F-E87ADA197591}"/>
            </c:ext>
          </c:extLst>
        </c:ser>
        <c:dLbls>
          <c:showLegendKey val="0"/>
          <c:showVal val="0"/>
          <c:showCatName val="0"/>
          <c:showSerName val="0"/>
          <c:showPercent val="0"/>
          <c:showBubbleSize val="0"/>
        </c:dLbls>
        <c:gapWidth val="150"/>
        <c:axId val="550817912"/>
        <c:axId val="668564312"/>
      </c:barChart>
      <c:catAx>
        <c:axId val="550817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68564312"/>
        <c:crosses val="autoZero"/>
        <c:auto val="1"/>
        <c:lblAlgn val="ctr"/>
        <c:lblOffset val="100"/>
        <c:noMultiLvlLbl val="0"/>
      </c:catAx>
      <c:valAx>
        <c:axId val="6685643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550817912"/>
        <c:crosses val="autoZero"/>
        <c:crossBetween val="between"/>
      </c:valAx>
      <c:spPr>
        <a:noFill/>
        <a:ln>
          <a:noFill/>
        </a:ln>
        <a:effectLst/>
      </c:spPr>
    </c:plotArea>
    <c:legend>
      <c:legendPos val="r"/>
      <c:layout>
        <c:manualLayout>
          <c:xMode val="edge"/>
          <c:yMode val="edge"/>
          <c:x val="0.15604155730533681"/>
          <c:y val="0.87150770391384846"/>
          <c:w val="0.83349385720884883"/>
          <c:h val="0.1284922960861515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ru-RU"/>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KG"/>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BCCBF-9C01-4EE5-A212-298AC6C88019}" type="datetimeFigureOut">
              <a:rPr lang="ru-KG" smtClean="0"/>
              <a:t>17.04.2026</a:t>
            </a:fld>
            <a:endParaRPr lang="ru-KG"/>
          </a:p>
        </p:txBody>
      </p:sp>
      <p:sp>
        <p:nvSpPr>
          <p:cNvPr id="4" name="Образ слайда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ru-KG"/>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G"/>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KG"/>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278C84-26F7-4EDB-89AB-82DAA827578B}" type="slidenum">
              <a:rPr lang="ru-KG" smtClean="0"/>
              <a:t>‹#›</a:t>
            </a:fld>
            <a:endParaRPr lang="ru-KG"/>
          </a:p>
        </p:txBody>
      </p:sp>
    </p:spTree>
    <p:extLst>
      <p:ext uri="{BB962C8B-B14F-4D97-AF65-F5344CB8AC3E}">
        <p14:creationId xmlns:p14="http://schemas.microsoft.com/office/powerpoint/2010/main" val="2885321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G" dirty="0"/>
          </a:p>
        </p:txBody>
      </p:sp>
      <p:sp>
        <p:nvSpPr>
          <p:cNvPr id="4" name="Номер слайда 3"/>
          <p:cNvSpPr>
            <a:spLocks noGrp="1"/>
          </p:cNvSpPr>
          <p:nvPr>
            <p:ph type="sldNum" sz="quarter" idx="5"/>
          </p:nvPr>
        </p:nvSpPr>
        <p:spPr/>
        <p:txBody>
          <a:bodyPr/>
          <a:lstStyle/>
          <a:p>
            <a:fld id="{95278C84-26F7-4EDB-89AB-82DAA827578B}" type="slidenum">
              <a:rPr lang="ru-KG" smtClean="0"/>
              <a:t>6</a:t>
            </a:fld>
            <a:endParaRPr lang="ru-KG"/>
          </a:p>
        </p:txBody>
      </p:sp>
    </p:spTree>
    <p:extLst>
      <p:ext uri="{BB962C8B-B14F-4D97-AF65-F5344CB8AC3E}">
        <p14:creationId xmlns:p14="http://schemas.microsoft.com/office/powerpoint/2010/main" val="1546166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3BA29-D118-5726-2C3B-F81265D8A8C1}"/>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0BF105DB-B084-BC62-7D6C-B3F3D948D2A5}"/>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58E13158-57FF-666F-63A5-99D74BC82AE7}"/>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A4BD7E21-D92F-8481-3904-B8BDB841E5D1}"/>
              </a:ext>
            </a:extLst>
          </p:cNvPr>
          <p:cNvSpPr>
            <a:spLocks noGrp="1"/>
          </p:cNvSpPr>
          <p:nvPr>
            <p:ph type="sldNum" sz="quarter" idx="5"/>
          </p:nvPr>
        </p:nvSpPr>
        <p:spPr/>
        <p:txBody>
          <a:bodyPr/>
          <a:lstStyle/>
          <a:p>
            <a:fld id="{95278C84-26F7-4EDB-89AB-82DAA827578B}" type="slidenum">
              <a:rPr lang="ru-KG" smtClean="0"/>
              <a:t>16</a:t>
            </a:fld>
            <a:endParaRPr lang="ru-KG"/>
          </a:p>
        </p:txBody>
      </p:sp>
    </p:spTree>
    <p:extLst>
      <p:ext uri="{BB962C8B-B14F-4D97-AF65-F5344CB8AC3E}">
        <p14:creationId xmlns:p14="http://schemas.microsoft.com/office/powerpoint/2010/main" val="3963016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9CBE9-30EB-312C-2852-C2F0A83828EB}"/>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D4199525-06AE-87B0-276E-4802E69DECB8}"/>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D80CEEA-2C85-316E-580E-CC5896B1FD62}"/>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D34F93AF-DC74-6835-08D7-6530842EF520}"/>
              </a:ext>
            </a:extLst>
          </p:cNvPr>
          <p:cNvSpPr>
            <a:spLocks noGrp="1"/>
          </p:cNvSpPr>
          <p:nvPr>
            <p:ph type="sldNum" sz="quarter" idx="5"/>
          </p:nvPr>
        </p:nvSpPr>
        <p:spPr/>
        <p:txBody>
          <a:bodyPr/>
          <a:lstStyle/>
          <a:p>
            <a:fld id="{95278C84-26F7-4EDB-89AB-82DAA827578B}" type="slidenum">
              <a:rPr lang="ru-KG" smtClean="0"/>
              <a:t>17</a:t>
            </a:fld>
            <a:endParaRPr lang="ru-KG"/>
          </a:p>
        </p:txBody>
      </p:sp>
    </p:spTree>
    <p:extLst>
      <p:ext uri="{BB962C8B-B14F-4D97-AF65-F5344CB8AC3E}">
        <p14:creationId xmlns:p14="http://schemas.microsoft.com/office/powerpoint/2010/main" val="3042184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9453A-F874-B3F3-20B1-68013F0A241F}"/>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70EFEB6-2006-2E27-A9E2-22EDA4FA0A80}"/>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7A45C246-C932-0306-957B-71D57B66E86A}"/>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0BED97BF-A3EF-1985-D1F1-548EC264E33F}"/>
              </a:ext>
            </a:extLst>
          </p:cNvPr>
          <p:cNvSpPr>
            <a:spLocks noGrp="1"/>
          </p:cNvSpPr>
          <p:nvPr>
            <p:ph type="sldNum" sz="quarter" idx="5"/>
          </p:nvPr>
        </p:nvSpPr>
        <p:spPr/>
        <p:txBody>
          <a:bodyPr/>
          <a:lstStyle/>
          <a:p>
            <a:fld id="{95278C84-26F7-4EDB-89AB-82DAA827578B}" type="slidenum">
              <a:rPr lang="ru-KG" smtClean="0"/>
              <a:t>18</a:t>
            </a:fld>
            <a:endParaRPr lang="ru-KG"/>
          </a:p>
        </p:txBody>
      </p:sp>
    </p:spTree>
    <p:extLst>
      <p:ext uri="{BB962C8B-B14F-4D97-AF65-F5344CB8AC3E}">
        <p14:creationId xmlns:p14="http://schemas.microsoft.com/office/powerpoint/2010/main" val="1555573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67DDB-B605-AC4F-3946-D07B1ABA9884}"/>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32CB739C-5E82-3DFF-422E-6E12C8820F5A}"/>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C3806110-4C87-94FE-F3C1-DB89ACA5D95C}"/>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A0C9A363-A310-DBF5-31AD-D3B676799C10}"/>
              </a:ext>
            </a:extLst>
          </p:cNvPr>
          <p:cNvSpPr>
            <a:spLocks noGrp="1"/>
          </p:cNvSpPr>
          <p:nvPr>
            <p:ph type="sldNum" sz="quarter" idx="5"/>
          </p:nvPr>
        </p:nvSpPr>
        <p:spPr/>
        <p:txBody>
          <a:bodyPr/>
          <a:lstStyle/>
          <a:p>
            <a:fld id="{95278C84-26F7-4EDB-89AB-82DAA827578B}" type="slidenum">
              <a:rPr lang="ru-KG" smtClean="0"/>
              <a:t>19</a:t>
            </a:fld>
            <a:endParaRPr lang="ru-KG"/>
          </a:p>
        </p:txBody>
      </p:sp>
    </p:spTree>
    <p:extLst>
      <p:ext uri="{BB962C8B-B14F-4D97-AF65-F5344CB8AC3E}">
        <p14:creationId xmlns:p14="http://schemas.microsoft.com/office/powerpoint/2010/main" val="201216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AC565-1612-9A16-2C3C-C2F46C537D8F}"/>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5755EA6-7006-5503-9D43-2E2A13CDFA1C}"/>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D27721FC-31FB-8761-7532-6E336CBD331B}"/>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FB07BD0A-D510-27F5-21A8-65C68089EA19}"/>
              </a:ext>
            </a:extLst>
          </p:cNvPr>
          <p:cNvSpPr>
            <a:spLocks noGrp="1"/>
          </p:cNvSpPr>
          <p:nvPr>
            <p:ph type="sldNum" sz="quarter" idx="5"/>
          </p:nvPr>
        </p:nvSpPr>
        <p:spPr/>
        <p:txBody>
          <a:bodyPr/>
          <a:lstStyle/>
          <a:p>
            <a:fld id="{95278C84-26F7-4EDB-89AB-82DAA827578B}" type="slidenum">
              <a:rPr lang="ru-KG" smtClean="0"/>
              <a:t>20</a:t>
            </a:fld>
            <a:endParaRPr lang="ru-KG"/>
          </a:p>
        </p:txBody>
      </p:sp>
    </p:spTree>
    <p:extLst>
      <p:ext uri="{BB962C8B-B14F-4D97-AF65-F5344CB8AC3E}">
        <p14:creationId xmlns:p14="http://schemas.microsoft.com/office/powerpoint/2010/main" val="2641369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CED2D-47A7-AE06-6FE3-72EBA79E369D}"/>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C67908E8-AB3F-7BD1-14FD-F008B85412BA}"/>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5C3E29B-6C01-7FC8-8DF3-07F72A6DBB0D}"/>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5C565E98-6A54-0095-871E-2B6BE5F48593}"/>
              </a:ext>
            </a:extLst>
          </p:cNvPr>
          <p:cNvSpPr>
            <a:spLocks noGrp="1"/>
          </p:cNvSpPr>
          <p:nvPr>
            <p:ph type="sldNum" sz="quarter" idx="5"/>
          </p:nvPr>
        </p:nvSpPr>
        <p:spPr/>
        <p:txBody>
          <a:bodyPr/>
          <a:lstStyle/>
          <a:p>
            <a:fld id="{95278C84-26F7-4EDB-89AB-82DAA827578B}" type="slidenum">
              <a:rPr lang="ru-KG" smtClean="0"/>
              <a:t>21</a:t>
            </a:fld>
            <a:endParaRPr lang="ru-KG"/>
          </a:p>
        </p:txBody>
      </p:sp>
    </p:spTree>
    <p:extLst>
      <p:ext uri="{BB962C8B-B14F-4D97-AF65-F5344CB8AC3E}">
        <p14:creationId xmlns:p14="http://schemas.microsoft.com/office/powerpoint/2010/main" val="1906066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72026-BC6B-14E8-EB4D-38AC638D84DB}"/>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6766675-B1D1-BE70-DE99-FDACC1ED89A0}"/>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D08DF47-D05D-1149-01C3-EAC5A01F111D}"/>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F68A0836-0B99-F461-A991-2A21CE4D97E5}"/>
              </a:ext>
            </a:extLst>
          </p:cNvPr>
          <p:cNvSpPr>
            <a:spLocks noGrp="1"/>
          </p:cNvSpPr>
          <p:nvPr>
            <p:ph type="sldNum" sz="quarter" idx="5"/>
          </p:nvPr>
        </p:nvSpPr>
        <p:spPr/>
        <p:txBody>
          <a:bodyPr/>
          <a:lstStyle/>
          <a:p>
            <a:fld id="{95278C84-26F7-4EDB-89AB-82DAA827578B}" type="slidenum">
              <a:rPr lang="ru-KG" smtClean="0"/>
              <a:t>22</a:t>
            </a:fld>
            <a:endParaRPr lang="ru-KG"/>
          </a:p>
        </p:txBody>
      </p:sp>
    </p:spTree>
    <p:extLst>
      <p:ext uri="{BB962C8B-B14F-4D97-AF65-F5344CB8AC3E}">
        <p14:creationId xmlns:p14="http://schemas.microsoft.com/office/powerpoint/2010/main" val="4110683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1A2DC-5298-FD57-B8DC-00C21899284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6CBE9EC-C6EF-4DB0-0472-D16E03B7747F}"/>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64756E75-1557-FA41-62A7-143F353EDF17}"/>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E0E57BA9-D0E7-F8C4-95BE-C696D1097BD2}"/>
              </a:ext>
            </a:extLst>
          </p:cNvPr>
          <p:cNvSpPr>
            <a:spLocks noGrp="1"/>
          </p:cNvSpPr>
          <p:nvPr>
            <p:ph type="sldNum" sz="quarter" idx="5"/>
          </p:nvPr>
        </p:nvSpPr>
        <p:spPr/>
        <p:txBody>
          <a:bodyPr/>
          <a:lstStyle/>
          <a:p>
            <a:fld id="{95278C84-26F7-4EDB-89AB-82DAA827578B}" type="slidenum">
              <a:rPr lang="ru-KG" smtClean="0"/>
              <a:t>23</a:t>
            </a:fld>
            <a:endParaRPr lang="ru-KG"/>
          </a:p>
        </p:txBody>
      </p:sp>
    </p:spTree>
    <p:extLst>
      <p:ext uri="{BB962C8B-B14F-4D97-AF65-F5344CB8AC3E}">
        <p14:creationId xmlns:p14="http://schemas.microsoft.com/office/powerpoint/2010/main" val="2783718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D9282-168F-0335-4FE5-43A09BAE756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8BEFBB3-DAF5-F5A4-F312-6D750E128FE9}"/>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F64154C2-452E-C585-55DB-4B093CFA07F6}"/>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00369C4A-8D78-9BD2-8C8A-2CAB97A65B16}"/>
              </a:ext>
            </a:extLst>
          </p:cNvPr>
          <p:cNvSpPr>
            <a:spLocks noGrp="1"/>
          </p:cNvSpPr>
          <p:nvPr>
            <p:ph type="sldNum" sz="quarter" idx="5"/>
          </p:nvPr>
        </p:nvSpPr>
        <p:spPr/>
        <p:txBody>
          <a:bodyPr/>
          <a:lstStyle/>
          <a:p>
            <a:fld id="{95278C84-26F7-4EDB-89AB-82DAA827578B}" type="slidenum">
              <a:rPr lang="ru-KG" smtClean="0"/>
              <a:t>24</a:t>
            </a:fld>
            <a:endParaRPr lang="ru-KG"/>
          </a:p>
        </p:txBody>
      </p:sp>
    </p:spTree>
    <p:extLst>
      <p:ext uri="{BB962C8B-B14F-4D97-AF65-F5344CB8AC3E}">
        <p14:creationId xmlns:p14="http://schemas.microsoft.com/office/powerpoint/2010/main" val="2663724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78D9C-478E-B515-2A22-16FA36392A4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0C86BDEC-5460-1B3F-33DE-E1505CECC6C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A0A59C1F-4541-C5D6-DD4A-9748E4C65E7A}"/>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170503CD-D783-E883-0667-E0040A710F43}"/>
              </a:ext>
            </a:extLst>
          </p:cNvPr>
          <p:cNvSpPr>
            <a:spLocks noGrp="1"/>
          </p:cNvSpPr>
          <p:nvPr>
            <p:ph type="sldNum" sz="quarter" idx="5"/>
          </p:nvPr>
        </p:nvSpPr>
        <p:spPr/>
        <p:txBody>
          <a:bodyPr/>
          <a:lstStyle/>
          <a:p>
            <a:fld id="{95278C84-26F7-4EDB-89AB-82DAA827578B}" type="slidenum">
              <a:rPr lang="ru-KG" smtClean="0"/>
              <a:t>25</a:t>
            </a:fld>
            <a:endParaRPr lang="ru-KG"/>
          </a:p>
        </p:txBody>
      </p:sp>
    </p:spTree>
    <p:extLst>
      <p:ext uri="{BB962C8B-B14F-4D97-AF65-F5344CB8AC3E}">
        <p14:creationId xmlns:p14="http://schemas.microsoft.com/office/powerpoint/2010/main" val="188379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AFC8D-D391-309C-C6FE-5C45C5E51751}"/>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EE2F4588-8694-6BA5-AA61-82767A49CB4A}"/>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E2CBBC1C-58EB-6E6B-FC55-8D454B87A76B}"/>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57A31D3B-2EA9-0A2F-DCFD-2CEE111EC24A}"/>
              </a:ext>
            </a:extLst>
          </p:cNvPr>
          <p:cNvSpPr>
            <a:spLocks noGrp="1"/>
          </p:cNvSpPr>
          <p:nvPr>
            <p:ph type="sldNum" sz="quarter" idx="5"/>
          </p:nvPr>
        </p:nvSpPr>
        <p:spPr/>
        <p:txBody>
          <a:bodyPr/>
          <a:lstStyle/>
          <a:p>
            <a:fld id="{95278C84-26F7-4EDB-89AB-82DAA827578B}" type="slidenum">
              <a:rPr lang="ru-KG" smtClean="0"/>
              <a:t>7</a:t>
            </a:fld>
            <a:endParaRPr lang="ru-KG"/>
          </a:p>
        </p:txBody>
      </p:sp>
    </p:spTree>
    <p:extLst>
      <p:ext uri="{BB962C8B-B14F-4D97-AF65-F5344CB8AC3E}">
        <p14:creationId xmlns:p14="http://schemas.microsoft.com/office/powerpoint/2010/main" val="2493941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85B9E-E360-96C8-DF22-93262113E924}"/>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C14099D6-E1CA-FA16-7EC4-179405768478}"/>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8DE87DD1-28BB-BE8D-CBA5-773D99C8101F}"/>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7F9BC2CC-4691-0D22-C81F-177A3977A772}"/>
              </a:ext>
            </a:extLst>
          </p:cNvPr>
          <p:cNvSpPr>
            <a:spLocks noGrp="1"/>
          </p:cNvSpPr>
          <p:nvPr>
            <p:ph type="sldNum" sz="quarter" idx="5"/>
          </p:nvPr>
        </p:nvSpPr>
        <p:spPr/>
        <p:txBody>
          <a:bodyPr/>
          <a:lstStyle/>
          <a:p>
            <a:fld id="{95278C84-26F7-4EDB-89AB-82DAA827578B}" type="slidenum">
              <a:rPr lang="ru-KG" smtClean="0"/>
              <a:t>26</a:t>
            </a:fld>
            <a:endParaRPr lang="ru-KG"/>
          </a:p>
        </p:txBody>
      </p:sp>
    </p:spTree>
    <p:extLst>
      <p:ext uri="{BB962C8B-B14F-4D97-AF65-F5344CB8AC3E}">
        <p14:creationId xmlns:p14="http://schemas.microsoft.com/office/powerpoint/2010/main" val="362066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5D550-DA11-73CB-A483-A99BFEDC32B5}"/>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C4EDBAC-D59F-24DE-40B6-E8FEA95C1970}"/>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698DC0A1-2746-A308-222C-21A3EDF11E7D}"/>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8B658DCA-D83B-14B9-E566-149E6812302E}"/>
              </a:ext>
            </a:extLst>
          </p:cNvPr>
          <p:cNvSpPr>
            <a:spLocks noGrp="1"/>
          </p:cNvSpPr>
          <p:nvPr>
            <p:ph type="sldNum" sz="quarter" idx="5"/>
          </p:nvPr>
        </p:nvSpPr>
        <p:spPr/>
        <p:txBody>
          <a:bodyPr/>
          <a:lstStyle/>
          <a:p>
            <a:fld id="{95278C84-26F7-4EDB-89AB-82DAA827578B}" type="slidenum">
              <a:rPr lang="ru-KG" smtClean="0"/>
              <a:t>27</a:t>
            </a:fld>
            <a:endParaRPr lang="ru-KG"/>
          </a:p>
        </p:txBody>
      </p:sp>
    </p:spTree>
    <p:extLst>
      <p:ext uri="{BB962C8B-B14F-4D97-AF65-F5344CB8AC3E}">
        <p14:creationId xmlns:p14="http://schemas.microsoft.com/office/powerpoint/2010/main" val="3542558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51B23-64A8-3C14-F489-3A5C1FDBDA5C}"/>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750114D5-E516-7CDE-50B9-B39F42C52C20}"/>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74F53A8-1808-BB40-7343-4DAEE06D9FFA}"/>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454DEBD4-B7A4-79C8-6EB3-E4E68094FEBE}"/>
              </a:ext>
            </a:extLst>
          </p:cNvPr>
          <p:cNvSpPr>
            <a:spLocks noGrp="1"/>
          </p:cNvSpPr>
          <p:nvPr>
            <p:ph type="sldNum" sz="quarter" idx="5"/>
          </p:nvPr>
        </p:nvSpPr>
        <p:spPr/>
        <p:txBody>
          <a:bodyPr/>
          <a:lstStyle/>
          <a:p>
            <a:fld id="{95278C84-26F7-4EDB-89AB-82DAA827578B}" type="slidenum">
              <a:rPr lang="ru-KG" smtClean="0"/>
              <a:t>28</a:t>
            </a:fld>
            <a:endParaRPr lang="ru-KG"/>
          </a:p>
        </p:txBody>
      </p:sp>
    </p:spTree>
    <p:extLst>
      <p:ext uri="{BB962C8B-B14F-4D97-AF65-F5344CB8AC3E}">
        <p14:creationId xmlns:p14="http://schemas.microsoft.com/office/powerpoint/2010/main" val="7432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CD40A-54D6-71C5-3B94-E5E6B0E45603}"/>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76255F91-AA5B-1E70-3097-F1DD71532C4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498E039-93F5-1783-63DD-1248194FBFA4}"/>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A0CB2C32-C784-0F8D-CC45-057CF8094CD0}"/>
              </a:ext>
            </a:extLst>
          </p:cNvPr>
          <p:cNvSpPr>
            <a:spLocks noGrp="1"/>
          </p:cNvSpPr>
          <p:nvPr>
            <p:ph type="sldNum" sz="quarter" idx="5"/>
          </p:nvPr>
        </p:nvSpPr>
        <p:spPr/>
        <p:txBody>
          <a:bodyPr/>
          <a:lstStyle/>
          <a:p>
            <a:fld id="{95278C84-26F7-4EDB-89AB-82DAA827578B}" type="slidenum">
              <a:rPr lang="ru-KG" smtClean="0"/>
              <a:t>29</a:t>
            </a:fld>
            <a:endParaRPr lang="ru-KG"/>
          </a:p>
        </p:txBody>
      </p:sp>
    </p:spTree>
    <p:extLst>
      <p:ext uri="{BB962C8B-B14F-4D97-AF65-F5344CB8AC3E}">
        <p14:creationId xmlns:p14="http://schemas.microsoft.com/office/powerpoint/2010/main" val="4117349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EA09E-9ACA-F89A-BAE3-4EA86F6E4323}"/>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F61C0B97-63BC-FC30-B442-7BCC172FC84E}"/>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58B40E6-1B6E-5D1B-DA8C-B2C398FB637D}"/>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BC7572D5-7373-74C7-CD76-D4EA85CF7208}"/>
              </a:ext>
            </a:extLst>
          </p:cNvPr>
          <p:cNvSpPr>
            <a:spLocks noGrp="1"/>
          </p:cNvSpPr>
          <p:nvPr>
            <p:ph type="sldNum" sz="quarter" idx="5"/>
          </p:nvPr>
        </p:nvSpPr>
        <p:spPr/>
        <p:txBody>
          <a:bodyPr/>
          <a:lstStyle/>
          <a:p>
            <a:fld id="{95278C84-26F7-4EDB-89AB-82DAA827578B}" type="slidenum">
              <a:rPr lang="ru-KG" smtClean="0"/>
              <a:t>30</a:t>
            </a:fld>
            <a:endParaRPr lang="ru-KG"/>
          </a:p>
        </p:txBody>
      </p:sp>
    </p:spTree>
    <p:extLst>
      <p:ext uri="{BB962C8B-B14F-4D97-AF65-F5344CB8AC3E}">
        <p14:creationId xmlns:p14="http://schemas.microsoft.com/office/powerpoint/2010/main" val="2879242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6BB0B-91A5-1BD6-D4B3-69A73454C651}"/>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13FEA74-D534-6CE8-6D5B-5D02DC3DF52D}"/>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208219FB-2D62-7AF8-88A8-13A37C9A28A0}"/>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1C77AC31-6DEF-9F44-0964-2B533705395E}"/>
              </a:ext>
            </a:extLst>
          </p:cNvPr>
          <p:cNvSpPr>
            <a:spLocks noGrp="1"/>
          </p:cNvSpPr>
          <p:nvPr>
            <p:ph type="sldNum" sz="quarter" idx="5"/>
          </p:nvPr>
        </p:nvSpPr>
        <p:spPr/>
        <p:txBody>
          <a:bodyPr/>
          <a:lstStyle/>
          <a:p>
            <a:fld id="{95278C84-26F7-4EDB-89AB-82DAA827578B}" type="slidenum">
              <a:rPr lang="ru-KG" smtClean="0"/>
              <a:t>31</a:t>
            </a:fld>
            <a:endParaRPr lang="ru-KG"/>
          </a:p>
        </p:txBody>
      </p:sp>
    </p:spTree>
    <p:extLst>
      <p:ext uri="{BB962C8B-B14F-4D97-AF65-F5344CB8AC3E}">
        <p14:creationId xmlns:p14="http://schemas.microsoft.com/office/powerpoint/2010/main" val="1570997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579B8-A588-0E6E-6BCC-6381696B250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DF9FA9F-44B1-1CCF-CD8A-86D429B9C2E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5C2134E0-7335-2678-B5FD-7F6E55D29557}"/>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EC1776C2-7281-EEC5-3474-9B38A41096CD}"/>
              </a:ext>
            </a:extLst>
          </p:cNvPr>
          <p:cNvSpPr>
            <a:spLocks noGrp="1"/>
          </p:cNvSpPr>
          <p:nvPr>
            <p:ph type="sldNum" sz="quarter" idx="5"/>
          </p:nvPr>
        </p:nvSpPr>
        <p:spPr/>
        <p:txBody>
          <a:bodyPr/>
          <a:lstStyle/>
          <a:p>
            <a:fld id="{95278C84-26F7-4EDB-89AB-82DAA827578B}" type="slidenum">
              <a:rPr lang="ru-KG" smtClean="0"/>
              <a:t>32</a:t>
            </a:fld>
            <a:endParaRPr lang="ru-KG"/>
          </a:p>
        </p:txBody>
      </p:sp>
    </p:spTree>
    <p:extLst>
      <p:ext uri="{BB962C8B-B14F-4D97-AF65-F5344CB8AC3E}">
        <p14:creationId xmlns:p14="http://schemas.microsoft.com/office/powerpoint/2010/main" val="3894188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C59AB-526E-A87F-459A-6176F7EAB225}"/>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8B668E3A-BCF2-B4E1-E7F3-A347641808C2}"/>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F7788657-7935-119E-A80E-5078A6617C56}"/>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3252F919-9024-C2C6-E048-375B7C34E7C8}"/>
              </a:ext>
            </a:extLst>
          </p:cNvPr>
          <p:cNvSpPr>
            <a:spLocks noGrp="1"/>
          </p:cNvSpPr>
          <p:nvPr>
            <p:ph type="sldNum" sz="quarter" idx="5"/>
          </p:nvPr>
        </p:nvSpPr>
        <p:spPr/>
        <p:txBody>
          <a:bodyPr/>
          <a:lstStyle/>
          <a:p>
            <a:fld id="{95278C84-26F7-4EDB-89AB-82DAA827578B}" type="slidenum">
              <a:rPr lang="ru-KG" smtClean="0"/>
              <a:t>33</a:t>
            </a:fld>
            <a:endParaRPr lang="ru-KG"/>
          </a:p>
        </p:txBody>
      </p:sp>
    </p:spTree>
    <p:extLst>
      <p:ext uri="{BB962C8B-B14F-4D97-AF65-F5344CB8AC3E}">
        <p14:creationId xmlns:p14="http://schemas.microsoft.com/office/powerpoint/2010/main" val="4091472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651C5-D78B-EF7D-77AD-91ED69C6E91E}"/>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2248AF07-D9BC-04DD-8807-91A6EF788790}"/>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7B23B565-D2A5-88EE-5633-5D57693F4A9F}"/>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28DAC450-3B09-FB29-D6C1-256EFC084FAF}"/>
              </a:ext>
            </a:extLst>
          </p:cNvPr>
          <p:cNvSpPr>
            <a:spLocks noGrp="1"/>
          </p:cNvSpPr>
          <p:nvPr>
            <p:ph type="sldNum" sz="quarter" idx="5"/>
          </p:nvPr>
        </p:nvSpPr>
        <p:spPr/>
        <p:txBody>
          <a:bodyPr/>
          <a:lstStyle/>
          <a:p>
            <a:fld id="{95278C84-26F7-4EDB-89AB-82DAA827578B}" type="slidenum">
              <a:rPr lang="ru-KG" smtClean="0"/>
              <a:t>34</a:t>
            </a:fld>
            <a:endParaRPr lang="ru-KG"/>
          </a:p>
        </p:txBody>
      </p:sp>
    </p:spTree>
    <p:extLst>
      <p:ext uri="{BB962C8B-B14F-4D97-AF65-F5344CB8AC3E}">
        <p14:creationId xmlns:p14="http://schemas.microsoft.com/office/powerpoint/2010/main" val="3473120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FE362-E1A7-2F62-F10A-B687124F113C}"/>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7E9616A2-53E7-9DDE-C2F1-6011496BEC9B}"/>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A0659A09-2182-A165-D7B6-55769AF5A43D}"/>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5F63A877-6598-8772-C3BD-C6428DD9E70F}"/>
              </a:ext>
            </a:extLst>
          </p:cNvPr>
          <p:cNvSpPr>
            <a:spLocks noGrp="1"/>
          </p:cNvSpPr>
          <p:nvPr>
            <p:ph type="sldNum" sz="quarter" idx="5"/>
          </p:nvPr>
        </p:nvSpPr>
        <p:spPr/>
        <p:txBody>
          <a:bodyPr/>
          <a:lstStyle/>
          <a:p>
            <a:fld id="{95278C84-26F7-4EDB-89AB-82DAA827578B}" type="slidenum">
              <a:rPr lang="ru-KG" smtClean="0"/>
              <a:t>35</a:t>
            </a:fld>
            <a:endParaRPr lang="ru-KG"/>
          </a:p>
        </p:txBody>
      </p:sp>
    </p:spTree>
    <p:extLst>
      <p:ext uri="{BB962C8B-B14F-4D97-AF65-F5344CB8AC3E}">
        <p14:creationId xmlns:p14="http://schemas.microsoft.com/office/powerpoint/2010/main" val="2828617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F43E1-81AE-8546-38C5-1E0036B9AC3B}"/>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24366A8E-8FB3-54EB-528C-92B75EDA223B}"/>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AC591E5-B96A-3703-AE05-06369EFF3B0D}"/>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D69D055C-FAA5-DF59-7ED9-87C09800692B}"/>
              </a:ext>
            </a:extLst>
          </p:cNvPr>
          <p:cNvSpPr>
            <a:spLocks noGrp="1"/>
          </p:cNvSpPr>
          <p:nvPr>
            <p:ph type="sldNum" sz="quarter" idx="5"/>
          </p:nvPr>
        </p:nvSpPr>
        <p:spPr/>
        <p:txBody>
          <a:bodyPr/>
          <a:lstStyle/>
          <a:p>
            <a:fld id="{95278C84-26F7-4EDB-89AB-82DAA827578B}" type="slidenum">
              <a:rPr lang="ru-KG" smtClean="0"/>
              <a:t>8</a:t>
            </a:fld>
            <a:endParaRPr lang="ru-KG"/>
          </a:p>
        </p:txBody>
      </p:sp>
    </p:spTree>
    <p:extLst>
      <p:ext uri="{BB962C8B-B14F-4D97-AF65-F5344CB8AC3E}">
        <p14:creationId xmlns:p14="http://schemas.microsoft.com/office/powerpoint/2010/main" val="669762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1DBF5-921F-D0C0-737F-FFB9B9EE8AEC}"/>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F24DC871-DA66-869B-1AB3-10F8FA7D8547}"/>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69E5E48-1EFD-0356-39CC-33B945C4CA4C}"/>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FBD1CD08-1822-AE2C-C85F-915A4A345E0F}"/>
              </a:ext>
            </a:extLst>
          </p:cNvPr>
          <p:cNvSpPr>
            <a:spLocks noGrp="1"/>
          </p:cNvSpPr>
          <p:nvPr>
            <p:ph type="sldNum" sz="quarter" idx="5"/>
          </p:nvPr>
        </p:nvSpPr>
        <p:spPr/>
        <p:txBody>
          <a:bodyPr/>
          <a:lstStyle/>
          <a:p>
            <a:fld id="{95278C84-26F7-4EDB-89AB-82DAA827578B}" type="slidenum">
              <a:rPr lang="ru-KG" smtClean="0"/>
              <a:t>36</a:t>
            </a:fld>
            <a:endParaRPr lang="ru-KG"/>
          </a:p>
        </p:txBody>
      </p:sp>
    </p:spTree>
    <p:extLst>
      <p:ext uri="{BB962C8B-B14F-4D97-AF65-F5344CB8AC3E}">
        <p14:creationId xmlns:p14="http://schemas.microsoft.com/office/powerpoint/2010/main" val="2432603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AEBE5-CD72-F39B-85F5-2B8B04089BAC}"/>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E7BC23F4-5A7F-5127-1502-D39AAC6C9659}"/>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5C99E68C-D5E2-315F-7E37-3F036E787BFA}"/>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59CA4259-F65F-CD86-C4F3-37E8067FCB3D}"/>
              </a:ext>
            </a:extLst>
          </p:cNvPr>
          <p:cNvSpPr>
            <a:spLocks noGrp="1"/>
          </p:cNvSpPr>
          <p:nvPr>
            <p:ph type="sldNum" sz="quarter" idx="5"/>
          </p:nvPr>
        </p:nvSpPr>
        <p:spPr/>
        <p:txBody>
          <a:bodyPr/>
          <a:lstStyle/>
          <a:p>
            <a:fld id="{95278C84-26F7-4EDB-89AB-82DAA827578B}" type="slidenum">
              <a:rPr lang="ru-KG" smtClean="0"/>
              <a:t>37</a:t>
            </a:fld>
            <a:endParaRPr lang="ru-KG"/>
          </a:p>
        </p:txBody>
      </p:sp>
    </p:spTree>
    <p:extLst>
      <p:ext uri="{BB962C8B-B14F-4D97-AF65-F5344CB8AC3E}">
        <p14:creationId xmlns:p14="http://schemas.microsoft.com/office/powerpoint/2010/main" val="1185824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A793A-BB70-97EA-4916-CE1DC37FB9B0}"/>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34B88441-9E94-C0A8-11CD-E2A5689B8907}"/>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53E5CDE3-398E-54DF-7344-F26C9E8C1F9D}"/>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2DAC688D-A3EF-0C6F-810C-41CBC40FB15D}"/>
              </a:ext>
            </a:extLst>
          </p:cNvPr>
          <p:cNvSpPr>
            <a:spLocks noGrp="1"/>
          </p:cNvSpPr>
          <p:nvPr>
            <p:ph type="sldNum" sz="quarter" idx="5"/>
          </p:nvPr>
        </p:nvSpPr>
        <p:spPr/>
        <p:txBody>
          <a:bodyPr/>
          <a:lstStyle/>
          <a:p>
            <a:fld id="{95278C84-26F7-4EDB-89AB-82DAA827578B}" type="slidenum">
              <a:rPr lang="ru-KG" smtClean="0"/>
              <a:t>38</a:t>
            </a:fld>
            <a:endParaRPr lang="ru-KG"/>
          </a:p>
        </p:txBody>
      </p:sp>
    </p:spTree>
    <p:extLst>
      <p:ext uri="{BB962C8B-B14F-4D97-AF65-F5344CB8AC3E}">
        <p14:creationId xmlns:p14="http://schemas.microsoft.com/office/powerpoint/2010/main" val="447045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54A66-F31E-45F5-BDA5-898A1542ABCF}"/>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33F09D5-8D61-6521-F911-25A57DE8E759}"/>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385CE6B-FA23-2E5E-2BE9-3CA4666F0FE3}"/>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1660365C-BAC5-68F4-AB5C-489FDBEC3BCF}"/>
              </a:ext>
            </a:extLst>
          </p:cNvPr>
          <p:cNvSpPr>
            <a:spLocks noGrp="1"/>
          </p:cNvSpPr>
          <p:nvPr>
            <p:ph type="sldNum" sz="quarter" idx="5"/>
          </p:nvPr>
        </p:nvSpPr>
        <p:spPr/>
        <p:txBody>
          <a:bodyPr/>
          <a:lstStyle/>
          <a:p>
            <a:fld id="{95278C84-26F7-4EDB-89AB-82DAA827578B}" type="slidenum">
              <a:rPr lang="ru-KG" smtClean="0"/>
              <a:t>39</a:t>
            </a:fld>
            <a:endParaRPr lang="ru-KG"/>
          </a:p>
        </p:txBody>
      </p:sp>
    </p:spTree>
    <p:extLst>
      <p:ext uri="{BB962C8B-B14F-4D97-AF65-F5344CB8AC3E}">
        <p14:creationId xmlns:p14="http://schemas.microsoft.com/office/powerpoint/2010/main" val="1470054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A233E-C709-E10E-E454-30EE63392FB4}"/>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7DFB872-CF3E-8D3C-7B2F-A2318C9B7E6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88D306B-1A5C-755E-1C38-E01BD1798E3B}"/>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2776AD81-805C-82A8-7071-BB98C24E0C8B}"/>
              </a:ext>
            </a:extLst>
          </p:cNvPr>
          <p:cNvSpPr>
            <a:spLocks noGrp="1"/>
          </p:cNvSpPr>
          <p:nvPr>
            <p:ph type="sldNum" sz="quarter" idx="5"/>
          </p:nvPr>
        </p:nvSpPr>
        <p:spPr/>
        <p:txBody>
          <a:bodyPr/>
          <a:lstStyle/>
          <a:p>
            <a:fld id="{95278C84-26F7-4EDB-89AB-82DAA827578B}" type="slidenum">
              <a:rPr lang="ru-KG" smtClean="0"/>
              <a:t>9</a:t>
            </a:fld>
            <a:endParaRPr lang="ru-KG"/>
          </a:p>
        </p:txBody>
      </p:sp>
    </p:spTree>
    <p:extLst>
      <p:ext uri="{BB962C8B-B14F-4D97-AF65-F5344CB8AC3E}">
        <p14:creationId xmlns:p14="http://schemas.microsoft.com/office/powerpoint/2010/main" val="2798343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FECF9-A825-0B07-476F-0146D07CC0F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788B3981-BBB9-E2EB-1E54-3C9E9C44549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BABC2652-07C7-AF3D-B114-824EDA7F1AFA}"/>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E32EFB54-56CF-CA4B-AC11-E3BE6A7D4C0F}"/>
              </a:ext>
            </a:extLst>
          </p:cNvPr>
          <p:cNvSpPr>
            <a:spLocks noGrp="1"/>
          </p:cNvSpPr>
          <p:nvPr>
            <p:ph type="sldNum" sz="quarter" idx="5"/>
          </p:nvPr>
        </p:nvSpPr>
        <p:spPr/>
        <p:txBody>
          <a:bodyPr/>
          <a:lstStyle/>
          <a:p>
            <a:fld id="{95278C84-26F7-4EDB-89AB-82DAA827578B}" type="slidenum">
              <a:rPr lang="ru-KG" smtClean="0"/>
              <a:t>10</a:t>
            </a:fld>
            <a:endParaRPr lang="ru-KG"/>
          </a:p>
        </p:txBody>
      </p:sp>
    </p:spTree>
    <p:extLst>
      <p:ext uri="{BB962C8B-B14F-4D97-AF65-F5344CB8AC3E}">
        <p14:creationId xmlns:p14="http://schemas.microsoft.com/office/powerpoint/2010/main" val="649098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AD0E0-9181-56C7-79FF-2B2FFB3036F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018F39E-723B-B4F8-6E48-7F414FE80FDD}"/>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74460D8-C115-F07A-2710-13918031E3A3}"/>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DF2CCC8C-8731-BE6A-8AB8-EB25374E0DC5}"/>
              </a:ext>
            </a:extLst>
          </p:cNvPr>
          <p:cNvSpPr>
            <a:spLocks noGrp="1"/>
          </p:cNvSpPr>
          <p:nvPr>
            <p:ph type="sldNum" sz="quarter" idx="5"/>
          </p:nvPr>
        </p:nvSpPr>
        <p:spPr/>
        <p:txBody>
          <a:bodyPr/>
          <a:lstStyle/>
          <a:p>
            <a:fld id="{95278C84-26F7-4EDB-89AB-82DAA827578B}" type="slidenum">
              <a:rPr lang="ru-KG" smtClean="0"/>
              <a:t>11</a:t>
            </a:fld>
            <a:endParaRPr lang="ru-KG"/>
          </a:p>
        </p:txBody>
      </p:sp>
    </p:spTree>
    <p:extLst>
      <p:ext uri="{BB962C8B-B14F-4D97-AF65-F5344CB8AC3E}">
        <p14:creationId xmlns:p14="http://schemas.microsoft.com/office/powerpoint/2010/main" val="2862573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9DD90-49EE-7921-0815-F187595CD171}"/>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65769B8-60FB-A591-84D9-210F02674E62}"/>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D6DD2973-8B34-2A3A-29AD-9ECB5856DF31}"/>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6445C2A3-84FC-F243-85A9-621D45CA33B1}"/>
              </a:ext>
            </a:extLst>
          </p:cNvPr>
          <p:cNvSpPr>
            <a:spLocks noGrp="1"/>
          </p:cNvSpPr>
          <p:nvPr>
            <p:ph type="sldNum" sz="quarter" idx="5"/>
          </p:nvPr>
        </p:nvSpPr>
        <p:spPr/>
        <p:txBody>
          <a:bodyPr/>
          <a:lstStyle/>
          <a:p>
            <a:fld id="{95278C84-26F7-4EDB-89AB-82DAA827578B}" type="slidenum">
              <a:rPr lang="ru-KG" smtClean="0"/>
              <a:t>12</a:t>
            </a:fld>
            <a:endParaRPr lang="ru-KG"/>
          </a:p>
        </p:txBody>
      </p:sp>
    </p:spTree>
    <p:extLst>
      <p:ext uri="{BB962C8B-B14F-4D97-AF65-F5344CB8AC3E}">
        <p14:creationId xmlns:p14="http://schemas.microsoft.com/office/powerpoint/2010/main" val="75617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665FD-FF80-D1E4-89ED-B0404CADDB10}"/>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AA9AAC6B-72E3-95D3-5FD0-34E46A390ECD}"/>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0349607-6EA3-CF60-2F49-CC994F5BAF59}"/>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4AE92E6B-A988-5BBE-2659-1C9F389E0569}"/>
              </a:ext>
            </a:extLst>
          </p:cNvPr>
          <p:cNvSpPr>
            <a:spLocks noGrp="1"/>
          </p:cNvSpPr>
          <p:nvPr>
            <p:ph type="sldNum" sz="quarter" idx="5"/>
          </p:nvPr>
        </p:nvSpPr>
        <p:spPr/>
        <p:txBody>
          <a:bodyPr/>
          <a:lstStyle/>
          <a:p>
            <a:fld id="{95278C84-26F7-4EDB-89AB-82DAA827578B}" type="slidenum">
              <a:rPr lang="ru-KG" smtClean="0"/>
              <a:t>14</a:t>
            </a:fld>
            <a:endParaRPr lang="ru-KG"/>
          </a:p>
        </p:txBody>
      </p:sp>
    </p:spTree>
    <p:extLst>
      <p:ext uri="{BB962C8B-B14F-4D97-AF65-F5344CB8AC3E}">
        <p14:creationId xmlns:p14="http://schemas.microsoft.com/office/powerpoint/2010/main" val="3412351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70136-A312-47E1-A272-ACF7D234EFE5}"/>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4AE0FF83-613E-267B-C6BF-06F6C7A13B7E}"/>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6E3EF362-984C-B147-E05A-1610840197EC}"/>
              </a:ext>
            </a:extLst>
          </p:cNvPr>
          <p:cNvSpPr>
            <a:spLocks noGrp="1"/>
          </p:cNvSpPr>
          <p:nvPr>
            <p:ph type="body" idx="1"/>
          </p:nvPr>
        </p:nvSpPr>
        <p:spPr/>
        <p:txBody>
          <a:bodyPr/>
          <a:lstStyle/>
          <a:p>
            <a:endParaRPr lang="ru-KG" dirty="0"/>
          </a:p>
        </p:txBody>
      </p:sp>
      <p:sp>
        <p:nvSpPr>
          <p:cNvPr id="4" name="Номер слайда 3">
            <a:extLst>
              <a:ext uri="{FF2B5EF4-FFF2-40B4-BE49-F238E27FC236}">
                <a16:creationId xmlns:a16="http://schemas.microsoft.com/office/drawing/2014/main" id="{FE58B0F5-737B-B9A3-43D2-73607D36D935}"/>
              </a:ext>
            </a:extLst>
          </p:cNvPr>
          <p:cNvSpPr>
            <a:spLocks noGrp="1"/>
          </p:cNvSpPr>
          <p:nvPr>
            <p:ph type="sldNum" sz="quarter" idx="5"/>
          </p:nvPr>
        </p:nvSpPr>
        <p:spPr/>
        <p:txBody>
          <a:bodyPr/>
          <a:lstStyle/>
          <a:p>
            <a:fld id="{95278C84-26F7-4EDB-89AB-82DAA827578B}" type="slidenum">
              <a:rPr lang="ru-KG" smtClean="0"/>
              <a:t>15</a:t>
            </a:fld>
            <a:endParaRPr lang="ru-KG"/>
          </a:p>
        </p:txBody>
      </p:sp>
    </p:spTree>
    <p:extLst>
      <p:ext uri="{BB962C8B-B14F-4D97-AF65-F5344CB8AC3E}">
        <p14:creationId xmlns:p14="http://schemas.microsoft.com/office/powerpoint/2010/main" val="2415049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35.jpe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7.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chart" Target="../charts/char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chart" Target="../charts/chart16.xml"/><Relationship Id="rId4" Type="http://schemas.openxmlformats.org/officeDocument/2006/relationships/chart" Target="../charts/chart15.xml"/></Relationships>
</file>

<file path=ppt/slides/_rels/slide2.xml.rels><?xml version="1.0" encoding="UTF-8" standalone="yes"?>
<Relationships xmlns="http://schemas.openxmlformats.org/package/2006/relationships"><Relationship Id="rId3" Type="http://schemas.openxmlformats.org/officeDocument/2006/relationships/hyperlink" Target="mailto:deposit@deposit.kg"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chart" Target="../charts/chart18.xml"/><Relationship Id="rId4" Type="http://schemas.openxmlformats.org/officeDocument/2006/relationships/chart" Target="../charts/char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250" y="1400"/>
            <a:ext cx="75600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2"/>
            <a:stretch>
              <a:fillRect l="-4952" t="-1069" r="-168243" b="-1069"/>
            </a:stretch>
          </a:blipFill>
        </p:spPr>
        <p:txBody>
          <a:bodyPr/>
          <a:lstStyle/>
          <a:p>
            <a:endParaRPr lang="ru-KG" dirty="0"/>
          </a:p>
        </p:txBody>
      </p:sp>
      <p:sp>
        <p:nvSpPr>
          <p:cNvPr id="3" name="AutoShape 3"/>
          <p:cNvSpPr/>
          <p:nvPr/>
        </p:nvSpPr>
        <p:spPr>
          <a:xfrm rot="-5400000" flipV="1">
            <a:off x="4872205" y="8505939"/>
            <a:ext cx="4367528" cy="4593"/>
          </a:xfrm>
          <a:prstGeom prst="line">
            <a:avLst/>
          </a:prstGeom>
          <a:ln w="47625" cap="rnd">
            <a:solidFill>
              <a:srgbClr val="F79F1F"/>
            </a:solidFill>
            <a:prstDash val="solid"/>
            <a:headEnd type="none" w="sm" len="sm"/>
            <a:tailEnd type="none" w="sm" len="sm"/>
          </a:ln>
        </p:spPr>
        <p:txBody>
          <a:bodyPr/>
          <a:lstStyle/>
          <a:p>
            <a:endParaRPr lang="ru-KG"/>
          </a:p>
        </p:txBody>
      </p:sp>
      <p:sp>
        <p:nvSpPr>
          <p:cNvPr id="4" name="AutoShape 4"/>
          <p:cNvSpPr/>
          <p:nvPr/>
        </p:nvSpPr>
        <p:spPr>
          <a:xfrm rot="-9000000">
            <a:off x="-10112" y="4430290"/>
            <a:ext cx="7576725" cy="0"/>
          </a:xfrm>
          <a:prstGeom prst="line">
            <a:avLst/>
          </a:prstGeom>
          <a:ln w="47625" cap="rnd">
            <a:solidFill>
              <a:srgbClr val="F79F1F"/>
            </a:solidFill>
            <a:prstDash val="solid"/>
            <a:headEnd type="none" w="sm" len="sm"/>
            <a:tailEnd type="none" w="sm" len="sm"/>
          </a:ln>
        </p:spPr>
        <p:txBody>
          <a:bodyPr/>
          <a:lstStyle/>
          <a:p>
            <a:endParaRPr lang="ru-KG"/>
          </a:p>
        </p:txBody>
      </p:sp>
      <p:sp>
        <p:nvSpPr>
          <p:cNvPr id="5" name="AutoShape 5"/>
          <p:cNvSpPr/>
          <p:nvPr/>
        </p:nvSpPr>
        <p:spPr>
          <a:xfrm rot="-5399999" flipV="1">
            <a:off x="-751765" y="1249195"/>
            <a:ext cx="2507287" cy="8895"/>
          </a:xfrm>
          <a:prstGeom prst="line">
            <a:avLst/>
          </a:prstGeom>
          <a:ln w="47625" cap="rnd">
            <a:solidFill>
              <a:srgbClr val="F79F1F"/>
            </a:solidFill>
            <a:prstDash val="solid"/>
            <a:headEnd type="none" w="sm" len="sm"/>
            <a:tailEnd type="none" w="sm" len="sm"/>
          </a:ln>
        </p:spPr>
        <p:txBody>
          <a:bodyPr/>
          <a:lstStyle/>
          <a:p>
            <a:endParaRPr lang="ru-KG"/>
          </a:p>
        </p:txBody>
      </p:sp>
      <p:sp>
        <p:nvSpPr>
          <p:cNvPr id="7" name="TextBox 7"/>
          <p:cNvSpPr txBox="1"/>
          <p:nvPr/>
        </p:nvSpPr>
        <p:spPr>
          <a:xfrm rot="-5400000">
            <a:off x="-259197" y="7266181"/>
            <a:ext cx="2813349" cy="1717586"/>
          </a:xfrm>
          <a:prstGeom prst="rect">
            <a:avLst/>
          </a:prstGeom>
        </p:spPr>
        <p:txBody>
          <a:bodyPr wrap="square" lIns="0" tIns="0" rIns="0" bIns="0" rtlCol="0" anchor="t">
            <a:spAutoFit/>
          </a:bodyPr>
          <a:lstStyle/>
          <a:p>
            <a:pPr algn="just">
              <a:lnSpc>
                <a:spcPts val="13851"/>
              </a:lnSpc>
            </a:pPr>
            <a:r>
              <a:rPr lang="en-US" sz="9894" b="1" dirty="0">
                <a:solidFill>
                  <a:srgbClr val="D7DCE1"/>
                </a:solidFill>
                <a:latin typeface="Garet Bold"/>
                <a:ea typeface="Garet Bold"/>
                <a:cs typeface="Garet Bold"/>
                <a:sym typeface="Garet Bold"/>
              </a:rPr>
              <a:t>2025</a:t>
            </a:r>
          </a:p>
        </p:txBody>
      </p:sp>
      <p:sp>
        <p:nvSpPr>
          <p:cNvPr id="8" name="TextBox 8"/>
          <p:cNvSpPr txBox="1"/>
          <p:nvPr/>
        </p:nvSpPr>
        <p:spPr>
          <a:xfrm>
            <a:off x="2337860" y="981122"/>
            <a:ext cx="2327242" cy="321435"/>
          </a:xfrm>
          <a:prstGeom prst="rect">
            <a:avLst/>
          </a:prstGeom>
        </p:spPr>
        <p:txBody>
          <a:bodyPr lIns="0" tIns="0" rIns="0" bIns="0" rtlCol="0" anchor="t">
            <a:spAutoFit/>
          </a:bodyPr>
          <a:lstStyle/>
          <a:p>
            <a:pPr algn="just">
              <a:lnSpc>
                <a:spcPts val="2597"/>
              </a:lnSpc>
            </a:pPr>
            <a:r>
              <a:rPr lang="en-US" sz="1855" b="1" dirty="0">
                <a:solidFill>
                  <a:srgbClr val="8C99AB"/>
                </a:solidFill>
                <a:latin typeface="Garet Bold"/>
                <a:sym typeface="Garet Bold"/>
              </a:rPr>
              <a:t>www.deposit.kg</a:t>
            </a:r>
          </a:p>
        </p:txBody>
      </p:sp>
      <p:sp>
        <p:nvSpPr>
          <p:cNvPr id="9" name="TextBox 9"/>
          <p:cNvSpPr txBox="1"/>
          <p:nvPr/>
        </p:nvSpPr>
        <p:spPr>
          <a:xfrm>
            <a:off x="3000702" y="6283482"/>
            <a:ext cx="3693124" cy="722762"/>
          </a:xfrm>
          <a:prstGeom prst="rect">
            <a:avLst/>
          </a:prstGeom>
        </p:spPr>
        <p:txBody>
          <a:bodyPr lIns="0" tIns="0" rIns="0" bIns="0" rtlCol="0" anchor="t">
            <a:spAutoFit/>
          </a:bodyPr>
          <a:lstStyle/>
          <a:p>
            <a:pPr algn="r">
              <a:lnSpc>
                <a:spcPts val="6015"/>
              </a:lnSpc>
            </a:pPr>
            <a:r>
              <a:rPr lang="ru-KG" sz="4400" b="1" dirty="0" err="1">
                <a:solidFill>
                  <a:srgbClr val="002F80"/>
                </a:solidFill>
                <a:latin typeface="Open Sans 2 Ultra-Bold"/>
                <a:ea typeface="Open Sans 2 Ultra-Bold"/>
                <a:cs typeface="Open Sans 2 Ultra-Bold"/>
                <a:sym typeface="Garet"/>
              </a:rPr>
              <a:t>жылдык</a:t>
            </a:r>
            <a:endParaRPr lang="en-US" sz="4400" b="1" dirty="0">
              <a:solidFill>
                <a:srgbClr val="002F80"/>
              </a:solidFill>
              <a:latin typeface="Open Sans 2 Ultra-Bold"/>
              <a:ea typeface="Open Sans 2 Ultra-Bold"/>
              <a:cs typeface="Open Sans 2 Ultra-Bold"/>
              <a:sym typeface="Garet"/>
            </a:endParaRPr>
          </a:p>
        </p:txBody>
      </p:sp>
      <p:sp>
        <p:nvSpPr>
          <p:cNvPr id="10" name="TextBox 10"/>
          <p:cNvSpPr txBox="1"/>
          <p:nvPr/>
        </p:nvSpPr>
        <p:spPr>
          <a:xfrm>
            <a:off x="2999899" y="6995948"/>
            <a:ext cx="3693125" cy="1142492"/>
          </a:xfrm>
          <a:prstGeom prst="rect">
            <a:avLst/>
          </a:prstGeom>
        </p:spPr>
        <p:txBody>
          <a:bodyPr wrap="square" lIns="0" tIns="0" rIns="0" bIns="0" rtlCol="0" anchor="t">
            <a:spAutoFit/>
          </a:bodyPr>
          <a:lstStyle/>
          <a:p>
            <a:pPr algn="r">
              <a:lnSpc>
                <a:spcPts val="9360"/>
              </a:lnSpc>
            </a:pPr>
            <a:r>
              <a:rPr lang="ru-RU" sz="7200" b="1" dirty="0">
                <a:solidFill>
                  <a:srgbClr val="002F80"/>
                </a:solidFill>
                <a:latin typeface="Open Sans 2 Ultra-Bold"/>
                <a:ea typeface="Open Sans 2 Ultra-Bold"/>
                <a:cs typeface="Open Sans 2 Ultra-Bold"/>
                <a:sym typeface="Garet Bold"/>
              </a:rPr>
              <a:t>ОТЧЕТ</a:t>
            </a:r>
            <a:endParaRPr lang="en-US" sz="7200" b="1" dirty="0">
              <a:solidFill>
                <a:srgbClr val="002F80"/>
              </a:solidFill>
              <a:latin typeface="Open Sans 2 Ultra-Bold"/>
              <a:ea typeface="Open Sans 2 Ultra-Bold"/>
              <a:cs typeface="Open Sans 2 Ultra-Bold"/>
              <a:sym typeface="Garet Bold"/>
            </a:endParaRPr>
          </a:p>
        </p:txBody>
      </p:sp>
      <p:sp>
        <p:nvSpPr>
          <p:cNvPr id="11" name="TextBox 11"/>
          <p:cNvSpPr txBox="1"/>
          <p:nvPr/>
        </p:nvSpPr>
        <p:spPr>
          <a:xfrm>
            <a:off x="4378196" y="9870908"/>
            <a:ext cx="1786981" cy="195566"/>
          </a:xfrm>
          <a:prstGeom prst="rect">
            <a:avLst/>
          </a:prstGeom>
        </p:spPr>
        <p:txBody>
          <a:bodyPr lIns="0" tIns="0" rIns="0" bIns="0" rtlCol="0" anchor="t">
            <a:spAutoFit/>
          </a:bodyPr>
          <a:lstStyle/>
          <a:p>
            <a:pPr algn="r">
              <a:lnSpc>
                <a:spcPts val="1382"/>
              </a:lnSpc>
            </a:pPr>
            <a:r>
              <a:rPr lang="ru-RU" b="1" spc="67" dirty="0">
                <a:solidFill>
                  <a:srgbClr val="75859B"/>
                </a:solidFill>
                <a:latin typeface="Garet Bold"/>
                <a:ea typeface="Garet Bold"/>
                <a:cs typeface="Garet Bold"/>
                <a:sym typeface="Garet Bold"/>
              </a:rPr>
              <a:t>Бишкек 2026</a:t>
            </a:r>
            <a:endParaRPr lang="en-US" b="1" spc="67" dirty="0">
              <a:solidFill>
                <a:srgbClr val="75859B"/>
              </a:solidFill>
              <a:latin typeface="Garet Bold"/>
              <a:ea typeface="Garet Bold"/>
              <a:cs typeface="Garet Bold"/>
              <a:sym typeface="Garet Bold"/>
            </a:endParaRPr>
          </a:p>
        </p:txBody>
      </p:sp>
      <p:sp>
        <p:nvSpPr>
          <p:cNvPr id="13" name="TextBox 13"/>
          <p:cNvSpPr txBox="1"/>
          <p:nvPr/>
        </p:nvSpPr>
        <p:spPr>
          <a:xfrm>
            <a:off x="3152090" y="8479147"/>
            <a:ext cx="3906176" cy="1025922"/>
          </a:xfrm>
          <a:prstGeom prst="rect">
            <a:avLst/>
          </a:prstGeom>
        </p:spPr>
        <p:txBody>
          <a:bodyPr wrap="square" lIns="0" tIns="0" rIns="0" bIns="0" rtlCol="0" anchor="t">
            <a:spAutoFit/>
          </a:bodyPr>
          <a:lstStyle/>
          <a:p>
            <a:pPr marL="0" lvl="0" indent="0">
              <a:lnSpc>
                <a:spcPts val="1961"/>
              </a:lnSpc>
              <a:spcBef>
                <a:spcPct val="0"/>
              </a:spcBef>
            </a:pPr>
            <a:endParaRPr lang="ru-RU" b="1" spc="96" dirty="0">
              <a:solidFill>
                <a:srgbClr val="8C99AB"/>
              </a:solidFill>
              <a:latin typeface="Garet"/>
              <a:ea typeface="Garet"/>
              <a:cs typeface="Garet"/>
              <a:sym typeface="Garet"/>
            </a:endParaRPr>
          </a:p>
          <a:p>
            <a:pPr marL="0" lvl="0" indent="0">
              <a:lnSpc>
                <a:spcPts val="1961"/>
              </a:lnSpc>
              <a:spcBef>
                <a:spcPct val="0"/>
              </a:spcBef>
            </a:pPr>
            <a:r>
              <a:rPr lang="ru-RU" b="1" spc="96" dirty="0">
                <a:solidFill>
                  <a:srgbClr val="8C99AB"/>
                </a:solidFill>
                <a:latin typeface="Garet"/>
                <a:ea typeface="Garet"/>
                <a:cs typeface="Garet"/>
                <a:sym typeface="Garet"/>
              </a:rPr>
              <a:t>КЫРГЫЗ РЕСПУБЛИК</a:t>
            </a:r>
            <a:r>
              <a:rPr lang="ru-KG" b="1" spc="96" dirty="0">
                <a:solidFill>
                  <a:srgbClr val="8C99AB"/>
                </a:solidFill>
                <a:latin typeface="Garet"/>
                <a:ea typeface="Garet"/>
                <a:cs typeface="Garet"/>
                <a:sym typeface="Garet"/>
              </a:rPr>
              <a:t>АСЫНЫН</a:t>
            </a:r>
          </a:p>
          <a:p>
            <a:pPr marL="0" lvl="0" indent="0">
              <a:lnSpc>
                <a:spcPts val="1961"/>
              </a:lnSpc>
              <a:spcBef>
                <a:spcPct val="0"/>
              </a:spcBef>
            </a:pPr>
            <a:r>
              <a:rPr lang="ru-KG" b="1" spc="96" dirty="0">
                <a:solidFill>
                  <a:srgbClr val="8C99AB"/>
                </a:solidFill>
                <a:latin typeface="Garet"/>
                <a:ea typeface="Garet"/>
                <a:cs typeface="Garet"/>
                <a:sym typeface="Garet"/>
              </a:rPr>
              <a:t>ДЕПОЗИТТЕРДИ</a:t>
            </a:r>
          </a:p>
          <a:p>
            <a:pPr marL="0" lvl="0" indent="0">
              <a:lnSpc>
                <a:spcPts val="1961"/>
              </a:lnSpc>
              <a:spcBef>
                <a:spcPct val="0"/>
              </a:spcBef>
            </a:pPr>
            <a:r>
              <a:rPr lang="ru-KG" b="1" spc="96" dirty="0">
                <a:solidFill>
                  <a:srgbClr val="8C99AB"/>
                </a:solidFill>
                <a:latin typeface="Garet"/>
                <a:ea typeface="Garet"/>
                <a:cs typeface="Garet"/>
                <a:sym typeface="Garet"/>
              </a:rPr>
              <a:t>КОРГОО АГЕНТТИГИ</a:t>
            </a:r>
            <a:endParaRPr lang="en-US" b="1" spc="96" dirty="0">
              <a:solidFill>
                <a:srgbClr val="8C99AB"/>
              </a:solidFill>
              <a:latin typeface="Garet"/>
              <a:ea typeface="Garet"/>
              <a:cs typeface="Garet"/>
              <a:sym typeface="Garet"/>
            </a:endParaRPr>
          </a:p>
        </p:txBody>
      </p:sp>
      <p:pic>
        <p:nvPicPr>
          <p:cNvPr id="12" name="Рисунок 11">
            <a:extLst>
              <a:ext uri="{FF2B5EF4-FFF2-40B4-BE49-F238E27FC236}">
                <a16:creationId xmlns:a16="http://schemas.microsoft.com/office/drawing/2014/main" id="{543D4BA7-804D-95ED-2E0C-EADDDF31E7E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colorTemperature colorTemp="8456"/>
                    </a14:imgEffect>
                    <a14:imgEffect>
                      <a14:saturation sat="400000"/>
                    </a14:imgEffect>
                    <a14:imgEffect>
                      <a14:brightnessContrast bright="4000" contrast="-28000"/>
                    </a14:imgEffect>
                  </a14:imgLayer>
                </a14:imgProps>
              </a:ext>
              <a:ext uri="{28A0092B-C50C-407E-A947-70E740481C1C}">
                <a14:useLocalDpi xmlns:a14="http://schemas.microsoft.com/office/drawing/2010/main" val="0"/>
              </a:ext>
            </a:extLst>
          </a:blip>
          <a:srcRect b="46630"/>
          <a:stretch>
            <a:fillRect/>
          </a:stretch>
        </p:blipFill>
        <p:spPr>
          <a:xfrm>
            <a:off x="629168" y="764518"/>
            <a:ext cx="1708692" cy="9782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7A1D0-CB91-378D-3F69-3258536745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E356415-7BDE-BCB8-28F4-E9BDFBAA777F}"/>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sz="1000" dirty="0"/>
          </a:p>
        </p:txBody>
      </p:sp>
      <p:sp>
        <p:nvSpPr>
          <p:cNvPr id="3" name="AutoShape 7">
            <a:extLst>
              <a:ext uri="{FF2B5EF4-FFF2-40B4-BE49-F238E27FC236}">
                <a16:creationId xmlns:a16="http://schemas.microsoft.com/office/drawing/2014/main" id="{A9A9B855-763F-F0A3-9A0A-FB49EEF6EF76}"/>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B0FB80DD-4AAE-3799-ABA6-7F886550AF68}"/>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DC78414E-3315-217E-CDEB-226AB3AD92B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7EF1794C-5960-9E91-DD62-8F0A2F5AA02A}"/>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0FF003B9-2393-7796-3FCA-1A5F6A8E146A}"/>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10</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9CB86677-0CA0-AB29-293F-E71D0721B36B}"/>
              </a:ext>
            </a:extLst>
          </p:cNvPr>
          <p:cNvSpPr/>
          <p:nvPr/>
        </p:nvSpPr>
        <p:spPr>
          <a:xfrm>
            <a:off x="939180" y="7747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A4CC08BD-E148-07EA-4088-F56DBB5D0D03}"/>
              </a:ext>
            </a:extLst>
          </p:cNvPr>
          <p:cNvSpPr txBox="1"/>
          <p:nvPr/>
        </p:nvSpPr>
        <p:spPr>
          <a:xfrm>
            <a:off x="874218" y="986466"/>
            <a:ext cx="6047992" cy="3693319"/>
          </a:xfrm>
          <a:prstGeom prst="rect">
            <a:avLst/>
          </a:prstGeom>
          <a:noFill/>
        </p:spPr>
        <p:txBody>
          <a:bodyPr wrap="square">
            <a:spAutoFit/>
          </a:bodyPr>
          <a:lstStyle/>
          <a:p>
            <a:pPr indent="361950" algn="just"/>
            <a:r>
              <a:rPr lang="ru-RU" sz="1300" dirty="0"/>
              <a:t>2025-жылдын 31-декабрына Кыргыз Республикасынын </a:t>
            </a:r>
            <a:r>
              <a:rPr lang="ru-RU" sz="1300" dirty="0" err="1"/>
              <a:t>аймагында</a:t>
            </a:r>
            <a:r>
              <a:rPr lang="ru-RU" sz="1300" dirty="0"/>
              <a:t> 22 </a:t>
            </a:r>
            <a:r>
              <a:rPr lang="ru-RU" sz="1300" dirty="0" err="1"/>
              <a:t>коммерциялык</a:t>
            </a:r>
            <a:r>
              <a:rPr lang="ru-RU" sz="1300" dirty="0"/>
              <a:t> банк </a:t>
            </a:r>
            <a:r>
              <a:rPr lang="ru-RU" sz="1300" dirty="0" err="1"/>
              <a:t>жана</a:t>
            </a:r>
            <a:r>
              <a:rPr lang="ru-RU" sz="1300" dirty="0"/>
              <a:t> 306 филиал </a:t>
            </a:r>
            <a:r>
              <a:rPr lang="ru-RU" sz="1300" dirty="0" err="1"/>
              <a:t>иштеген</a:t>
            </a:r>
            <a:r>
              <a:rPr lang="ru-RU" sz="1300" dirty="0"/>
              <a:t>. </a:t>
            </a:r>
            <a:r>
              <a:rPr lang="ru-RU" sz="1300" dirty="0" err="1"/>
              <a:t>Алты</a:t>
            </a:r>
            <a:r>
              <a:rPr lang="ru-RU" sz="1300" dirty="0"/>
              <a:t> </a:t>
            </a:r>
            <a:r>
              <a:rPr lang="ru-RU" sz="1300" dirty="0" err="1"/>
              <a:t>коммерциялык</a:t>
            </a:r>
            <a:r>
              <a:rPr lang="ru-RU" sz="1300" dirty="0"/>
              <a:t> банк ислам банк </a:t>
            </a:r>
            <a:r>
              <a:rPr lang="ru-RU" sz="1300" dirty="0" err="1"/>
              <a:t>иши</a:t>
            </a:r>
            <a:r>
              <a:rPr lang="ru-RU" sz="1300" dirty="0"/>
              <a:t> </a:t>
            </a:r>
            <a:r>
              <a:rPr lang="ru-RU" sz="1300" dirty="0" err="1"/>
              <a:t>жана</a:t>
            </a:r>
            <a:r>
              <a:rPr lang="ru-RU" sz="1300" dirty="0"/>
              <a:t> </a:t>
            </a:r>
            <a:r>
              <a:rPr lang="ru-RU" sz="1300" dirty="0" err="1"/>
              <a:t>каржылоо</a:t>
            </a:r>
            <a:r>
              <a:rPr lang="ru-RU" sz="1300" dirty="0"/>
              <a:t> </a:t>
            </a:r>
            <a:r>
              <a:rPr lang="ru-RU" sz="1300" dirty="0" err="1"/>
              <a:t>принциптерине</a:t>
            </a:r>
            <a:r>
              <a:rPr lang="ru-RU" sz="1300" dirty="0"/>
              <a:t> </a:t>
            </a:r>
            <a:r>
              <a:rPr lang="ru-RU" sz="1300" dirty="0" err="1"/>
              <a:t>ылайык</a:t>
            </a:r>
            <a:r>
              <a:rPr lang="ru-RU" sz="1300" dirty="0"/>
              <a:t> </a:t>
            </a:r>
            <a:r>
              <a:rPr lang="ru-RU" sz="1300" dirty="0" err="1"/>
              <a:t>кызмат</a:t>
            </a:r>
            <a:r>
              <a:rPr lang="ru-RU" sz="1300" dirty="0"/>
              <a:t> </a:t>
            </a:r>
            <a:r>
              <a:rPr lang="ru-RU" sz="1300" dirty="0" err="1"/>
              <a:t>көрсөткөн</a:t>
            </a:r>
            <a:r>
              <a:rPr lang="ru-RU" sz="1300" dirty="0"/>
              <a:t>. </a:t>
            </a:r>
            <a:endParaRPr lang="en-US" sz="1300" dirty="0"/>
          </a:p>
          <a:p>
            <a:pPr indent="361950" algn="just"/>
            <a:r>
              <a:rPr lang="ru-RU" sz="1300" dirty="0"/>
              <a:t>2025-жылдын </a:t>
            </a:r>
            <a:r>
              <a:rPr lang="ru-RU" sz="1300" dirty="0" err="1"/>
              <a:t>башынан</a:t>
            </a:r>
            <a:r>
              <a:rPr lang="ru-RU" sz="1300" dirty="0"/>
              <a:t> бери банк </a:t>
            </a:r>
            <a:r>
              <a:rPr lang="ru-RU" sz="1300" dirty="0" err="1"/>
              <a:t>секторунун</a:t>
            </a:r>
            <a:r>
              <a:rPr lang="ru-RU" sz="1300" dirty="0"/>
              <a:t> </a:t>
            </a:r>
            <a:r>
              <a:rPr lang="ru-RU" sz="1300" dirty="0" err="1"/>
              <a:t>жалпы</a:t>
            </a:r>
            <a:r>
              <a:rPr lang="ru-RU" sz="1300" dirty="0"/>
              <a:t> </a:t>
            </a:r>
            <a:r>
              <a:rPr lang="ru-RU" sz="1300" dirty="0" err="1"/>
              <a:t>активдери</a:t>
            </a:r>
            <a:r>
              <a:rPr lang="ru-RU" sz="1300" dirty="0"/>
              <a:t> 49%га же 395,7 млрд </a:t>
            </a:r>
            <a:r>
              <a:rPr lang="ru-RU" sz="1300" dirty="0" err="1"/>
              <a:t>сомго</a:t>
            </a:r>
            <a:r>
              <a:rPr lang="ru-RU" sz="1300" dirty="0"/>
              <a:t> </a:t>
            </a:r>
            <a:r>
              <a:rPr lang="ru-RU" sz="1300" dirty="0" err="1"/>
              <a:t>көбөйүп</a:t>
            </a:r>
            <a:r>
              <a:rPr lang="ru-RU" sz="1300" dirty="0"/>
              <a:t>, 1,2 триллион </a:t>
            </a:r>
            <a:r>
              <a:rPr lang="ru-RU" sz="1300" dirty="0" err="1"/>
              <a:t>сомдон</a:t>
            </a:r>
            <a:r>
              <a:rPr lang="ru-RU" sz="1300" dirty="0"/>
              <a:t> </a:t>
            </a:r>
            <a:r>
              <a:rPr lang="ru-RU" sz="1300" dirty="0" err="1"/>
              <a:t>ашты</a:t>
            </a:r>
            <a:r>
              <a:rPr lang="ru-RU" sz="1300" dirty="0"/>
              <a:t>. </a:t>
            </a:r>
            <a:endParaRPr lang="en-US" sz="1300" dirty="0"/>
          </a:p>
          <a:p>
            <a:pPr indent="361950" algn="just"/>
            <a:r>
              <a:rPr lang="ru-RU" sz="1300" dirty="0"/>
              <a:t>Банк </a:t>
            </a:r>
            <a:r>
              <a:rPr lang="ru-RU" sz="1300" dirty="0" err="1"/>
              <a:t>секторунун</a:t>
            </a:r>
            <a:r>
              <a:rPr lang="ru-RU" sz="1300" dirty="0"/>
              <a:t> </a:t>
            </a:r>
            <a:r>
              <a:rPr lang="ru-RU" sz="1300" dirty="0" err="1"/>
              <a:t>кардарларынын</a:t>
            </a:r>
            <a:r>
              <a:rPr lang="ru-RU" sz="1300" dirty="0"/>
              <a:t> </a:t>
            </a:r>
            <a:r>
              <a:rPr lang="ru-RU" sz="1300" dirty="0" err="1"/>
              <a:t>кредиттик</a:t>
            </a:r>
            <a:r>
              <a:rPr lang="ru-RU" sz="1300" dirty="0"/>
              <a:t> </a:t>
            </a:r>
            <a:r>
              <a:rPr lang="ru-RU" sz="1300" dirty="0" err="1"/>
              <a:t>портфелинин</a:t>
            </a:r>
            <a:r>
              <a:rPr lang="ru-RU" sz="1300" dirty="0"/>
              <a:t> </a:t>
            </a:r>
            <a:r>
              <a:rPr lang="ru-RU" sz="1300" dirty="0" err="1"/>
              <a:t>көлөмү</a:t>
            </a:r>
            <a:r>
              <a:rPr lang="ru-RU" sz="1300" dirty="0"/>
              <a:t> 507 млрд </a:t>
            </a:r>
            <a:r>
              <a:rPr lang="ru-RU" sz="1300" dirty="0" err="1"/>
              <a:t>сомду</a:t>
            </a:r>
            <a:r>
              <a:rPr lang="ru-RU" sz="1300" dirty="0"/>
              <a:t> </a:t>
            </a:r>
            <a:r>
              <a:rPr lang="ru-RU" sz="1300" dirty="0" err="1"/>
              <a:t>түзүп</a:t>
            </a:r>
            <a:r>
              <a:rPr lang="ru-RU" sz="1300" dirty="0"/>
              <a:t>, </a:t>
            </a:r>
            <a:r>
              <a:rPr lang="ru-RU" sz="1300" dirty="0" err="1"/>
              <a:t>жыл</a:t>
            </a:r>
            <a:r>
              <a:rPr lang="ru-RU" sz="1300" dirty="0"/>
              <a:t> </a:t>
            </a:r>
            <a:r>
              <a:rPr lang="ru-RU" sz="1300" dirty="0" err="1"/>
              <a:t>башынан</a:t>
            </a:r>
            <a:r>
              <a:rPr lang="ru-RU" sz="1300" dirty="0"/>
              <a:t> бери 48,8 </a:t>
            </a:r>
            <a:r>
              <a:rPr lang="ru-RU" sz="1300" dirty="0" err="1"/>
              <a:t>пайызга</a:t>
            </a:r>
            <a:r>
              <a:rPr lang="ru-RU" sz="1300" dirty="0"/>
              <a:t> </a:t>
            </a:r>
            <a:r>
              <a:rPr lang="ru-RU" sz="1300" dirty="0" err="1"/>
              <a:t>көбөйдү</a:t>
            </a:r>
            <a:r>
              <a:rPr lang="ru-RU" sz="1300" dirty="0"/>
              <a:t> (2024-жылдын </a:t>
            </a:r>
            <a:r>
              <a:rPr lang="ru-RU" sz="1300" dirty="0" err="1"/>
              <a:t>аягында</a:t>
            </a:r>
            <a:r>
              <a:rPr lang="ru-RU" sz="1300" dirty="0"/>
              <a:t> – 340,7 млрд сом). </a:t>
            </a:r>
            <a:r>
              <a:rPr lang="ru-RU" sz="1300" dirty="0" err="1"/>
              <a:t>Классификацияланган</a:t>
            </a:r>
            <a:r>
              <a:rPr lang="ru-RU" sz="1300" dirty="0"/>
              <a:t> </a:t>
            </a:r>
            <a:r>
              <a:rPr lang="ru-RU" sz="1300" dirty="0" err="1"/>
              <a:t>кредиттердин</a:t>
            </a:r>
            <a:r>
              <a:rPr lang="ru-RU" sz="1300" dirty="0"/>
              <a:t> </a:t>
            </a:r>
            <a:r>
              <a:rPr lang="ru-RU" sz="1300" dirty="0" err="1"/>
              <a:t>үлүшү</a:t>
            </a:r>
            <a:r>
              <a:rPr lang="ru-RU" sz="1300" dirty="0"/>
              <a:t> 10,5 </a:t>
            </a:r>
            <a:r>
              <a:rPr lang="ru-RU" sz="1300" dirty="0" err="1"/>
              <a:t>пайызды</a:t>
            </a:r>
            <a:r>
              <a:rPr lang="ru-RU" sz="1300" dirty="0"/>
              <a:t> же 53,1 млрд </a:t>
            </a:r>
            <a:r>
              <a:rPr lang="ru-RU" sz="1300" dirty="0" err="1"/>
              <a:t>сомду</a:t>
            </a:r>
            <a:r>
              <a:rPr lang="ru-RU" sz="1300" dirty="0"/>
              <a:t> </a:t>
            </a:r>
            <a:r>
              <a:rPr lang="ru-RU" sz="1300" dirty="0" err="1"/>
              <a:t>түздү</a:t>
            </a:r>
            <a:r>
              <a:rPr lang="ru-RU" sz="1300" dirty="0"/>
              <a:t> (2024-жылдын </a:t>
            </a:r>
            <a:r>
              <a:rPr lang="ru-RU" sz="1300" dirty="0" err="1"/>
              <a:t>аягында</a:t>
            </a:r>
            <a:r>
              <a:rPr lang="ru-RU" sz="1300" dirty="0"/>
              <a:t> – 10,8 </a:t>
            </a:r>
            <a:r>
              <a:rPr lang="ru-RU" sz="1300" dirty="0" err="1"/>
              <a:t>пайыз</a:t>
            </a:r>
            <a:r>
              <a:rPr lang="ru-RU" sz="1300" dirty="0"/>
              <a:t>, же 36,6 млрд сом). </a:t>
            </a:r>
            <a:endParaRPr lang="en-US" sz="1300" dirty="0"/>
          </a:p>
          <a:p>
            <a:pPr indent="361950" algn="just"/>
            <a:r>
              <a:rPr lang="ru-RU" sz="1300" dirty="0"/>
              <a:t>Банк </a:t>
            </a:r>
            <a:r>
              <a:rPr lang="ru-RU" sz="1300" dirty="0" err="1"/>
              <a:t>секторунун</a:t>
            </a:r>
            <a:r>
              <a:rPr lang="ru-RU" sz="1300" dirty="0"/>
              <a:t> </a:t>
            </a:r>
            <a:r>
              <a:rPr lang="ru-RU" sz="1300" dirty="0" err="1"/>
              <a:t>жалпы</a:t>
            </a:r>
            <a:r>
              <a:rPr lang="ru-RU" sz="1300" dirty="0"/>
              <a:t> </a:t>
            </a:r>
            <a:r>
              <a:rPr lang="ru-RU" sz="1300" dirty="0" err="1"/>
              <a:t>милдеттенмелери</a:t>
            </a:r>
            <a:r>
              <a:rPr lang="ru-RU" sz="1300" dirty="0"/>
              <a:t> 2025-жылдын </a:t>
            </a:r>
            <a:r>
              <a:rPr lang="ru-RU" sz="1300" dirty="0" err="1"/>
              <a:t>башынан</a:t>
            </a:r>
            <a:r>
              <a:rPr lang="ru-RU" sz="1300" dirty="0"/>
              <a:t> бери 44,7 </a:t>
            </a:r>
            <a:r>
              <a:rPr lang="ru-RU" sz="1300" dirty="0" err="1"/>
              <a:t>пайызга</a:t>
            </a:r>
            <a:r>
              <a:rPr lang="ru-RU" sz="1300" dirty="0"/>
              <a:t> </a:t>
            </a:r>
            <a:r>
              <a:rPr lang="ru-RU" sz="1300" dirty="0" err="1"/>
              <a:t>көбөйүп</a:t>
            </a:r>
            <a:r>
              <a:rPr lang="ru-RU" sz="1300" dirty="0"/>
              <a:t>, 990,7 млрд </a:t>
            </a:r>
            <a:r>
              <a:rPr lang="ru-RU" sz="1300" dirty="0" err="1"/>
              <a:t>сомду</a:t>
            </a:r>
            <a:r>
              <a:rPr lang="ru-RU" sz="1300" dirty="0"/>
              <a:t> </a:t>
            </a:r>
            <a:r>
              <a:rPr lang="ru-RU" sz="1300" dirty="0" err="1"/>
              <a:t>түздү</a:t>
            </a:r>
            <a:r>
              <a:rPr lang="ru-RU" sz="1300" dirty="0"/>
              <a:t> (2024-жылдын </a:t>
            </a:r>
            <a:r>
              <a:rPr lang="ru-RU" sz="1300" dirty="0" err="1"/>
              <a:t>аягында</a:t>
            </a:r>
            <a:r>
              <a:rPr lang="ru-RU" sz="1300" dirty="0"/>
              <a:t> – 684,8 млрд сом). Банк </a:t>
            </a:r>
            <a:r>
              <a:rPr lang="ru-RU" sz="1300" dirty="0" err="1"/>
              <a:t>секторунун</a:t>
            </a:r>
            <a:r>
              <a:rPr lang="ru-RU" sz="1300" dirty="0"/>
              <a:t> </a:t>
            </a:r>
            <a:r>
              <a:rPr lang="ru-RU" sz="1300" dirty="0" err="1"/>
              <a:t>депозиттик</a:t>
            </a:r>
            <a:r>
              <a:rPr lang="ru-RU" sz="1300" dirty="0"/>
              <a:t> </a:t>
            </a:r>
            <a:r>
              <a:rPr lang="ru-RU" sz="1300" dirty="0" err="1"/>
              <a:t>портфелинин</a:t>
            </a:r>
            <a:r>
              <a:rPr lang="ru-RU" sz="1300" dirty="0"/>
              <a:t> </a:t>
            </a:r>
            <a:r>
              <a:rPr lang="ru-RU" sz="1300" dirty="0" err="1"/>
              <a:t>көлөмү</a:t>
            </a:r>
            <a:r>
              <a:rPr lang="ru-RU" sz="1300" dirty="0"/>
              <a:t> 2025-жылдын 31-декабрына карата 865,9 млрд </a:t>
            </a:r>
            <a:r>
              <a:rPr lang="ru-RU" sz="1300" dirty="0" err="1"/>
              <a:t>сомду</a:t>
            </a:r>
            <a:r>
              <a:rPr lang="ru-RU" sz="1300" dirty="0"/>
              <a:t> </a:t>
            </a:r>
            <a:r>
              <a:rPr lang="ru-RU" sz="1300" dirty="0" err="1"/>
              <a:t>түзүп</a:t>
            </a:r>
            <a:r>
              <a:rPr lang="ru-RU" sz="1300" dirty="0"/>
              <a:t>, 2025-жылдын </a:t>
            </a:r>
            <a:r>
              <a:rPr lang="ru-RU" sz="1300" dirty="0" err="1"/>
              <a:t>башынан</a:t>
            </a:r>
            <a:r>
              <a:rPr lang="ru-RU" sz="1300" dirty="0"/>
              <a:t> бери 46%га же 273 млрд </a:t>
            </a:r>
            <a:r>
              <a:rPr lang="ru-RU" sz="1300" dirty="0" err="1"/>
              <a:t>сомго</a:t>
            </a:r>
            <a:r>
              <a:rPr lang="ru-RU" sz="1300" dirty="0"/>
              <a:t> </a:t>
            </a:r>
            <a:r>
              <a:rPr lang="ru-RU" sz="1300" dirty="0" err="1"/>
              <a:t>көбөйдү</a:t>
            </a:r>
            <a:r>
              <a:rPr lang="ru-RU" sz="1300" dirty="0"/>
              <a:t>, </a:t>
            </a:r>
            <a:r>
              <a:rPr lang="ru-RU" sz="1300" dirty="0" err="1"/>
              <a:t>анын</a:t>
            </a:r>
            <a:r>
              <a:rPr lang="ru-RU" sz="1300" dirty="0"/>
              <a:t> </a:t>
            </a:r>
            <a:r>
              <a:rPr lang="ru-RU" sz="1300" dirty="0" err="1"/>
              <a:t>ичинде</a:t>
            </a:r>
            <a:r>
              <a:rPr lang="ru-RU" sz="1300" dirty="0"/>
              <a:t>:</a:t>
            </a:r>
            <a:endParaRPr lang="en-US" sz="1300" dirty="0"/>
          </a:p>
          <a:p>
            <a:pPr marL="285750" indent="-285750" algn="just">
              <a:buFont typeface="Wingdings" panose="05000000000000000000" pitchFamily="2" charset="2"/>
              <a:buChar char="§"/>
            </a:pPr>
            <a:r>
              <a:rPr lang="ru-KG" sz="1300" dirty="0"/>
              <a:t>ю</a:t>
            </a:r>
            <a:r>
              <a:rPr lang="ru-RU" sz="1300" dirty="0" err="1"/>
              <a:t>ридикалык</a:t>
            </a:r>
            <a:r>
              <a:rPr lang="ru-RU" sz="1300" dirty="0"/>
              <a:t> </a:t>
            </a:r>
            <a:r>
              <a:rPr lang="ru-RU" sz="1300" dirty="0" err="1"/>
              <a:t>жактардын</a:t>
            </a:r>
            <a:r>
              <a:rPr lang="ru-RU" sz="1300" dirty="0"/>
              <a:t> </a:t>
            </a:r>
            <a:r>
              <a:rPr lang="ru-RU" sz="1300" dirty="0" err="1"/>
              <a:t>депозиттери</a:t>
            </a:r>
            <a:r>
              <a:rPr lang="ru-RU" sz="1300" dirty="0"/>
              <a:t> – 489,2 млрд сом (</a:t>
            </a:r>
            <a:r>
              <a:rPr lang="ru-RU" sz="1300" dirty="0" err="1"/>
              <a:t>58,1%га</a:t>
            </a:r>
            <a:r>
              <a:rPr lang="ru-RU" sz="1300" dirty="0"/>
              <a:t> </a:t>
            </a:r>
            <a:r>
              <a:rPr lang="ru-RU" sz="1300" dirty="0" err="1"/>
              <a:t>көбөйдү</a:t>
            </a:r>
            <a:r>
              <a:rPr lang="ru-RU" sz="1300" dirty="0"/>
              <a:t>);</a:t>
            </a:r>
            <a:endParaRPr lang="ru-KG" sz="1300" dirty="0"/>
          </a:p>
          <a:p>
            <a:pPr marL="285750" indent="-285750" algn="just">
              <a:buFont typeface="Wingdings" panose="05000000000000000000" pitchFamily="2" charset="2"/>
              <a:buChar char="§"/>
            </a:pPr>
            <a:r>
              <a:rPr lang="ru-KG" sz="1300" dirty="0"/>
              <a:t>ж</a:t>
            </a:r>
            <a:r>
              <a:rPr lang="ru-RU" sz="1300" dirty="0" err="1"/>
              <a:t>еке</a:t>
            </a:r>
            <a:r>
              <a:rPr lang="ru-RU" sz="1300" dirty="0"/>
              <a:t> </a:t>
            </a:r>
            <a:r>
              <a:rPr lang="ru-RU" sz="1300" dirty="0" err="1"/>
              <a:t>жактардын</a:t>
            </a:r>
            <a:r>
              <a:rPr lang="ru-RU" sz="1300" dirty="0"/>
              <a:t> </a:t>
            </a:r>
            <a:r>
              <a:rPr lang="ru-RU" sz="1300" dirty="0" err="1"/>
              <a:t>депозиттери</a:t>
            </a:r>
            <a:r>
              <a:rPr lang="ru-RU" sz="1300" dirty="0"/>
              <a:t> – 278,4 млрд сом (34,1%га </a:t>
            </a:r>
            <a:r>
              <a:rPr lang="ru-RU" sz="1300" dirty="0" err="1"/>
              <a:t>көбөйдү</a:t>
            </a:r>
            <a:r>
              <a:rPr lang="ru-RU" sz="1300" dirty="0"/>
              <a:t>); </a:t>
            </a:r>
            <a:endParaRPr lang="ru-KG" sz="1300" dirty="0"/>
          </a:p>
          <a:p>
            <a:pPr marL="285750" indent="-285750" algn="just">
              <a:buFont typeface="Wingdings" panose="05000000000000000000" pitchFamily="2" charset="2"/>
              <a:buChar char="§"/>
            </a:pPr>
            <a:r>
              <a:rPr lang="ru-KG" sz="1300" dirty="0"/>
              <a:t>б</a:t>
            </a:r>
            <a:r>
              <a:rPr lang="ru-RU" sz="1300" dirty="0" err="1"/>
              <a:t>ийлик</a:t>
            </a:r>
            <a:r>
              <a:rPr lang="ru-RU" sz="1300" dirty="0"/>
              <a:t> </a:t>
            </a:r>
            <a:r>
              <a:rPr lang="ru-RU" sz="1300" dirty="0" err="1"/>
              <a:t>органдарынын</a:t>
            </a:r>
            <a:r>
              <a:rPr lang="ru-RU" sz="1300" dirty="0"/>
              <a:t> </a:t>
            </a:r>
            <a:r>
              <a:rPr lang="ru-RU" sz="1300" dirty="0" err="1"/>
              <a:t>депозиттери</a:t>
            </a:r>
            <a:r>
              <a:rPr lang="ru-RU" sz="1300" dirty="0"/>
              <a:t> – 66,2 млрд сом (27,9%га </a:t>
            </a:r>
            <a:r>
              <a:rPr lang="ru-RU" sz="1300" dirty="0" err="1"/>
              <a:t>көбөйдү</a:t>
            </a:r>
            <a:r>
              <a:rPr lang="ru-RU" sz="1300" dirty="0"/>
              <a:t>); </a:t>
            </a:r>
            <a:endParaRPr lang="ru-KG" sz="1300" dirty="0"/>
          </a:p>
          <a:p>
            <a:pPr marL="285750" indent="-285750" algn="just">
              <a:buFont typeface="Wingdings" panose="05000000000000000000" pitchFamily="2" charset="2"/>
              <a:buChar char="§"/>
            </a:pPr>
            <a:r>
              <a:rPr lang="ru-KG" sz="1300" dirty="0"/>
              <a:t>р</a:t>
            </a:r>
            <a:r>
              <a:rPr lang="ru-RU" sz="1300" dirty="0" err="1"/>
              <a:t>езидент</a:t>
            </a:r>
            <a:r>
              <a:rPr lang="ru-RU" sz="1300" dirty="0"/>
              <a:t> </a:t>
            </a:r>
            <a:r>
              <a:rPr lang="ru-RU" sz="1300" dirty="0" err="1"/>
              <a:t>эместердин</a:t>
            </a:r>
            <a:r>
              <a:rPr lang="ru-RU" sz="1300" dirty="0"/>
              <a:t> </a:t>
            </a:r>
            <a:r>
              <a:rPr lang="ru-RU" sz="1300" dirty="0" err="1"/>
              <a:t>депозиттери</a:t>
            </a:r>
            <a:r>
              <a:rPr lang="ru-RU" sz="1300" dirty="0"/>
              <a:t> – 98,3 млрд сом (30,5%га </a:t>
            </a:r>
            <a:r>
              <a:rPr lang="ru-RU" sz="1300" dirty="0" err="1"/>
              <a:t>көбөйдү</a:t>
            </a:r>
            <a:r>
              <a:rPr lang="ru-RU" sz="1300" dirty="0"/>
              <a:t>).</a:t>
            </a:r>
            <a:endParaRPr lang="ru-KG" sz="1300" dirty="0"/>
          </a:p>
        </p:txBody>
      </p:sp>
      <p:sp>
        <p:nvSpPr>
          <p:cNvPr id="9" name="TextBox 14">
            <a:extLst>
              <a:ext uri="{FF2B5EF4-FFF2-40B4-BE49-F238E27FC236}">
                <a16:creationId xmlns:a16="http://schemas.microsoft.com/office/drawing/2014/main" id="{FA11B845-2DFB-E406-0AED-D2328867441D}"/>
              </a:ext>
            </a:extLst>
          </p:cNvPr>
          <p:cNvSpPr txBox="1"/>
          <p:nvPr/>
        </p:nvSpPr>
        <p:spPr>
          <a:xfrm>
            <a:off x="907430" y="382705"/>
            <a:ext cx="6228498"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2.1. </a:t>
            </a:r>
            <a:r>
              <a:rPr lang="ru-KG" sz="1600" b="1" dirty="0">
                <a:solidFill>
                  <a:srgbClr val="002F80"/>
                </a:solidFill>
                <a:latin typeface="Open Sans 2 Ultra-Bold"/>
                <a:ea typeface="Open Sans 2 Ultra-Bold"/>
                <a:cs typeface="Open Sans 2 Ultra-Bold"/>
              </a:rPr>
              <a:t>Б</a:t>
            </a:r>
            <a:r>
              <a:rPr lang="ru-RU" sz="1600" b="1" dirty="0" err="1">
                <a:solidFill>
                  <a:srgbClr val="002F80"/>
                </a:solidFill>
                <a:latin typeface="Open Sans 2 Ultra-Bold"/>
                <a:ea typeface="Open Sans 2 Ultra-Bold"/>
                <a:cs typeface="Open Sans 2 Ultra-Bold"/>
              </a:rPr>
              <a:t>анк</a:t>
            </a:r>
            <a:r>
              <a:rPr lang="ru-RU" sz="1600" b="1" dirty="0">
                <a:solidFill>
                  <a:srgbClr val="002F80"/>
                </a:solidFill>
                <a:latin typeface="Open Sans 2 Ultra-Bold"/>
                <a:ea typeface="Open Sans 2 Ultra-Bold"/>
                <a:cs typeface="Open Sans 2 Ultra-Bold"/>
              </a:rPr>
              <a:t> сектор</a:t>
            </a:r>
            <a:r>
              <a:rPr lang="ru-KG" sz="1600" b="1" dirty="0" err="1">
                <a:solidFill>
                  <a:srgbClr val="002F80"/>
                </a:solidFill>
                <a:latin typeface="Open Sans 2 Ultra-Bold"/>
                <a:ea typeface="Open Sans 2 Ultra-Bold"/>
                <a:cs typeface="Open Sans 2 Ultra-Bold"/>
              </a:rPr>
              <a:t>унун</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көрсөткүчтөрүнө</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сереп</a:t>
            </a:r>
            <a:endParaRPr lang="ru-KG" sz="1600" b="1" dirty="0">
              <a:solidFill>
                <a:srgbClr val="002F80"/>
              </a:solidFill>
              <a:latin typeface="Open Sans 2 Ultra-Bold"/>
              <a:ea typeface="Open Sans 2 Ultra-Bold"/>
              <a:cs typeface="Open Sans 2 Ultra-Bold"/>
            </a:endParaRPr>
          </a:p>
        </p:txBody>
      </p:sp>
      <p:sp>
        <p:nvSpPr>
          <p:cNvPr id="10" name="TextBox 9">
            <a:extLst>
              <a:ext uri="{FF2B5EF4-FFF2-40B4-BE49-F238E27FC236}">
                <a16:creationId xmlns:a16="http://schemas.microsoft.com/office/drawing/2014/main" id="{1514A992-7602-B93C-D44B-061C66EC5191}"/>
              </a:ext>
            </a:extLst>
          </p:cNvPr>
          <p:cNvSpPr txBox="1"/>
          <p:nvPr/>
        </p:nvSpPr>
        <p:spPr>
          <a:xfrm>
            <a:off x="874219" y="8758079"/>
            <a:ext cx="5979380" cy="400110"/>
          </a:xfrm>
          <a:prstGeom prst="rect">
            <a:avLst/>
          </a:prstGeom>
          <a:noFill/>
        </p:spPr>
        <p:txBody>
          <a:bodyPr wrap="square">
            <a:spAutoFit/>
          </a:bodyPr>
          <a:lstStyle/>
          <a:p>
            <a:pPr algn="just"/>
            <a:r>
              <a:rPr lang="ru-RU" sz="1000" i="1" dirty="0"/>
              <a:t>1-сүрөт. 2023-2025-жылдардагы банк </a:t>
            </a:r>
            <a:r>
              <a:rPr lang="ru-RU" sz="1000" i="1" dirty="0" err="1"/>
              <a:t>секторунун</a:t>
            </a:r>
            <a:r>
              <a:rPr lang="ru-RU" sz="1000" i="1" dirty="0"/>
              <a:t> </a:t>
            </a:r>
            <a:r>
              <a:rPr lang="ru-RU" sz="1000" i="1" dirty="0" err="1"/>
              <a:t>негизги</a:t>
            </a:r>
            <a:r>
              <a:rPr lang="ru-RU" sz="1000" i="1" dirty="0"/>
              <a:t> </a:t>
            </a:r>
            <a:r>
              <a:rPr lang="ru-RU" sz="1000" i="1" dirty="0" err="1"/>
              <a:t>көрсөткүчтөрүнүн</a:t>
            </a:r>
            <a:r>
              <a:rPr lang="ru-RU" sz="1000" i="1" dirty="0"/>
              <a:t> </a:t>
            </a:r>
            <a:r>
              <a:rPr lang="ru-RU" sz="1000" i="1" dirty="0" err="1"/>
              <a:t>динамикасы</a:t>
            </a:r>
            <a:r>
              <a:rPr lang="ru-RU" sz="1000" i="1" dirty="0"/>
              <a:t> (млрд сом </a:t>
            </a:r>
            <a:r>
              <a:rPr lang="ru-RU" sz="1000" i="1" dirty="0" err="1"/>
              <a:t>менен</a:t>
            </a:r>
            <a:r>
              <a:rPr lang="ru-RU" sz="1000" i="1" dirty="0"/>
              <a:t>) </a:t>
            </a:r>
            <a:endParaRPr lang="ru-KG" sz="1300" dirty="0"/>
          </a:p>
        </p:txBody>
      </p:sp>
      <p:sp>
        <p:nvSpPr>
          <p:cNvPr id="16" name="TextBox 15">
            <a:extLst>
              <a:ext uri="{FF2B5EF4-FFF2-40B4-BE49-F238E27FC236}">
                <a16:creationId xmlns:a16="http://schemas.microsoft.com/office/drawing/2014/main" id="{248B7F05-E3AA-A35A-825D-44E6A9930436}"/>
              </a:ext>
            </a:extLst>
          </p:cNvPr>
          <p:cNvSpPr txBox="1"/>
          <p:nvPr/>
        </p:nvSpPr>
        <p:spPr>
          <a:xfrm>
            <a:off x="765496" y="9102348"/>
            <a:ext cx="6047992" cy="892552"/>
          </a:xfrm>
          <a:prstGeom prst="rect">
            <a:avLst/>
          </a:prstGeom>
          <a:noFill/>
        </p:spPr>
        <p:txBody>
          <a:bodyPr wrap="square">
            <a:spAutoFit/>
          </a:bodyPr>
          <a:lstStyle/>
          <a:p>
            <a:pPr indent="361950" algn="just"/>
            <a:r>
              <a:rPr lang="ru-RU" sz="1300" dirty="0" err="1"/>
              <a:t>Депозиттердин</a:t>
            </a:r>
            <a:r>
              <a:rPr lang="ru-RU" sz="1300" dirty="0"/>
              <a:t> </a:t>
            </a:r>
            <a:r>
              <a:rPr lang="ru-RU" sz="1300" dirty="0" err="1"/>
              <a:t>түрлөрү</a:t>
            </a:r>
            <a:r>
              <a:rPr lang="ru-RU" sz="1300" dirty="0"/>
              <a:t> </a:t>
            </a:r>
            <a:r>
              <a:rPr lang="ru-RU" sz="1300" dirty="0" err="1"/>
              <a:t>боюнча</a:t>
            </a:r>
            <a:r>
              <a:rPr lang="ru-RU" sz="1300" dirty="0"/>
              <a:t> </a:t>
            </a:r>
            <a:r>
              <a:rPr lang="ru-RU" sz="1300" dirty="0" err="1"/>
              <a:t>эң</a:t>
            </a:r>
            <a:r>
              <a:rPr lang="ru-RU" sz="1300" dirty="0"/>
              <a:t> </a:t>
            </a:r>
            <a:r>
              <a:rPr lang="ru-RU" sz="1300" dirty="0" err="1"/>
              <a:t>чоң</a:t>
            </a:r>
            <a:r>
              <a:rPr lang="ru-RU" sz="1300" dirty="0"/>
              <a:t> </a:t>
            </a:r>
            <a:r>
              <a:rPr lang="ru-RU" sz="1300" dirty="0" err="1"/>
              <a:t>өсүш</a:t>
            </a:r>
            <a:r>
              <a:rPr lang="ru-RU" sz="1300" dirty="0"/>
              <a:t> </a:t>
            </a:r>
            <a:r>
              <a:rPr lang="ru-RU" sz="1300" dirty="0" err="1"/>
              <a:t>мөөнөттүү</a:t>
            </a:r>
            <a:r>
              <a:rPr lang="ru-RU" sz="1300" dirty="0"/>
              <a:t> </a:t>
            </a:r>
            <a:r>
              <a:rPr lang="ru-RU" sz="1300" dirty="0" err="1"/>
              <a:t>депозиттерде</a:t>
            </a:r>
            <a:r>
              <a:rPr lang="ru-RU" sz="1300" dirty="0"/>
              <a:t> </a:t>
            </a:r>
            <a:r>
              <a:rPr lang="ru-RU" sz="1300" dirty="0" err="1"/>
              <a:t>байкалган</a:t>
            </a:r>
            <a:r>
              <a:rPr lang="ru-RU" sz="1300" dirty="0"/>
              <a:t>. </a:t>
            </a:r>
            <a:r>
              <a:rPr lang="ru-RU" sz="1300" dirty="0" err="1"/>
              <a:t>Күнүмдүк</a:t>
            </a:r>
            <a:r>
              <a:rPr lang="ru-RU" sz="1300" dirty="0"/>
              <a:t> </a:t>
            </a:r>
            <a:r>
              <a:rPr lang="ru-RU" sz="1300" dirty="0" err="1"/>
              <a:t>эсептер</a:t>
            </a:r>
            <a:r>
              <a:rPr lang="ru-RU" sz="1300" dirty="0"/>
              <a:t>, </a:t>
            </a:r>
            <a:r>
              <a:rPr lang="ru-RU" sz="1300" dirty="0" err="1"/>
              <a:t>талап</a:t>
            </a:r>
            <a:r>
              <a:rPr lang="ru-RU" sz="1300" dirty="0"/>
              <a:t> </a:t>
            </a:r>
            <a:r>
              <a:rPr lang="ru-RU" sz="1300" dirty="0" err="1"/>
              <a:t>боюнча</a:t>
            </a:r>
            <a:r>
              <a:rPr lang="ru-RU" sz="1300" dirty="0"/>
              <a:t> </a:t>
            </a:r>
            <a:r>
              <a:rPr lang="ru-RU" sz="1300" dirty="0" err="1"/>
              <a:t>төлөнүүчү</a:t>
            </a:r>
            <a:r>
              <a:rPr lang="ru-RU" sz="1300" dirty="0"/>
              <a:t> </a:t>
            </a:r>
            <a:r>
              <a:rPr lang="ru-RU" sz="1300" dirty="0" err="1"/>
              <a:t>эсептер</a:t>
            </a:r>
            <a:r>
              <a:rPr lang="ru-RU" sz="1300" dirty="0"/>
              <a:t> </a:t>
            </a:r>
            <a:r>
              <a:rPr lang="ru-RU" sz="1300" dirty="0" err="1"/>
              <a:t>жана</a:t>
            </a:r>
            <a:r>
              <a:rPr lang="ru-RU" sz="1300" dirty="0"/>
              <a:t> </a:t>
            </a:r>
            <a:r>
              <a:rPr lang="ru-RU" sz="1300" dirty="0" err="1"/>
              <a:t>мөөнөттүү</a:t>
            </a:r>
            <a:r>
              <a:rPr lang="ru-RU" sz="1300" dirty="0"/>
              <a:t> </a:t>
            </a:r>
            <a:r>
              <a:rPr lang="ru-RU" sz="1300" dirty="0" err="1"/>
              <a:t>депозиттер</a:t>
            </a:r>
            <a:r>
              <a:rPr lang="ru-RU" sz="1300" dirty="0"/>
              <a:t> </a:t>
            </a:r>
            <a:r>
              <a:rPr lang="ru-RU" sz="1300" dirty="0" err="1"/>
              <a:t>боюнча</a:t>
            </a:r>
            <a:r>
              <a:rPr lang="ru-RU" sz="1300" dirty="0"/>
              <a:t> </a:t>
            </a:r>
            <a:r>
              <a:rPr lang="ru-RU" sz="1300" dirty="0" err="1"/>
              <a:t>пайыздык</a:t>
            </a:r>
            <a:r>
              <a:rPr lang="ru-RU" sz="1300" dirty="0"/>
              <a:t> </a:t>
            </a:r>
            <a:r>
              <a:rPr lang="ru-RU" sz="1300" dirty="0" err="1"/>
              <a:t>чендер</a:t>
            </a:r>
            <a:r>
              <a:rPr lang="ru-RU" sz="1300" dirty="0"/>
              <a:t> </a:t>
            </a:r>
            <a:r>
              <a:rPr lang="ru-RU" sz="1300" dirty="0" err="1"/>
              <a:t>тиешелүүлүгүнө</a:t>
            </a:r>
            <a:r>
              <a:rPr lang="ru-RU" sz="1300" dirty="0"/>
              <a:t> </a:t>
            </a:r>
            <a:r>
              <a:rPr lang="ru-RU" sz="1300" dirty="0" err="1"/>
              <a:t>жараша</a:t>
            </a:r>
            <a:r>
              <a:rPr lang="ru-RU" sz="1300" dirty="0"/>
              <a:t> 1,04% (-0,85%), 0,68% (+0,16%) </a:t>
            </a:r>
            <a:r>
              <a:rPr lang="ru-RU" sz="1300" dirty="0" err="1"/>
              <a:t>жана</a:t>
            </a:r>
            <a:r>
              <a:rPr lang="ru-RU" sz="1300" dirty="0"/>
              <a:t> 10,07% (+0,64%) </a:t>
            </a:r>
            <a:r>
              <a:rPr lang="ru-RU" sz="1300" dirty="0" err="1"/>
              <a:t>түздү</a:t>
            </a:r>
            <a:r>
              <a:rPr lang="ru-RU" sz="1300" dirty="0"/>
              <a:t>.</a:t>
            </a:r>
            <a:endParaRPr lang="ru-KG" sz="1300" dirty="0"/>
          </a:p>
        </p:txBody>
      </p:sp>
      <p:grpSp>
        <p:nvGrpSpPr>
          <p:cNvPr id="11" name="Group 5">
            <a:extLst>
              <a:ext uri="{FF2B5EF4-FFF2-40B4-BE49-F238E27FC236}">
                <a16:creationId xmlns:a16="http://schemas.microsoft.com/office/drawing/2014/main" id="{08808F7F-7E12-C1B5-B785-5A3830440ED4}"/>
              </a:ext>
            </a:extLst>
          </p:cNvPr>
          <p:cNvGrpSpPr/>
          <p:nvPr/>
        </p:nvGrpSpPr>
        <p:grpSpPr>
          <a:xfrm>
            <a:off x="1001057" y="5059417"/>
            <a:ext cx="2515924" cy="1764656"/>
            <a:chOff x="0" y="0"/>
            <a:chExt cx="901650" cy="632413"/>
          </a:xfrm>
        </p:grpSpPr>
        <p:sp>
          <p:nvSpPr>
            <p:cNvPr id="13" name="Freeform 6">
              <a:extLst>
                <a:ext uri="{FF2B5EF4-FFF2-40B4-BE49-F238E27FC236}">
                  <a16:creationId xmlns:a16="http://schemas.microsoft.com/office/drawing/2014/main" id="{FB8E0AB2-2F7B-C904-8559-A79F5A8B534B}"/>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sp>
        <p:sp>
          <p:nvSpPr>
            <p:cNvPr id="14" name="TextBox 7">
              <a:extLst>
                <a:ext uri="{FF2B5EF4-FFF2-40B4-BE49-F238E27FC236}">
                  <a16:creationId xmlns:a16="http://schemas.microsoft.com/office/drawing/2014/main" id="{1AB76E4C-B34C-DF0F-2BEB-9F09E0176237}"/>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a:p>
          </p:txBody>
        </p:sp>
      </p:grpSp>
      <p:grpSp>
        <p:nvGrpSpPr>
          <p:cNvPr id="15" name="Group 5">
            <a:extLst>
              <a:ext uri="{FF2B5EF4-FFF2-40B4-BE49-F238E27FC236}">
                <a16:creationId xmlns:a16="http://schemas.microsoft.com/office/drawing/2014/main" id="{68802E85-6492-5EE5-4668-8566ED0E88F9}"/>
              </a:ext>
            </a:extLst>
          </p:cNvPr>
          <p:cNvGrpSpPr/>
          <p:nvPr/>
        </p:nvGrpSpPr>
        <p:grpSpPr>
          <a:xfrm>
            <a:off x="3853126" y="5063907"/>
            <a:ext cx="2515924" cy="1764656"/>
            <a:chOff x="0" y="0"/>
            <a:chExt cx="901650" cy="632413"/>
          </a:xfrm>
        </p:grpSpPr>
        <p:sp>
          <p:nvSpPr>
            <p:cNvPr id="20" name="Freeform 6">
              <a:extLst>
                <a:ext uri="{FF2B5EF4-FFF2-40B4-BE49-F238E27FC236}">
                  <a16:creationId xmlns:a16="http://schemas.microsoft.com/office/drawing/2014/main" id="{DE31C1D7-9142-F3CA-22AF-DC1B78734F94}"/>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sp>
        <p:sp>
          <p:nvSpPr>
            <p:cNvPr id="21" name="TextBox 7">
              <a:extLst>
                <a:ext uri="{FF2B5EF4-FFF2-40B4-BE49-F238E27FC236}">
                  <a16:creationId xmlns:a16="http://schemas.microsoft.com/office/drawing/2014/main" id="{6AB175FE-EA18-EEE1-89E6-608E5E9D3C99}"/>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a:p>
          </p:txBody>
        </p:sp>
      </p:grpSp>
      <p:grpSp>
        <p:nvGrpSpPr>
          <p:cNvPr id="25" name="Group 5">
            <a:extLst>
              <a:ext uri="{FF2B5EF4-FFF2-40B4-BE49-F238E27FC236}">
                <a16:creationId xmlns:a16="http://schemas.microsoft.com/office/drawing/2014/main" id="{517F4458-C65B-170F-04B0-B417F8977B19}"/>
              </a:ext>
            </a:extLst>
          </p:cNvPr>
          <p:cNvGrpSpPr/>
          <p:nvPr/>
        </p:nvGrpSpPr>
        <p:grpSpPr>
          <a:xfrm>
            <a:off x="986367" y="7011044"/>
            <a:ext cx="2530614" cy="1764656"/>
            <a:chOff x="0" y="0"/>
            <a:chExt cx="901650" cy="632413"/>
          </a:xfrm>
        </p:grpSpPr>
        <p:sp>
          <p:nvSpPr>
            <p:cNvPr id="26" name="Freeform 6">
              <a:extLst>
                <a:ext uri="{FF2B5EF4-FFF2-40B4-BE49-F238E27FC236}">
                  <a16:creationId xmlns:a16="http://schemas.microsoft.com/office/drawing/2014/main" id="{61DDF59A-E2EF-50E4-A200-807915A12F31}"/>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sp>
        <p:sp>
          <p:nvSpPr>
            <p:cNvPr id="27" name="TextBox 7">
              <a:extLst>
                <a:ext uri="{FF2B5EF4-FFF2-40B4-BE49-F238E27FC236}">
                  <a16:creationId xmlns:a16="http://schemas.microsoft.com/office/drawing/2014/main" id="{06A253F5-DF8D-E5E4-5DE0-03555BFDAB29}"/>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a:p>
          </p:txBody>
        </p:sp>
      </p:grpSp>
      <p:grpSp>
        <p:nvGrpSpPr>
          <p:cNvPr id="29" name="Group 5">
            <a:extLst>
              <a:ext uri="{FF2B5EF4-FFF2-40B4-BE49-F238E27FC236}">
                <a16:creationId xmlns:a16="http://schemas.microsoft.com/office/drawing/2014/main" id="{39A72402-3CB3-C1CE-8D67-2D8C7795AC93}"/>
              </a:ext>
            </a:extLst>
          </p:cNvPr>
          <p:cNvGrpSpPr/>
          <p:nvPr/>
        </p:nvGrpSpPr>
        <p:grpSpPr>
          <a:xfrm>
            <a:off x="3838436" y="7011044"/>
            <a:ext cx="2530614" cy="1764656"/>
            <a:chOff x="0" y="0"/>
            <a:chExt cx="901650" cy="632413"/>
          </a:xfrm>
        </p:grpSpPr>
        <p:sp>
          <p:nvSpPr>
            <p:cNvPr id="30" name="Freeform 6">
              <a:extLst>
                <a:ext uri="{FF2B5EF4-FFF2-40B4-BE49-F238E27FC236}">
                  <a16:creationId xmlns:a16="http://schemas.microsoft.com/office/drawing/2014/main" id="{0B35D1E7-8339-B3A8-7FDA-756E51A68F77}"/>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sp>
        <p:sp>
          <p:nvSpPr>
            <p:cNvPr id="31" name="TextBox 7">
              <a:extLst>
                <a:ext uri="{FF2B5EF4-FFF2-40B4-BE49-F238E27FC236}">
                  <a16:creationId xmlns:a16="http://schemas.microsoft.com/office/drawing/2014/main" id="{D9C52522-0A3B-E01F-D8CE-2D71C7947217}"/>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a:p>
          </p:txBody>
        </p:sp>
      </p:grpSp>
      <p:graphicFrame>
        <p:nvGraphicFramePr>
          <p:cNvPr id="7" name="Диаграмма 6">
            <a:extLst>
              <a:ext uri="{FF2B5EF4-FFF2-40B4-BE49-F238E27FC236}">
                <a16:creationId xmlns:a16="http://schemas.microsoft.com/office/drawing/2014/main" id="{ECED6107-928F-4AD2-9636-1CE441DC9AF5}"/>
              </a:ext>
            </a:extLst>
          </p:cNvPr>
          <p:cNvGraphicFramePr>
            <a:graphicFrameLocks/>
          </p:cNvGraphicFramePr>
          <p:nvPr>
            <p:extLst>
              <p:ext uri="{D42A27DB-BD31-4B8C-83A1-F6EECF244321}">
                <p14:modId xmlns:p14="http://schemas.microsoft.com/office/powerpoint/2010/main" val="1717366084"/>
              </p:ext>
            </p:extLst>
          </p:nvPr>
        </p:nvGraphicFramePr>
        <p:xfrm>
          <a:off x="1026172" y="5007754"/>
          <a:ext cx="2490809" cy="17954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Диаграмма 21">
            <a:extLst>
              <a:ext uri="{FF2B5EF4-FFF2-40B4-BE49-F238E27FC236}">
                <a16:creationId xmlns:a16="http://schemas.microsoft.com/office/drawing/2014/main" id="{1C7F7AFC-537A-4DF9-9430-342E39350BD7}"/>
              </a:ext>
            </a:extLst>
          </p:cNvPr>
          <p:cNvGraphicFramePr>
            <a:graphicFrameLocks/>
          </p:cNvGraphicFramePr>
          <p:nvPr>
            <p:extLst>
              <p:ext uri="{D42A27DB-BD31-4B8C-83A1-F6EECF244321}">
                <p14:modId xmlns:p14="http://schemas.microsoft.com/office/powerpoint/2010/main" val="1157090655"/>
              </p:ext>
            </p:extLst>
          </p:nvPr>
        </p:nvGraphicFramePr>
        <p:xfrm>
          <a:off x="3852416" y="5036571"/>
          <a:ext cx="2490810" cy="18002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Диаграмма 23">
            <a:extLst>
              <a:ext uri="{FF2B5EF4-FFF2-40B4-BE49-F238E27FC236}">
                <a16:creationId xmlns:a16="http://schemas.microsoft.com/office/drawing/2014/main" id="{3C348671-0DFC-48D7-BDC1-A365F56E9BA0}"/>
              </a:ext>
            </a:extLst>
          </p:cNvPr>
          <p:cNvGraphicFramePr>
            <a:graphicFrameLocks/>
          </p:cNvGraphicFramePr>
          <p:nvPr>
            <p:extLst>
              <p:ext uri="{D42A27DB-BD31-4B8C-83A1-F6EECF244321}">
                <p14:modId xmlns:p14="http://schemas.microsoft.com/office/powerpoint/2010/main" val="2578420279"/>
              </p:ext>
            </p:extLst>
          </p:nvPr>
        </p:nvGraphicFramePr>
        <p:xfrm>
          <a:off x="977900" y="7028665"/>
          <a:ext cx="2530614" cy="173390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3" name="Диаграмма 32">
            <a:extLst>
              <a:ext uri="{FF2B5EF4-FFF2-40B4-BE49-F238E27FC236}">
                <a16:creationId xmlns:a16="http://schemas.microsoft.com/office/drawing/2014/main" id="{CAF2782F-7BDC-4D10-A398-ED621EB50482}"/>
              </a:ext>
            </a:extLst>
          </p:cNvPr>
          <p:cNvGraphicFramePr>
            <a:graphicFrameLocks/>
          </p:cNvGraphicFramePr>
          <p:nvPr>
            <p:extLst>
              <p:ext uri="{D42A27DB-BD31-4B8C-83A1-F6EECF244321}">
                <p14:modId xmlns:p14="http://schemas.microsoft.com/office/powerpoint/2010/main" val="2744395027"/>
              </p:ext>
            </p:extLst>
          </p:nvPr>
        </p:nvGraphicFramePr>
        <p:xfrm>
          <a:off x="3898213" y="7011044"/>
          <a:ext cx="2470837" cy="1743813"/>
        </p:xfrm>
        <a:graphic>
          <a:graphicData uri="http://schemas.openxmlformats.org/drawingml/2006/chart">
            <c:chart xmlns:c="http://schemas.openxmlformats.org/drawingml/2006/chart" xmlns:r="http://schemas.openxmlformats.org/officeDocument/2006/relationships" r:id="rId7"/>
          </a:graphicData>
        </a:graphic>
      </p:graphicFrame>
      <p:sp>
        <p:nvSpPr>
          <p:cNvPr id="34" name="TextBox 15">
            <a:extLst>
              <a:ext uri="{FF2B5EF4-FFF2-40B4-BE49-F238E27FC236}">
                <a16:creationId xmlns:a16="http://schemas.microsoft.com/office/drawing/2014/main" id="{4BFFE6C9-CE4E-BEA3-823C-8D29C66FB675}"/>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2798450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E7D7-0237-480D-CD13-0ACBBA67BD7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A0E3EC-6AA7-744F-E507-4FF59BBB74F4}"/>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sz="1000" dirty="0"/>
          </a:p>
        </p:txBody>
      </p:sp>
      <p:sp>
        <p:nvSpPr>
          <p:cNvPr id="3" name="AutoShape 7">
            <a:extLst>
              <a:ext uri="{FF2B5EF4-FFF2-40B4-BE49-F238E27FC236}">
                <a16:creationId xmlns:a16="http://schemas.microsoft.com/office/drawing/2014/main" id="{6DC7BAB5-81F9-1CB9-0D31-C784AE9490C6}"/>
              </a:ext>
            </a:extLst>
          </p:cNvPr>
          <p:cNvSpPr/>
          <p:nvPr/>
        </p:nvSpPr>
        <p:spPr>
          <a:xfrm>
            <a:off x="767100" y="9982368"/>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A1C78758-429F-1EF3-671B-E5A557666B9D}"/>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5381DE36-783B-16BA-E82E-E1FDE0E89E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565BA3F0-DB05-7631-B0B4-AD1697A18184}"/>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A8E1401D-FD43-5384-0914-ECF7B362910B}"/>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11</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A5278534-A3BD-46A3-3168-7522BF66254E}"/>
              </a:ext>
            </a:extLst>
          </p:cNvPr>
          <p:cNvSpPr/>
          <p:nvPr/>
        </p:nvSpPr>
        <p:spPr>
          <a:xfrm>
            <a:off x="939180" y="7747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39E7D280-3D24-95C8-ACA2-EEDFDF4A15B2}"/>
              </a:ext>
            </a:extLst>
          </p:cNvPr>
          <p:cNvSpPr txBox="1"/>
          <p:nvPr/>
        </p:nvSpPr>
        <p:spPr>
          <a:xfrm>
            <a:off x="4464050" y="698500"/>
            <a:ext cx="2417378" cy="2092881"/>
          </a:xfrm>
          <a:prstGeom prst="rect">
            <a:avLst/>
          </a:prstGeom>
          <a:noFill/>
        </p:spPr>
        <p:txBody>
          <a:bodyPr wrap="square">
            <a:spAutoFit/>
          </a:bodyPr>
          <a:lstStyle/>
          <a:p>
            <a:pPr indent="361950" algn="just"/>
            <a:r>
              <a:rPr lang="ru-RU" sz="1300" dirty="0" err="1"/>
              <a:t>Улуттук</a:t>
            </a:r>
            <a:r>
              <a:rPr lang="ru-RU" sz="1300" dirty="0"/>
              <a:t> банк </a:t>
            </a:r>
            <a:r>
              <a:rPr lang="ru-RU" sz="1300" dirty="0" err="1"/>
              <a:t>тарабынан</a:t>
            </a:r>
            <a:r>
              <a:rPr lang="ru-RU" sz="1300" dirty="0"/>
              <a:t> </a:t>
            </a:r>
            <a:r>
              <a:rPr lang="ru-RU" sz="1300" dirty="0" err="1"/>
              <a:t>экономиканы</a:t>
            </a:r>
            <a:r>
              <a:rPr lang="ru-RU" sz="1300" dirty="0"/>
              <a:t> </a:t>
            </a:r>
            <a:r>
              <a:rPr lang="ru-RU" sz="1300" dirty="0" err="1"/>
              <a:t>доллардан</a:t>
            </a:r>
            <a:r>
              <a:rPr lang="ru-RU" sz="1300" dirty="0"/>
              <a:t> </a:t>
            </a:r>
            <a:r>
              <a:rPr lang="ru-RU" sz="1300" dirty="0" err="1"/>
              <a:t>арылтуу</a:t>
            </a:r>
            <a:r>
              <a:rPr lang="ru-RU" sz="1300" dirty="0"/>
              <a:t> </a:t>
            </a:r>
            <a:r>
              <a:rPr lang="ru-RU" sz="1300" dirty="0" err="1"/>
              <a:t>боюнча</a:t>
            </a:r>
            <a:r>
              <a:rPr lang="ru-RU" sz="1300" dirty="0"/>
              <a:t> </a:t>
            </a:r>
            <a:r>
              <a:rPr lang="ru-RU" sz="1300" dirty="0" err="1"/>
              <a:t>жүргүзүлүп</a:t>
            </a:r>
            <a:r>
              <a:rPr lang="ru-RU" sz="1300" dirty="0"/>
              <a:t> </a:t>
            </a:r>
            <a:r>
              <a:rPr lang="ru-RU" sz="1300" dirty="0" err="1"/>
              <a:t>жаткан</a:t>
            </a:r>
            <a:r>
              <a:rPr lang="ru-RU" sz="1300" dirty="0"/>
              <a:t> </a:t>
            </a:r>
            <a:r>
              <a:rPr lang="ru-RU" sz="1300" dirty="0" err="1"/>
              <a:t>саясаттын</a:t>
            </a:r>
            <a:r>
              <a:rPr lang="ru-RU" sz="1300" dirty="0"/>
              <a:t> </a:t>
            </a:r>
            <a:r>
              <a:rPr lang="ru-RU" sz="1300" dirty="0" err="1"/>
              <a:t>натыйжасында</a:t>
            </a:r>
            <a:r>
              <a:rPr lang="ru-RU" sz="1300" dirty="0"/>
              <a:t>, </a:t>
            </a:r>
            <a:r>
              <a:rPr lang="ru-RU" sz="1300" dirty="0" err="1"/>
              <a:t>отчеттук</a:t>
            </a:r>
            <a:r>
              <a:rPr lang="ru-RU" sz="1300" dirty="0"/>
              <a:t> </a:t>
            </a:r>
            <a:r>
              <a:rPr lang="ru-RU" sz="1300" dirty="0" err="1"/>
              <a:t>датага</a:t>
            </a:r>
            <a:r>
              <a:rPr lang="ru-RU" sz="1300" dirty="0"/>
              <a:t> чет </a:t>
            </a:r>
            <a:r>
              <a:rPr lang="ru-RU" sz="1300" dirty="0" err="1"/>
              <a:t>элдик</a:t>
            </a:r>
            <a:r>
              <a:rPr lang="ru-RU" sz="1300" dirty="0"/>
              <a:t> </a:t>
            </a:r>
            <a:r>
              <a:rPr lang="ru-RU" sz="1300" dirty="0" err="1"/>
              <a:t>валютадагы</a:t>
            </a:r>
            <a:r>
              <a:rPr lang="ru-RU" sz="1300" dirty="0"/>
              <a:t> </a:t>
            </a:r>
            <a:r>
              <a:rPr lang="ru-KG" sz="1300" dirty="0" err="1"/>
              <a:t>депозиттердин</a:t>
            </a:r>
            <a:r>
              <a:rPr lang="ru-RU" sz="1300" dirty="0"/>
              <a:t> </a:t>
            </a:r>
            <a:r>
              <a:rPr lang="ru-RU" sz="1300" dirty="0" err="1"/>
              <a:t>деңгээли</a:t>
            </a:r>
            <a:r>
              <a:rPr lang="ru-RU" sz="1300" dirty="0"/>
              <a:t> 35%ды </a:t>
            </a:r>
            <a:r>
              <a:rPr lang="ru-RU" sz="1300" dirty="0" err="1"/>
              <a:t>түздү</a:t>
            </a:r>
            <a:r>
              <a:rPr lang="ru-RU" sz="1300" dirty="0"/>
              <a:t>, </a:t>
            </a:r>
            <a:r>
              <a:rPr lang="ru-RU" sz="1300" dirty="0" err="1"/>
              <a:t>бул</a:t>
            </a:r>
            <a:r>
              <a:rPr lang="ru-RU" sz="1300" dirty="0"/>
              <a:t> 2024-жылга </a:t>
            </a:r>
            <a:r>
              <a:rPr lang="ru-RU" sz="1300" dirty="0" err="1"/>
              <a:t>салыштырмалуу</a:t>
            </a:r>
            <a:r>
              <a:rPr lang="ru-RU" sz="1300" dirty="0"/>
              <a:t> 8%га </a:t>
            </a:r>
            <a:r>
              <a:rPr lang="ru-RU" sz="1300" dirty="0" err="1"/>
              <a:t>төмөндөдү</a:t>
            </a:r>
            <a:r>
              <a:rPr lang="ru-RU" sz="1300" dirty="0"/>
              <a:t>.</a:t>
            </a:r>
            <a:endParaRPr lang="ru-KG" sz="1300" dirty="0"/>
          </a:p>
        </p:txBody>
      </p:sp>
      <p:sp>
        <p:nvSpPr>
          <p:cNvPr id="10" name="TextBox 9">
            <a:extLst>
              <a:ext uri="{FF2B5EF4-FFF2-40B4-BE49-F238E27FC236}">
                <a16:creationId xmlns:a16="http://schemas.microsoft.com/office/drawing/2014/main" id="{41510338-5B8E-9F7D-1A40-C20FBFEE556E}"/>
              </a:ext>
            </a:extLst>
          </p:cNvPr>
          <p:cNvSpPr txBox="1"/>
          <p:nvPr/>
        </p:nvSpPr>
        <p:spPr>
          <a:xfrm>
            <a:off x="801948" y="2736790"/>
            <a:ext cx="5910769" cy="400110"/>
          </a:xfrm>
          <a:prstGeom prst="rect">
            <a:avLst/>
          </a:prstGeom>
          <a:noFill/>
        </p:spPr>
        <p:txBody>
          <a:bodyPr wrap="square">
            <a:spAutoFit/>
          </a:bodyPr>
          <a:lstStyle/>
          <a:p>
            <a:r>
              <a:rPr lang="ru-RU" sz="1000" i="1" dirty="0"/>
              <a:t>2-сүрөт. 2023-жылдан 2025-жылга </a:t>
            </a:r>
            <a:r>
              <a:rPr lang="ru-RU" sz="1000" i="1" dirty="0" err="1"/>
              <a:t>чейин</a:t>
            </a:r>
            <a:r>
              <a:rPr lang="ru-RU" sz="1000" i="1" dirty="0"/>
              <a:t> банк </a:t>
            </a:r>
            <a:r>
              <a:rPr lang="ru-RU" sz="1000" i="1" dirty="0" err="1"/>
              <a:t>секторунун</a:t>
            </a:r>
            <a:r>
              <a:rPr lang="ru-RU" sz="1000" i="1" dirty="0"/>
              <a:t> </a:t>
            </a:r>
            <a:r>
              <a:rPr lang="ru-RU" sz="1000" i="1" dirty="0" err="1"/>
              <a:t>депозиттик</a:t>
            </a:r>
            <a:r>
              <a:rPr lang="ru-RU" sz="1000" i="1" dirty="0"/>
              <a:t> </a:t>
            </a:r>
            <a:r>
              <a:rPr lang="ru-RU" sz="1000" i="1" dirty="0" err="1"/>
              <a:t>портфелин</a:t>
            </a:r>
            <a:r>
              <a:rPr lang="ru-RU" sz="1000" i="1" dirty="0"/>
              <a:t> </a:t>
            </a:r>
            <a:r>
              <a:rPr lang="ru-RU" sz="1000" i="1" dirty="0" err="1"/>
              <a:t>долларлаштыруу</a:t>
            </a:r>
            <a:r>
              <a:rPr lang="ru-RU" sz="1000" i="1" dirty="0"/>
              <a:t> (млрд сом </a:t>
            </a:r>
            <a:r>
              <a:rPr lang="ru-RU" sz="1000" i="1" dirty="0" err="1"/>
              <a:t>жана</a:t>
            </a:r>
            <a:r>
              <a:rPr lang="ru-RU" sz="1000" i="1" dirty="0"/>
              <a:t> %)</a:t>
            </a:r>
            <a:endParaRPr lang="ru-KG" sz="1000" dirty="0"/>
          </a:p>
        </p:txBody>
      </p:sp>
      <p:sp>
        <p:nvSpPr>
          <p:cNvPr id="16" name="TextBox 15">
            <a:extLst>
              <a:ext uri="{FF2B5EF4-FFF2-40B4-BE49-F238E27FC236}">
                <a16:creationId xmlns:a16="http://schemas.microsoft.com/office/drawing/2014/main" id="{B91D8DC7-1D41-9ACB-9571-961365EC5204}"/>
              </a:ext>
            </a:extLst>
          </p:cNvPr>
          <p:cNvSpPr txBox="1"/>
          <p:nvPr/>
        </p:nvSpPr>
        <p:spPr>
          <a:xfrm>
            <a:off x="812421" y="3130203"/>
            <a:ext cx="6062592" cy="692497"/>
          </a:xfrm>
          <a:prstGeom prst="rect">
            <a:avLst/>
          </a:prstGeom>
          <a:noFill/>
        </p:spPr>
        <p:txBody>
          <a:bodyPr wrap="square">
            <a:spAutoFit/>
          </a:bodyPr>
          <a:lstStyle/>
          <a:p>
            <a:pPr indent="361950"/>
            <a:r>
              <a:rPr lang="ru-RU" sz="1300" dirty="0" err="1"/>
              <a:t>Банктардан</a:t>
            </a:r>
            <a:r>
              <a:rPr lang="ru-RU" sz="1300" dirty="0"/>
              <a:t> </a:t>
            </a:r>
            <a:r>
              <a:rPr lang="ru-RU" sz="1300" dirty="0" err="1"/>
              <a:t>тышкаркы</a:t>
            </a:r>
            <a:r>
              <a:rPr lang="ru-RU" sz="1300" dirty="0"/>
              <a:t> </a:t>
            </a:r>
            <a:r>
              <a:rPr lang="ru-RU" sz="1300" dirty="0" err="1"/>
              <a:t>акча</a:t>
            </a:r>
            <a:r>
              <a:rPr lang="ru-RU" sz="1300" dirty="0"/>
              <a:t> </a:t>
            </a:r>
            <a:r>
              <a:rPr lang="ru-RU" sz="1300" dirty="0" err="1"/>
              <a:t>массасынын</a:t>
            </a:r>
            <a:r>
              <a:rPr lang="ru-RU" sz="1300" dirty="0"/>
              <a:t> </a:t>
            </a:r>
            <a:r>
              <a:rPr lang="ru-RU" sz="1300" dirty="0" err="1"/>
              <a:t>деңгээли</a:t>
            </a:r>
            <a:r>
              <a:rPr lang="ru-RU" sz="1300" dirty="0"/>
              <a:t> </a:t>
            </a:r>
            <a:r>
              <a:rPr lang="ru-RU" sz="1300" dirty="0" err="1"/>
              <a:t>дагы</a:t>
            </a:r>
            <a:r>
              <a:rPr lang="ru-RU" sz="1300" dirty="0"/>
              <a:t> </a:t>
            </a:r>
            <a:r>
              <a:rPr lang="ru-RU" sz="1300" dirty="0" err="1"/>
              <a:t>кыскарып</a:t>
            </a:r>
            <a:r>
              <a:rPr lang="ru-RU" sz="1300" dirty="0"/>
              <a:t>, </a:t>
            </a:r>
            <a:r>
              <a:rPr lang="ru-RU" sz="1300" dirty="0" err="1"/>
              <a:t>отчеттук</a:t>
            </a:r>
            <a:r>
              <a:rPr lang="ru-RU" sz="1300" dirty="0"/>
              <a:t> </a:t>
            </a:r>
            <a:r>
              <a:rPr lang="ru-RU" sz="1300" dirty="0" err="1"/>
              <a:t>датага</a:t>
            </a:r>
            <a:r>
              <a:rPr lang="ru-RU" sz="1300" dirty="0"/>
              <a:t> банк </a:t>
            </a:r>
            <a:r>
              <a:rPr lang="ru-RU" sz="1300" dirty="0" err="1"/>
              <a:t>рыногунун</a:t>
            </a:r>
            <a:r>
              <a:rPr lang="ru-RU" sz="1300" dirty="0"/>
              <a:t> </a:t>
            </a:r>
            <a:r>
              <a:rPr lang="ru-RU" sz="1300" dirty="0" err="1"/>
              <a:t>депозиттик</a:t>
            </a:r>
            <a:r>
              <a:rPr lang="ru-RU" sz="1300" dirty="0"/>
              <a:t> </a:t>
            </a:r>
            <a:r>
              <a:rPr lang="ru-RU" sz="1300" dirty="0" err="1"/>
              <a:t>портфелинин</a:t>
            </a:r>
            <a:r>
              <a:rPr lang="ru-RU" sz="1300" dirty="0"/>
              <a:t> 30%ын </a:t>
            </a:r>
            <a:r>
              <a:rPr lang="ru-RU" sz="1300" dirty="0" err="1"/>
              <a:t>түздү</a:t>
            </a:r>
            <a:r>
              <a:rPr lang="ru-RU" sz="1300" dirty="0"/>
              <a:t>, </a:t>
            </a:r>
            <a:r>
              <a:rPr lang="ru-RU" sz="1300" dirty="0" err="1"/>
              <a:t>бул</a:t>
            </a:r>
            <a:r>
              <a:rPr lang="ru-RU" sz="1300" dirty="0"/>
              <a:t> 2024-жылга </a:t>
            </a:r>
            <a:r>
              <a:rPr lang="ru-RU" sz="1300" dirty="0" err="1"/>
              <a:t>салыштырмалуу</a:t>
            </a:r>
            <a:r>
              <a:rPr lang="ru-RU" sz="1300" dirty="0"/>
              <a:t> 5%га </a:t>
            </a:r>
            <a:r>
              <a:rPr lang="ru-RU" sz="1300" dirty="0" err="1"/>
              <a:t>азайган</a:t>
            </a:r>
            <a:r>
              <a:rPr lang="ru-RU" sz="1300" dirty="0"/>
              <a:t>.</a:t>
            </a:r>
            <a:endParaRPr lang="ru-KG" sz="1300" dirty="0"/>
          </a:p>
        </p:txBody>
      </p:sp>
      <p:sp>
        <p:nvSpPr>
          <p:cNvPr id="19" name="TextBox 18">
            <a:extLst>
              <a:ext uri="{FF2B5EF4-FFF2-40B4-BE49-F238E27FC236}">
                <a16:creationId xmlns:a16="http://schemas.microsoft.com/office/drawing/2014/main" id="{71D472BC-EEF9-CEB5-3DBD-A6586D00BFE3}"/>
              </a:ext>
            </a:extLst>
          </p:cNvPr>
          <p:cNvSpPr txBox="1"/>
          <p:nvPr/>
        </p:nvSpPr>
        <p:spPr>
          <a:xfrm>
            <a:off x="812421" y="5258699"/>
            <a:ext cx="5910769" cy="246221"/>
          </a:xfrm>
          <a:prstGeom prst="rect">
            <a:avLst/>
          </a:prstGeom>
          <a:noFill/>
        </p:spPr>
        <p:txBody>
          <a:bodyPr wrap="square">
            <a:spAutoFit/>
          </a:bodyPr>
          <a:lstStyle/>
          <a:p>
            <a:r>
              <a:rPr lang="ru-RU" sz="1000" i="1" dirty="0"/>
              <a:t>3-сүрөт. 2023-2025-жылдарга карата </a:t>
            </a:r>
            <a:r>
              <a:rPr lang="ru-RU" sz="1000" i="1" dirty="0" err="1"/>
              <a:t>банктан</a:t>
            </a:r>
            <a:r>
              <a:rPr lang="ru-RU" sz="1000" i="1" dirty="0"/>
              <a:t> </a:t>
            </a:r>
            <a:r>
              <a:rPr lang="ru-RU" sz="1000" i="1" dirty="0" err="1"/>
              <a:t>тышкаркы</a:t>
            </a:r>
            <a:r>
              <a:rPr lang="ru-RU" sz="1000" i="1" dirty="0"/>
              <a:t> </a:t>
            </a:r>
            <a:r>
              <a:rPr lang="ru-RU" sz="1000" i="1" dirty="0" err="1"/>
              <a:t>акча</a:t>
            </a:r>
            <a:r>
              <a:rPr lang="ru-RU" sz="1000" i="1" dirty="0"/>
              <a:t> </a:t>
            </a:r>
            <a:r>
              <a:rPr lang="ru-RU" sz="1000" i="1" dirty="0" err="1"/>
              <a:t>массасы</a:t>
            </a:r>
            <a:r>
              <a:rPr lang="ru-RU" sz="1000" i="1" dirty="0"/>
              <a:t> (миллиард сом </a:t>
            </a:r>
            <a:r>
              <a:rPr lang="ru-RU" sz="1000" i="1" dirty="0" err="1"/>
              <a:t>жана</a:t>
            </a:r>
            <a:r>
              <a:rPr lang="ru-RU" sz="1000" i="1" dirty="0"/>
              <a:t> %)</a:t>
            </a:r>
            <a:endParaRPr lang="ru-KG" sz="1000" dirty="0"/>
          </a:p>
        </p:txBody>
      </p:sp>
      <p:sp>
        <p:nvSpPr>
          <p:cNvPr id="11" name="TextBox 10">
            <a:extLst>
              <a:ext uri="{FF2B5EF4-FFF2-40B4-BE49-F238E27FC236}">
                <a16:creationId xmlns:a16="http://schemas.microsoft.com/office/drawing/2014/main" id="{38948E63-5B02-77E9-91AA-4DA09F212001}"/>
              </a:ext>
            </a:extLst>
          </p:cNvPr>
          <p:cNvSpPr txBox="1"/>
          <p:nvPr/>
        </p:nvSpPr>
        <p:spPr>
          <a:xfrm>
            <a:off x="807059" y="5582109"/>
            <a:ext cx="6062592" cy="492443"/>
          </a:xfrm>
          <a:prstGeom prst="rect">
            <a:avLst/>
          </a:prstGeom>
          <a:noFill/>
        </p:spPr>
        <p:txBody>
          <a:bodyPr wrap="square">
            <a:spAutoFit/>
          </a:bodyPr>
          <a:lstStyle/>
          <a:p>
            <a:pPr indent="361950"/>
            <a:r>
              <a:rPr lang="ru-RU" sz="1300" dirty="0" err="1"/>
              <a:t>Банктардын</a:t>
            </a:r>
            <a:r>
              <a:rPr lang="ru-RU" sz="1300" dirty="0"/>
              <a:t> капиталы 220,6 млрд </a:t>
            </a:r>
            <a:r>
              <a:rPr lang="ru-RU" sz="1300" dirty="0" err="1"/>
              <a:t>сомду</a:t>
            </a:r>
            <a:r>
              <a:rPr lang="ru-RU" sz="1300" dirty="0"/>
              <a:t> </a:t>
            </a:r>
            <a:r>
              <a:rPr lang="ru-RU" sz="1300" dirty="0" err="1"/>
              <a:t>түзүп</a:t>
            </a:r>
            <a:r>
              <a:rPr lang="ru-RU" sz="1300" dirty="0"/>
              <a:t>, 69%га же 89,8 млрд </a:t>
            </a:r>
            <a:r>
              <a:rPr lang="ru-RU" sz="1300" dirty="0" err="1"/>
              <a:t>сомго</a:t>
            </a:r>
            <a:r>
              <a:rPr lang="ru-RU" sz="1300" dirty="0"/>
              <a:t> </a:t>
            </a:r>
            <a:r>
              <a:rPr lang="ru-RU" sz="1300" dirty="0" err="1"/>
              <a:t>көбөйдү</a:t>
            </a:r>
            <a:r>
              <a:rPr lang="ru-RU" sz="1300" dirty="0"/>
              <a:t>.</a:t>
            </a:r>
            <a:endParaRPr lang="ru-KG" sz="1300" dirty="0"/>
          </a:p>
        </p:txBody>
      </p:sp>
      <p:sp>
        <p:nvSpPr>
          <p:cNvPr id="17" name="TextBox 16">
            <a:extLst>
              <a:ext uri="{FF2B5EF4-FFF2-40B4-BE49-F238E27FC236}">
                <a16:creationId xmlns:a16="http://schemas.microsoft.com/office/drawing/2014/main" id="{D1F4142B-1E85-407D-3C75-92778E3EAEA6}"/>
              </a:ext>
            </a:extLst>
          </p:cNvPr>
          <p:cNvSpPr txBox="1"/>
          <p:nvPr/>
        </p:nvSpPr>
        <p:spPr>
          <a:xfrm>
            <a:off x="752500" y="7423106"/>
            <a:ext cx="5910769" cy="246221"/>
          </a:xfrm>
          <a:prstGeom prst="rect">
            <a:avLst/>
          </a:prstGeom>
          <a:noFill/>
        </p:spPr>
        <p:txBody>
          <a:bodyPr wrap="square">
            <a:spAutoFit/>
          </a:bodyPr>
          <a:lstStyle/>
          <a:p>
            <a:r>
              <a:rPr lang="ru-RU" sz="1000" i="1" dirty="0"/>
              <a:t>4-сүрөт: Банк </a:t>
            </a:r>
            <a:r>
              <a:rPr lang="ru-RU" sz="1000" i="1" dirty="0" err="1"/>
              <a:t>секторунун</a:t>
            </a:r>
            <a:r>
              <a:rPr lang="ru-RU" sz="1000" i="1" dirty="0"/>
              <a:t> </a:t>
            </a:r>
            <a:r>
              <a:rPr lang="ru-RU" sz="1000" i="1" dirty="0" err="1"/>
              <a:t>капиталынын</a:t>
            </a:r>
            <a:r>
              <a:rPr lang="ru-RU" sz="1000" i="1" dirty="0"/>
              <a:t> </a:t>
            </a:r>
            <a:r>
              <a:rPr lang="ru-RU" sz="1000" i="1" dirty="0" err="1"/>
              <a:t>динамикасы</a:t>
            </a:r>
            <a:r>
              <a:rPr lang="ru-RU" sz="1000" i="1" dirty="0"/>
              <a:t> (млрд сом </a:t>
            </a:r>
            <a:r>
              <a:rPr lang="ru-RU" sz="1000" i="1" dirty="0" err="1"/>
              <a:t>менен</a:t>
            </a:r>
            <a:r>
              <a:rPr lang="ru-RU" sz="1000" i="1" dirty="0"/>
              <a:t>). </a:t>
            </a:r>
            <a:endParaRPr lang="ru-KG" sz="1000" dirty="0"/>
          </a:p>
        </p:txBody>
      </p:sp>
      <p:sp>
        <p:nvSpPr>
          <p:cNvPr id="20" name="TextBox 19">
            <a:extLst>
              <a:ext uri="{FF2B5EF4-FFF2-40B4-BE49-F238E27FC236}">
                <a16:creationId xmlns:a16="http://schemas.microsoft.com/office/drawing/2014/main" id="{86CBD412-A3C5-D5E3-438E-60881A0676D7}"/>
              </a:ext>
            </a:extLst>
          </p:cNvPr>
          <p:cNvSpPr txBox="1"/>
          <p:nvPr/>
        </p:nvSpPr>
        <p:spPr>
          <a:xfrm>
            <a:off x="752500" y="7645866"/>
            <a:ext cx="6062592" cy="2292935"/>
          </a:xfrm>
          <a:prstGeom prst="rect">
            <a:avLst/>
          </a:prstGeom>
          <a:noFill/>
        </p:spPr>
        <p:txBody>
          <a:bodyPr wrap="square">
            <a:spAutoFit/>
          </a:bodyPr>
          <a:lstStyle/>
          <a:p>
            <a:pPr indent="360363" algn="just"/>
            <a:r>
              <a:rPr lang="ru-RU" sz="1300" dirty="0"/>
              <a:t>Чет </a:t>
            </a:r>
            <a:r>
              <a:rPr lang="ru-RU" sz="1300" dirty="0" err="1"/>
              <a:t>элдик</a:t>
            </a:r>
            <a:r>
              <a:rPr lang="ru-RU" sz="1300" dirty="0"/>
              <a:t> </a:t>
            </a:r>
            <a:r>
              <a:rPr lang="ru-RU" sz="1300" dirty="0" err="1"/>
              <a:t>катышуунун</a:t>
            </a:r>
            <a:r>
              <a:rPr lang="ru-RU" sz="1300" dirty="0"/>
              <a:t> банк </a:t>
            </a:r>
            <a:r>
              <a:rPr lang="ru-RU" sz="1300" dirty="0" err="1"/>
              <a:t>секторунун</a:t>
            </a:r>
            <a:r>
              <a:rPr lang="ru-RU" sz="1300" dirty="0"/>
              <a:t> </a:t>
            </a:r>
            <a:r>
              <a:rPr lang="ru-RU" sz="1300" dirty="0" err="1"/>
              <a:t>капиталындагы</a:t>
            </a:r>
            <a:r>
              <a:rPr lang="ru-RU" sz="1300" dirty="0"/>
              <a:t> </a:t>
            </a:r>
            <a:r>
              <a:rPr lang="ru-RU" sz="1300" dirty="0" err="1"/>
              <a:t>үлүшү</a:t>
            </a:r>
            <a:r>
              <a:rPr lang="ru-RU" sz="1300" dirty="0"/>
              <a:t> 16,5%ды </a:t>
            </a:r>
            <a:r>
              <a:rPr lang="ru-RU" sz="1300" dirty="0" err="1"/>
              <a:t>түздү</a:t>
            </a:r>
            <a:r>
              <a:rPr lang="ru-RU" sz="1300" dirty="0"/>
              <a:t>, же 26,6 млрд </a:t>
            </a:r>
            <a:r>
              <a:rPr lang="ru-RU" sz="1300" dirty="0" err="1"/>
              <a:t>сомду</a:t>
            </a:r>
            <a:r>
              <a:rPr lang="ru-RU" sz="1300" dirty="0"/>
              <a:t> </a:t>
            </a:r>
            <a:r>
              <a:rPr lang="ru-RU" sz="1300" dirty="0" err="1"/>
              <a:t>түздү</a:t>
            </a:r>
            <a:r>
              <a:rPr lang="ru-RU" sz="1300" dirty="0"/>
              <a:t> (2024-жылдын </a:t>
            </a:r>
            <a:r>
              <a:rPr lang="ru-RU" sz="1300" dirty="0" err="1"/>
              <a:t>аягында</a:t>
            </a:r>
            <a:r>
              <a:rPr lang="ru-RU" sz="1300" dirty="0"/>
              <a:t> – 28,0%, же 21,6 млрд сом) банк </a:t>
            </a:r>
            <a:r>
              <a:rPr lang="ru-RU" sz="1300" dirty="0" err="1"/>
              <a:t>секторунун</a:t>
            </a:r>
            <a:r>
              <a:rPr lang="ru-RU" sz="1300" dirty="0"/>
              <a:t> </a:t>
            </a:r>
            <a:r>
              <a:rPr lang="ru-RU" sz="1300" dirty="0" err="1"/>
              <a:t>төлөнгөн</a:t>
            </a:r>
            <a:r>
              <a:rPr lang="ru-RU" sz="1300" dirty="0"/>
              <a:t> </a:t>
            </a:r>
            <a:r>
              <a:rPr lang="ru-RU" sz="1300" dirty="0" err="1"/>
              <a:t>уставдык</a:t>
            </a:r>
            <a:r>
              <a:rPr lang="ru-RU" sz="1300" dirty="0"/>
              <a:t> </a:t>
            </a:r>
            <a:r>
              <a:rPr lang="ru-RU" sz="1300" dirty="0" err="1"/>
              <a:t>капиталынан</a:t>
            </a:r>
            <a:r>
              <a:rPr lang="ru-RU" sz="1300" dirty="0"/>
              <a:t>. </a:t>
            </a:r>
            <a:endParaRPr lang="ru-KG" sz="1300" dirty="0"/>
          </a:p>
          <a:p>
            <a:pPr indent="360363" algn="just"/>
            <a:r>
              <a:rPr lang="ru-RU" sz="1300" dirty="0" err="1"/>
              <a:t>Улуттук</a:t>
            </a:r>
            <a:r>
              <a:rPr lang="ru-RU" sz="1300" dirty="0"/>
              <a:t> банк </a:t>
            </a:r>
            <a:r>
              <a:rPr lang="ru-RU" sz="1300" dirty="0" err="1"/>
              <a:t>тарабынан</a:t>
            </a:r>
            <a:r>
              <a:rPr lang="ru-RU" sz="1300" dirty="0"/>
              <a:t> </a:t>
            </a:r>
            <a:r>
              <a:rPr lang="ru-RU" sz="1300" dirty="0" err="1"/>
              <a:t>белгиленген</a:t>
            </a:r>
            <a:r>
              <a:rPr lang="ru-RU" sz="1300" dirty="0"/>
              <a:t> </a:t>
            </a:r>
            <a:r>
              <a:rPr lang="ru-RU" sz="1300" dirty="0" err="1"/>
              <a:t>экономикалык</a:t>
            </a:r>
            <a:r>
              <a:rPr lang="ru-RU" sz="1300" dirty="0"/>
              <a:t> </a:t>
            </a:r>
            <a:r>
              <a:rPr lang="ru-RU" sz="1300" dirty="0" err="1"/>
              <a:t>ченемдерди</a:t>
            </a:r>
            <a:r>
              <a:rPr lang="ru-RU" sz="1300" dirty="0"/>
              <a:t> </a:t>
            </a:r>
            <a:r>
              <a:rPr lang="ru-RU" sz="1300" dirty="0" err="1"/>
              <a:t>эсептөө</a:t>
            </a:r>
            <a:r>
              <a:rPr lang="ru-RU" sz="1300" dirty="0"/>
              <a:t> </a:t>
            </a:r>
            <a:r>
              <a:rPr lang="ru-RU" sz="1300" dirty="0" err="1"/>
              <a:t>үчүн</a:t>
            </a:r>
            <a:r>
              <a:rPr lang="ru-RU" sz="1300" dirty="0"/>
              <a:t> </a:t>
            </a:r>
            <a:r>
              <a:rPr lang="ru-RU" sz="1300" dirty="0" err="1"/>
              <a:t>колдонулган</a:t>
            </a:r>
            <a:r>
              <a:rPr lang="ru-RU" sz="1300" dirty="0"/>
              <a:t> банк </a:t>
            </a:r>
            <a:r>
              <a:rPr lang="ru-RU" sz="1300" dirty="0" err="1"/>
              <a:t>секторунун</a:t>
            </a:r>
            <a:r>
              <a:rPr lang="ru-RU" sz="1300" dirty="0"/>
              <a:t> таза </a:t>
            </a:r>
            <a:r>
              <a:rPr lang="ru-RU" sz="1300" dirty="0" err="1"/>
              <a:t>суммардык</a:t>
            </a:r>
            <a:r>
              <a:rPr lang="ru-RU" sz="1300" dirty="0"/>
              <a:t> </a:t>
            </a:r>
            <a:r>
              <a:rPr lang="ru-RU" sz="1300" dirty="0" err="1"/>
              <a:t>капиталынын</a:t>
            </a:r>
            <a:r>
              <a:rPr lang="ru-RU" sz="1300" dirty="0"/>
              <a:t> </a:t>
            </a:r>
            <a:r>
              <a:rPr lang="ru-RU" sz="1300" dirty="0" err="1"/>
              <a:t>көрсөткүчү</a:t>
            </a:r>
            <a:r>
              <a:rPr lang="ru-RU" sz="1300" dirty="0"/>
              <a:t> 215,5 млрд </a:t>
            </a:r>
            <a:r>
              <a:rPr lang="ru-RU" sz="1300" dirty="0" err="1"/>
              <a:t>сомду</a:t>
            </a:r>
            <a:r>
              <a:rPr lang="ru-RU" sz="1300" dirty="0"/>
              <a:t> </a:t>
            </a:r>
            <a:r>
              <a:rPr lang="ru-RU" sz="1300" dirty="0" err="1"/>
              <a:t>түздү</a:t>
            </a:r>
            <a:r>
              <a:rPr lang="ru-RU" sz="1300" dirty="0"/>
              <a:t> </a:t>
            </a:r>
            <a:r>
              <a:rPr lang="ru-RU" sz="1300" dirty="0" err="1"/>
              <a:t>жана</a:t>
            </a:r>
            <a:r>
              <a:rPr lang="ru-RU" sz="1300" dirty="0"/>
              <a:t> </a:t>
            </a:r>
            <a:r>
              <a:rPr lang="ru-RU" sz="1300" dirty="0" err="1"/>
              <a:t>жыл</a:t>
            </a:r>
            <a:r>
              <a:rPr lang="ru-RU" sz="1300" dirty="0"/>
              <a:t> </a:t>
            </a:r>
            <a:r>
              <a:rPr lang="ru-RU" sz="1300" dirty="0" err="1"/>
              <a:t>башынан</a:t>
            </a:r>
            <a:r>
              <a:rPr lang="ru-RU" sz="1300" dirty="0"/>
              <a:t> бери 62,5%га </a:t>
            </a:r>
            <a:r>
              <a:rPr lang="ru-RU" sz="1300" dirty="0" err="1"/>
              <a:t>көбөйдү</a:t>
            </a:r>
            <a:r>
              <a:rPr lang="ru-RU" sz="1300" dirty="0"/>
              <a:t> (2024-жылдын </a:t>
            </a:r>
            <a:r>
              <a:rPr lang="ru-RU" sz="1300" dirty="0" err="1"/>
              <a:t>аягында</a:t>
            </a:r>
            <a:r>
              <a:rPr lang="ru-RU" sz="1300" dirty="0"/>
              <a:t> – 132,6 млрд сом). </a:t>
            </a:r>
            <a:endParaRPr lang="ru-KG" sz="1300" dirty="0"/>
          </a:p>
          <a:p>
            <a:pPr indent="360363" algn="just"/>
            <a:r>
              <a:rPr lang="ru-RU" sz="1300" dirty="0"/>
              <a:t>2025-жылга карата </a:t>
            </a:r>
            <a:r>
              <a:rPr lang="ru-RU" sz="1300" dirty="0" err="1"/>
              <a:t>каржылык</a:t>
            </a:r>
            <a:r>
              <a:rPr lang="ru-RU" sz="1300" dirty="0"/>
              <a:t> </a:t>
            </a:r>
            <a:r>
              <a:rPr lang="ru-KG" sz="1300" dirty="0" err="1"/>
              <a:t>далдалчылык</a:t>
            </a:r>
            <a:r>
              <a:rPr lang="ru-RU" sz="1300" dirty="0"/>
              <a:t> </a:t>
            </a:r>
            <a:r>
              <a:rPr lang="ru-RU" sz="1300" dirty="0" err="1"/>
              <a:t>деңгээлинин</a:t>
            </a:r>
            <a:r>
              <a:rPr lang="ru-RU" sz="1300" dirty="0"/>
              <a:t> </a:t>
            </a:r>
            <a:r>
              <a:rPr lang="ru-RU" sz="1300" dirty="0" err="1"/>
              <a:t>көрсөткүчтөрү</a:t>
            </a:r>
            <a:r>
              <a:rPr lang="ru-RU" sz="1300" dirty="0"/>
              <a:t>: </a:t>
            </a:r>
            <a:endParaRPr lang="ru-KG" sz="1300" dirty="0"/>
          </a:p>
          <a:p>
            <a:pPr algn="just"/>
            <a:r>
              <a:rPr lang="ru-RU" sz="1300" dirty="0"/>
              <a:t>- </a:t>
            </a:r>
            <a:r>
              <a:rPr lang="ru-RU" sz="1300" dirty="0" err="1"/>
              <a:t>активдер</a:t>
            </a:r>
            <a:r>
              <a:rPr lang="ru-RU" sz="1300" dirty="0"/>
              <a:t> / ИДӨ – 61,3% (2024-жылдын </a:t>
            </a:r>
            <a:r>
              <a:rPr lang="ru-RU" sz="1300" dirty="0" err="1"/>
              <a:t>аягына</a:t>
            </a:r>
            <a:r>
              <a:rPr lang="ru-RU" sz="1300" dirty="0"/>
              <a:t> – 53,5%); </a:t>
            </a:r>
            <a:endParaRPr lang="ru-KG" sz="1300" dirty="0"/>
          </a:p>
          <a:p>
            <a:pPr marL="285750" indent="-285750" algn="just">
              <a:buFontTx/>
              <a:buChar char="-"/>
            </a:pPr>
            <a:r>
              <a:rPr lang="ru-RU" sz="1300" dirty="0" err="1"/>
              <a:t>кредиттер</a:t>
            </a:r>
            <a:r>
              <a:rPr lang="ru-RU" sz="1300" dirty="0"/>
              <a:t> / ИДӨ – 25,7% (2024-жылдын </a:t>
            </a:r>
            <a:r>
              <a:rPr lang="ru-RU" sz="1300" dirty="0" err="1"/>
              <a:t>аягына</a:t>
            </a:r>
            <a:r>
              <a:rPr lang="ru-RU" sz="1300" dirty="0"/>
              <a:t> – 22,4%); </a:t>
            </a:r>
            <a:endParaRPr lang="ru-KG" sz="1300" dirty="0"/>
          </a:p>
          <a:p>
            <a:pPr algn="just"/>
            <a:r>
              <a:rPr lang="ru-RU" sz="1300" dirty="0"/>
              <a:t>- </a:t>
            </a:r>
            <a:r>
              <a:rPr lang="ru-RU" sz="1300" dirty="0" err="1"/>
              <a:t>депозиттер</a:t>
            </a:r>
            <a:r>
              <a:rPr lang="ru-RU" sz="1300" dirty="0"/>
              <a:t> / ИДӨ – 43,8% (2024-жылдын </a:t>
            </a:r>
            <a:r>
              <a:rPr lang="ru-RU" sz="1300" dirty="0" err="1"/>
              <a:t>аягына</a:t>
            </a:r>
            <a:r>
              <a:rPr lang="ru-RU" sz="1300" dirty="0"/>
              <a:t> – 38,9%).</a:t>
            </a:r>
            <a:endParaRPr lang="ru-KG" sz="1300" dirty="0"/>
          </a:p>
        </p:txBody>
      </p:sp>
      <p:sp>
        <p:nvSpPr>
          <p:cNvPr id="9" name="TextBox 15">
            <a:extLst>
              <a:ext uri="{FF2B5EF4-FFF2-40B4-BE49-F238E27FC236}">
                <a16:creationId xmlns:a16="http://schemas.microsoft.com/office/drawing/2014/main" id="{032DEA7F-1123-CA20-81B4-E64F6CA5AFCB}"/>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graphicFrame>
        <p:nvGraphicFramePr>
          <p:cNvPr id="23" name="Диаграмма 22">
            <a:extLst>
              <a:ext uri="{FF2B5EF4-FFF2-40B4-BE49-F238E27FC236}">
                <a16:creationId xmlns:a16="http://schemas.microsoft.com/office/drawing/2014/main" id="{8019589C-29EA-40AD-BD8F-BEAF602FDB3F}"/>
              </a:ext>
            </a:extLst>
          </p:cNvPr>
          <p:cNvGraphicFramePr>
            <a:graphicFrameLocks/>
          </p:cNvGraphicFramePr>
          <p:nvPr>
            <p:extLst>
              <p:ext uri="{D42A27DB-BD31-4B8C-83A1-F6EECF244321}">
                <p14:modId xmlns:p14="http://schemas.microsoft.com/office/powerpoint/2010/main" val="3893579618"/>
              </p:ext>
            </p:extLst>
          </p:nvPr>
        </p:nvGraphicFramePr>
        <p:xfrm>
          <a:off x="874586" y="443581"/>
          <a:ext cx="3589464" cy="23237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Диаграмма 23">
            <a:extLst>
              <a:ext uri="{FF2B5EF4-FFF2-40B4-BE49-F238E27FC236}">
                <a16:creationId xmlns:a16="http://schemas.microsoft.com/office/drawing/2014/main" id="{C1BE873B-24BD-4328-B4F4-B27FC5491B89}"/>
              </a:ext>
            </a:extLst>
          </p:cNvPr>
          <p:cNvGraphicFramePr>
            <a:graphicFrameLocks/>
          </p:cNvGraphicFramePr>
          <p:nvPr>
            <p:extLst>
              <p:ext uri="{D42A27DB-BD31-4B8C-83A1-F6EECF244321}">
                <p14:modId xmlns:p14="http://schemas.microsoft.com/office/powerpoint/2010/main" val="4022838720"/>
              </p:ext>
            </p:extLst>
          </p:nvPr>
        </p:nvGraphicFramePr>
        <p:xfrm>
          <a:off x="874585" y="3660329"/>
          <a:ext cx="5788683" cy="162169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Диаграмма 24">
            <a:extLst>
              <a:ext uri="{FF2B5EF4-FFF2-40B4-BE49-F238E27FC236}">
                <a16:creationId xmlns:a16="http://schemas.microsoft.com/office/drawing/2014/main" id="{CAF2782F-7BDC-4D10-A398-ED621EB50482}"/>
              </a:ext>
            </a:extLst>
          </p:cNvPr>
          <p:cNvGraphicFramePr>
            <a:graphicFrameLocks/>
          </p:cNvGraphicFramePr>
          <p:nvPr>
            <p:extLst>
              <p:ext uri="{D42A27DB-BD31-4B8C-83A1-F6EECF244321}">
                <p14:modId xmlns:p14="http://schemas.microsoft.com/office/powerpoint/2010/main" val="1958196800"/>
              </p:ext>
            </p:extLst>
          </p:nvPr>
        </p:nvGraphicFramePr>
        <p:xfrm>
          <a:off x="812421" y="6074552"/>
          <a:ext cx="5850847" cy="134516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611379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D70B4-49D9-FFB3-7E31-8235C3429AF5}"/>
            </a:ext>
          </a:extLst>
        </p:cNvPr>
        <p:cNvGrpSpPr/>
        <p:nvPr/>
      </p:nvGrpSpPr>
      <p:grpSpPr>
        <a:xfrm>
          <a:off x="0" y="0"/>
          <a:ext cx="0" cy="0"/>
          <a:chOff x="0" y="0"/>
          <a:chExt cx="0" cy="0"/>
        </a:xfrm>
      </p:grpSpPr>
      <p:sp>
        <p:nvSpPr>
          <p:cNvPr id="3" name="AutoShape 7">
            <a:extLst>
              <a:ext uri="{FF2B5EF4-FFF2-40B4-BE49-F238E27FC236}">
                <a16:creationId xmlns:a16="http://schemas.microsoft.com/office/drawing/2014/main" id="{9D85CCEF-BC4E-0549-A94E-8DA2E6795F84}"/>
              </a:ext>
            </a:extLst>
          </p:cNvPr>
          <p:cNvSpPr/>
          <p:nvPr/>
        </p:nvSpPr>
        <p:spPr>
          <a:xfrm>
            <a:off x="822894" y="9918562"/>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9A5C4922-8DE3-036D-28D3-00CC4919578E}"/>
              </a:ext>
            </a:extLst>
          </p:cNvPr>
          <p:cNvGrpSpPr/>
          <p:nvPr/>
        </p:nvGrpSpPr>
        <p:grpSpPr>
          <a:xfrm>
            <a:off x="766473" y="10096651"/>
            <a:ext cx="490114" cy="490114"/>
            <a:chOff x="0" y="0"/>
            <a:chExt cx="812800" cy="812800"/>
          </a:xfrm>
        </p:grpSpPr>
        <p:sp>
          <p:nvSpPr>
            <p:cNvPr id="6" name="Freeform 3">
              <a:extLst>
                <a:ext uri="{FF2B5EF4-FFF2-40B4-BE49-F238E27FC236}">
                  <a16:creationId xmlns:a16="http://schemas.microsoft.com/office/drawing/2014/main" id="{888B91B4-B644-DBBF-223E-D6851A84DE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2DF9282B-0025-1BA0-E40E-CC0AC76D2CBA}"/>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7E90BF6E-28E2-BF68-CF6F-DF463CB41998}"/>
              </a:ext>
            </a:extLst>
          </p:cNvPr>
          <p:cNvSpPr txBox="1"/>
          <p:nvPr/>
        </p:nvSpPr>
        <p:spPr>
          <a:xfrm>
            <a:off x="833367" y="10231870"/>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12</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661FA821-DE11-B82A-4E13-9A89ADF72E8A}"/>
              </a:ext>
            </a:extLst>
          </p:cNvPr>
          <p:cNvSpPr/>
          <p:nvPr/>
        </p:nvSpPr>
        <p:spPr>
          <a:xfrm>
            <a:off x="930729" y="7747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74DA1AE3-F372-D6E0-836D-B7F994C21F2F}"/>
              </a:ext>
            </a:extLst>
          </p:cNvPr>
          <p:cNvSpPr txBox="1"/>
          <p:nvPr/>
        </p:nvSpPr>
        <p:spPr>
          <a:xfrm>
            <a:off x="904682" y="851366"/>
            <a:ext cx="6268070" cy="492443"/>
          </a:xfrm>
          <a:prstGeom prst="rect">
            <a:avLst/>
          </a:prstGeom>
        </p:spPr>
        <p:txBody>
          <a:bodyPr wrap="square" lIns="0" tIns="0" rIns="0" bIns="0" rtlCol="0" anchor="t">
            <a:spAutoFit/>
          </a:bodyPr>
          <a:lstStyle/>
          <a:p>
            <a:pPr>
              <a:spcAft>
                <a:spcPts val="200"/>
              </a:spcAft>
            </a:pPr>
            <a:r>
              <a:rPr lang="ru-KG" sz="1600" b="1" dirty="0">
                <a:solidFill>
                  <a:srgbClr val="002F80"/>
                </a:solidFill>
                <a:latin typeface="Open Sans 2 Ultra-Bold"/>
                <a:ea typeface="Open Sans 2 Ultra-Bold"/>
                <a:cs typeface="Open Sans 2 Ultra-Bold"/>
              </a:rPr>
              <a:t>Д</a:t>
            </a:r>
            <a:r>
              <a:rPr lang="ru-RU" sz="1600" b="1" dirty="0" err="1">
                <a:solidFill>
                  <a:srgbClr val="002F80"/>
                </a:solidFill>
                <a:latin typeface="Open Sans 2 Ultra-Bold"/>
                <a:ea typeface="Open Sans 2 Ultra-Bold"/>
                <a:cs typeface="Open Sans 2 Ultra-Bold"/>
              </a:rPr>
              <a:t>епозит</a:t>
            </a:r>
            <a:r>
              <a:rPr lang="ru-KG" sz="1600" b="1" dirty="0" err="1">
                <a:solidFill>
                  <a:srgbClr val="002F80"/>
                </a:solidFill>
                <a:latin typeface="Open Sans 2 Ultra-Bold"/>
                <a:ea typeface="Open Sans 2 Ultra-Bold"/>
                <a:cs typeface="Open Sans 2 Ultra-Bold"/>
              </a:rPr>
              <a:t>терди</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коргоо</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системасынын</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банктар</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катышуучуларынын</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реестри</a:t>
            </a:r>
            <a:r>
              <a:rPr lang="ru-RU" sz="1600" b="1" dirty="0">
                <a:solidFill>
                  <a:srgbClr val="002F80"/>
                </a:solidFill>
                <a:latin typeface="Open Sans 2 Ultra-Bold"/>
                <a:ea typeface="Open Sans 2 Ultra-Bold"/>
                <a:cs typeface="Open Sans 2 Ultra-Bold"/>
              </a:rPr>
              <a:t> </a:t>
            </a:r>
          </a:p>
        </p:txBody>
      </p:sp>
      <p:sp>
        <p:nvSpPr>
          <p:cNvPr id="7" name="TextBox 6">
            <a:extLst>
              <a:ext uri="{FF2B5EF4-FFF2-40B4-BE49-F238E27FC236}">
                <a16:creationId xmlns:a16="http://schemas.microsoft.com/office/drawing/2014/main" id="{76F30740-D501-7D55-D708-2B258EB86A48}"/>
              </a:ext>
            </a:extLst>
          </p:cNvPr>
          <p:cNvSpPr txBox="1"/>
          <p:nvPr/>
        </p:nvSpPr>
        <p:spPr>
          <a:xfrm>
            <a:off x="723534" y="4938950"/>
            <a:ext cx="6299067" cy="292388"/>
          </a:xfrm>
          <a:prstGeom prst="rect">
            <a:avLst/>
          </a:prstGeom>
          <a:noFill/>
        </p:spPr>
        <p:txBody>
          <a:bodyPr wrap="square">
            <a:spAutoFit/>
          </a:bodyPr>
          <a:lstStyle/>
          <a:p>
            <a:pPr indent="361950" algn="just"/>
            <a:r>
              <a:rPr lang="ru-KG" sz="1300" dirty="0"/>
              <a:t>.</a:t>
            </a:r>
          </a:p>
        </p:txBody>
      </p:sp>
      <p:graphicFrame>
        <p:nvGraphicFramePr>
          <p:cNvPr id="13" name="Таблица 12">
            <a:extLst>
              <a:ext uri="{FF2B5EF4-FFF2-40B4-BE49-F238E27FC236}">
                <a16:creationId xmlns:a16="http://schemas.microsoft.com/office/drawing/2014/main" id="{3EDBE2CB-2EDD-44F3-4EE8-56F207BEDC72}"/>
              </a:ext>
            </a:extLst>
          </p:cNvPr>
          <p:cNvGraphicFramePr>
            <a:graphicFrameLocks noGrp="1"/>
          </p:cNvGraphicFramePr>
          <p:nvPr>
            <p:extLst>
              <p:ext uri="{D42A27DB-BD31-4B8C-83A1-F6EECF244321}">
                <p14:modId xmlns:p14="http://schemas.microsoft.com/office/powerpoint/2010/main" val="4064292480"/>
              </p:ext>
            </p:extLst>
          </p:nvPr>
        </p:nvGraphicFramePr>
        <p:xfrm>
          <a:off x="754084" y="2440773"/>
          <a:ext cx="6510969" cy="7004052"/>
        </p:xfrm>
        <a:graphic>
          <a:graphicData uri="http://schemas.openxmlformats.org/drawingml/2006/table">
            <a:tbl>
              <a:tblPr/>
              <a:tblGrid>
                <a:gridCol w="1375651">
                  <a:extLst>
                    <a:ext uri="{9D8B030D-6E8A-4147-A177-3AD203B41FA5}">
                      <a16:colId xmlns:a16="http://schemas.microsoft.com/office/drawing/2014/main" val="3202016637"/>
                    </a:ext>
                  </a:extLst>
                </a:gridCol>
                <a:gridCol w="1592683">
                  <a:extLst>
                    <a:ext uri="{9D8B030D-6E8A-4147-A177-3AD203B41FA5}">
                      <a16:colId xmlns:a16="http://schemas.microsoft.com/office/drawing/2014/main" val="248785535"/>
                    </a:ext>
                  </a:extLst>
                </a:gridCol>
                <a:gridCol w="293828">
                  <a:extLst>
                    <a:ext uri="{9D8B030D-6E8A-4147-A177-3AD203B41FA5}">
                      <a16:colId xmlns:a16="http://schemas.microsoft.com/office/drawing/2014/main" val="1883318834"/>
                    </a:ext>
                  </a:extLst>
                </a:gridCol>
                <a:gridCol w="1656124">
                  <a:extLst>
                    <a:ext uri="{9D8B030D-6E8A-4147-A177-3AD203B41FA5}">
                      <a16:colId xmlns:a16="http://schemas.microsoft.com/office/drawing/2014/main" val="3240606214"/>
                    </a:ext>
                  </a:extLst>
                </a:gridCol>
                <a:gridCol w="1592683">
                  <a:extLst>
                    <a:ext uri="{9D8B030D-6E8A-4147-A177-3AD203B41FA5}">
                      <a16:colId xmlns:a16="http://schemas.microsoft.com/office/drawing/2014/main" val="1839041570"/>
                    </a:ext>
                  </a:extLst>
                </a:gridCol>
              </a:tblGrid>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ОАО «</a:t>
                      </a:r>
                      <a:r>
                        <a:rPr lang="ru-RU" sz="1400" b="0" i="0" u="none" strike="noStrike" dirty="0" err="1">
                          <a:solidFill>
                            <a:srgbClr val="000000"/>
                          </a:solidFill>
                          <a:effectLst/>
                          <a:latin typeface="+mn-lt"/>
                          <a:cs typeface="Calibri" panose="020F0502020204030204" pitchFamily="34" charset="0"/>
                        </a:rPr>
                        <a:t>Айыл</a:t>
                      </a:r>
                      <a:r>
                        <a:rPr lang="ru-RU" sz="1400" b="0" i="0" u="none" strike="noStrike" dirty="0">
                          <a:solidFill>
                            <a:srgbClr val="000000"/>
                          </a:solidFill>
                          <a:effectLst/>
                          <a:latin typeface="+mn-lt"/>
                          <a:cs typeface="Calibri" panose="020F0502020204030204" pitchFamily="34" charset="0"/>
                        </a:rPr>
                        <a:t> 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ru-KG" sz="10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ЗАО «КБ </a:t>
                      </a:r>
                      <a:r>
                        <a:rPr lang="ru-RU" sz="1400" b="0" i="0" u="none" strike="noStrike" kern="1200" dirty="0" err="1">
                          <a:solidFill>
                            <a:srgbClr val="000000"/>
                          </a:solidFill>
                          <a:effectLst/>
                          <a:latin typeface="+mn-lt"/>
                          <a:ea typeface="+mn-ea"/>
                          <a:cs typeface="Calibri" panose="020F0502020204030204" pitchFamily="34" charset="0"/>
                        </a:rPr>
                        <a:t>КСБ</a:t>
                      </a:r>
                      <a:r>
                        <a:rPr lang="ru-RU" sz="1400" b="0" i="0" u="none" strike="noStrike" kern="1200" dirty="0">
                          <a:solidFill>
                            <a:srgbClr val="000000"/>
                          </a:solidFill>
                          <a:effectLst/>
                          <a:latin typeface="+mn-lt"/>
                          <a:ea typeface="+mn-ea"/>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ru-KG" sz="10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2946805"/>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ОАО Банк «Бай-</a:t>
                      </a:r>
                      <a:r>
                        <a:rPr lang="ru-RU" sz="1400" b="0" i="0" u="none" strike="noStrike" dirty="0" err="1">
                          <a:solidFill>
                            <a:srgbClr val="000000"/>
                          </a:solidFill>
                          <a:effectLst/>
                          <a:latin typeface="+mn-lt"/>
                          <a:cs typeface="Calibri" panose="020F0502020204030204" pitchFamily="34" charset="0"/>
                        </a:rPr>
                        <a:t>Тушум</a:t>
                      </a:r>
                      <a:r>
                        <a:rPr lang="ru-RU" sz="1400" b="0" i="0" u="none" strike="noStrike" dirty="0">
                          <a:solidFill>
                            <a:srgbClr val="000000"/>
                          </a:solidFill>
                          <a:effectLst/>
                          <a:latin typeface="+mn-lt"/>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ЗАО «</a:t>
                      </a:r>
                      <a:r>
                        <a:rPr lang="ru-RU" sz="1400" b="0" i="0" u="none" strike="noStrike" kern="1200" dirty="0" err="1">
                          <a:solidFill>
                            <a:srgbClr val="000000"/>
                          </a:solidFill>
                          <a:effectLst/>
                          <a:latin typeface="+mn-lt"/>
                          <a:ea typeface="+mn-ea"/>
                          <a:cs typeface="Calibri" panose="020F0502020204030204" pitchFamily="34" charset="0"/>
                        </a:rPr>
                        <a:t>КИКБ</a:t>
                      </a:r>
                      <a:r>
                        <a:rPr lang="ru-RU" sz="1400" b="0" i="0" u="none" strike="noStrike" kern="1200" dirty="0">
                          <a:solidFill>
                            <a:srgbClr val="000000"/>
                          </a:solidFill>
                          <a:effectLst/>
                          <a:latin typeface="+mn-lt"/>
                          <a:ea typeface="+mn-ea"/>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4476336"/>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ОАО «БАКАЙ 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300" b="0" i="0" u="none" strike="noStrike" kern="1200" dirty="0">
                          <a:solidFill>
                            <a:srgbClr val="000000"/>
                          </a:solidFill>
                          <a:effectLst/>
                          <a:latin typeface="+mn-lt"/>
                          <a:ea typeface="+mn-ea"/>
                          <a:cs typeface="Calibri" panose="020F0502020204030204" pitchFamily="34" charset="0"/>
                        </a:rPr>
                        <a:t>ОАО </a:t>
                      </a:r>
                      <a:r>
                        <a:rPr lang="ru-RU" sz="1400" b="0" i="0" u="none" strike="noStrike" kern="1200" dirty="0" err="1">
                          <a:solidFill>
                            <a:srgbClr val="000000"/>
                          </a:solidFill>
                          <a:effectLst/>
                          <a:latin typeface="+mn-lt"/>
                          <a:ea typeface="+mn-ea"/>
                          <a:cs typeface="Calibri" panose="020F0502020204030204" pitchFamily="34" charset="0"/>
                        </a:rPr>
                        <a:t>Кыргызкоммерцбанк</a:t>
                      </a:r>
                      <a:endParaRPr lang="ru-RU" sz="1400" b="0" i="0" u="none" strike="noStrike" kern="1200" dirty="0">
                        <a:solidFill>
                          <a:srgbClr val="000000"/>
                        </a:solidFill>
                        <a:effectLst/>
                        <a:latin typeface="+mn-lt"/>
                        <a:ea typeface="+mn-ea"/>
                        <a:cs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1194711"/>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ЗАО «Банк Азии»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ОАО «</a:t>
                      </a:r>
                      <a:r>
                        <a:rPr lang="ru-RU" sz="1400" b="0" i="0" u="none" strike="noStrike" kern="1200" dirty="0" err="1">
                          <a:solidFill>
                            <a:srgbClr val="000000"/>
                          </a:solidFill>
                          <a:effectLst/>
                          <a:latin typeface="+mn-lt"/>
                          <a:ea typeface="+mn-ea"/>
                          <a:cs typeface="Calibri" panose="020F0502020204030204" pitchFamily="34" charset="0"/>
                        </a:rPr>
                        <a:t>Мбанк</a:t>
                      </a:r>
                      <a:r>
                        <a:rPr lang="ru-RU" sz="1400" b="0" i="0" u="none" strike="noStrike" kern="1200" dirty="0">
                          <a:solidFill>
                            <a:srgbClr val="000000"/>
                          </a:solidFill>
                          <a:effectLst/>
                          <a:latin typeface="+mn-lt"/>
                          <a:ea typeface="+mn-ea"/>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7389843"/>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ЗАО «Банк Компаньон»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ОАО «</a:t>
                      </a:r>
                      <a:r>
                        <a:rPr lang="ru-RU" sz="1400" b="0" i="0" u="none" strike="noStrike" kern="1200" dirty="0" err="1">
                          <a:solidFill>
                            <a:srgbClr val="000000"/>
                          </a:solidFill>
                          <a:effectLst/>
                          <a:latin typeface="+mn-lt"/>
                          <a:ea typeface="+mn-ea"/>
                          <a:cs typeface="Calibri" panose="020F0502020204030204" pitchFamily="34" charset="0"/>
                        </a:rPr>
                        <a:t>О!Банк</a:t>
                      </a:r>
                      <a:r>
                        <a:rPr lang="ru-RU" sz="1400" b="0" i="0" u="none" strike="noStrike" kern="1200" dirty="0">
                          <a:solidFill>
                            <a:srgbClr val="000000"/>
                          </a:solidFill>
                          <a:effectLst/>
                          <a:latin typeface="+mn-lt"/>
                          <a:ea typeface="+mn-ea"/>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3307442"/>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ЗАО «Берекет 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ОАО «Оптима 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396655"/>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ЗАО «</a:t>
                      </a:r>
                      <a:r>
                        <a:rPr lang="ru-RU" sz="1400" b="0" i="0" u="none" strike="noStrike" dirty="0" err="1">
                          <a:solidFill>
                            <a:srgbClr val="000000"/>
                          </a:solidFill>
                          <a:effectLst/>
                          <a:latin typeface="+mn-lt"/>
                          <a:cs typeface="Calibri" panose="020F0502020204030204" pitchFamily="34" charset="0"/>
                        </a:rPr>
                        <a:t>ДКИБ</a:t>
                      </a:r>
                      <a:r>
                        <a:rPr lang="ru-RU" sz="1400" b="0" i="0" u="none" strike="noStrike" dirty="0">
                          <a:solidFill>
                            <a:srgbClr val="000000"/>
                          </a:solidFill>
                          <a:effectLst/>
                          <a:latin typeface="+mn-lt"/>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ЗАО АКБ «</a:t>
                      </a:r>
                      <a:r>
                        <a:rPr lang="ru-RU" sz="1400" b="0" i="0" u="none" strike="noStrike" kern="1200" dirty="0" err="1">
                          <a:solidFill>
                            <a:srgbClr val="000000"/>
                          </a:solidFill>
                          <a:effectLst/>
                          <a:latin typeface="+mn-lt"/>
                          <a:ea typeface="+mn-ea"/>
                          <a:cs typeface="Calibri" panose="020F0502020204030204" pitchFamily="34" charset="0"/>
                        </a:rPr>
                        <a:t>Толубай</a:t>
                      </a:r>
                      <a:r>
                        <a:rPr lang="ru-RU" sz="1400" b="0" i="0" u="none" strike="noStrike" kern="1200" dirty="0">
                          <a:solidFill>
                            <a:srgbClr val="000000"/>
                          </a:solidFill>
                          <a:effectLst/>
                          <a:latin typeface="+mn-lt"/>
                          <a:ea typeface="+mn-ea"/>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024962"/>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ОАО «Дос-Кредобанк»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ЗАО «ФИНКА 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829042"/>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ОАО «</a:t>
                      </a:r>
                      <a:r>
                        <a:rPr lang="ru-RU" sz="1400" b="0" i="0" u="none" strike="noStrike" dirty="0" err="1">
                          <a:solidFill>
                            <a:srgbClr val="000000"/>
                          </a:solidFill>
                          <a:effectLst/>
                          <a:latin typeface="+mn-lt"/>
                          <a:cs typeface="Calibri" panose="020F0502020204030204" pitchFamily="34" charset="0"/>
                        </a:rPr>
                        <a:t>ЕСБ</a:t>
                      </a:r>
                      <a:r>
                        <a:rPr lang="ru-RU" sz="1400" b="0" i="0" u="none" strike="noStrike" dirty="0">
                          <a:solidFill>
                            <a:srgbClr val="000000"/>
                          </a:solidFill>
                          <a:effectLst/>
                          <a:latin typeface="+mn-lt"/>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ОАО «</a:t>
                      </a:r>
                      <a:r>
                        <a:rPr lang="ru-RU" sz="1400" b="0" i="0" u="none" strike="noStrike" kern="1200" dirty="0" err="1">
                          <a:solidFill>
                            <a:srgbClr val="000000"/>
                          </a:solidFill>
                          <a:effectLst/>
                          <a:latin typeface="+mn-lt"/>
                          <a:ea typeface="+mn-ea"/>
                          <a:cs typeface="Calibri" panose="020F0502020204030204" pitchFamily="34" charset="0"/>
                        </a:rPr>
                        <a:t>ФКБ</a:t>
                      </a:r>
                      <a:r>
                        <a:rPr lang="ru-RU" sz="1400" b="0" i="0" u="none" strike="noStrike" kern="1200" dirty="0">
                          <a:solidFill>
                            <a:srgbClr val="000000"/>
                          </a:solidFill>
                          <a:effectLst/>
                          <a:latin typeface="+mn-lt"/>
                          <a:ea typeface="+mn-ea"/>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5868638"/>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ОАО «Капитал 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ОАО «</a:t>
                      </a:r>
                      <a:r>
                        <a:rPr lang="ru-RU" sz="1400" b="0" i="0" u="none" strike="noStrike" kern="1200" dirty="0" err="1">
                          <a:solidFill>
                            <a:srgbClr val="000000"/>
                          </a:solidFill>
                          <a:effectLst/>
                          <a:latin typeface="+mn-lt"/>
                          <a:ea typeface="+mn-ea"/>
                          <a:cs typeface="Calibri" panose="020F0502020204030204" pitchFamily="34" charset="0"/>
                        </a:rPr>
                        <a:t>Элдик</a:t>
                      </a:r>
                      <a:r>
                        <a:rPr lang="ru-RU" sz="1400" b="0" i="0" u="none" strike="noStrike" kern="1200" dirty="0">
                          <a:solidFill>
                            <a:srgbClr val="000000"/>
                          </a:solidFill>
                          <a:effectLst/>
                          <a:latin typeface="+mn-lt"/>
                          <a:ea typeface="+mn-ea"/>
                          <a:cs typeface="Calibri" panose="020F0502020204030204" pitchFamily="34" charset="0"/>
                        </a:rPr>
                        <a:t> 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1481515"/>
                  </a:ext>
                </a:extLst>
              </a:tr>
              <a:tr h="636732">
                <a:tc>
                  <a:txBody>
                    <a:bodyPr/>
                    <a:lstStyle/>
                    <a:p>
                      <a:pPr algn="l" fontAlgn="ctr">
                        <a:buNone/>
                      </a:pPr>
                      <a:r>
                        <a:rPr lang="ru-RU" sz="1400" b="0" i="0" u="none" strike="noStrike" dirty="0">
                          <a:solidFill>
                            <a:srgbClr val="000000"/>
                          </a:solidFill>
                          <a:effectLst/>
                          <a:latin typeface="+mn-lt"/>
                          <a:cs typeface="Calibri" panose="020F0502020204030204" pitchFamily="34" charset="0"/>
                        </a:rPr>
                        <a:t>ОАО «</a:t>
                      </a:r>
                      <a:r>
                        <a:rPr lang="ru-RU" sz="1400" b="0" i="0" u="none" strike="noStrike" dirty="0" err="1">
                          <a:solidFill>
                            <a:srgbClr val="000000"/>
                          </a:solidFill>
                          <a:effectLst/>
                          <a:latin typeface="+mn-lt"/>
                          <a:cs typeface="Calibri" panose="020F0502020204030204" pitchFamily="34" charset="0"/>
                        </a:rPr>
                        <a:t>Керемет</a:t>
                      </a:r>
                      <a:r>
                        <a:rPr lang="ru-RU" sz="1400" b="0" i="0" u="none" strike="noStrike" dirty="0">
                          <a:solidFill>
                            <a:srgbClr val="000000"/>
                          </a:solidFill>
                          <a:effectLst/>
                          <a:latin typeface="+mn-lt"/>
                          <a:cs typeface="Calibri" panose="020F0502020204030204" pitchFamily="34" charset="0"/>
                        </a:rPr>
                        <a:t> Банк»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ru-KG"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marL="0" algn="l" defTabSz="914400" rtl="0" eaLnBrk="1" fontAlgn="ctr" latinLnBrk="0" hangingPunct="1">
                        <a:buNone/>
                      </a:pPr>
                      <a:r>
                        <a:rPr lang="ru-RU" sz="1400" b="0" i="0" u="none" strike="noStrike" kern="1200" dirty="0">
                          <a:solidFill>
                            <a:srgbClr val="000000"/>
                          </a:solidFill>
                          <a:effectLst/>
                          <a:latin typeface="+mn-lt"/>
                          <a:ea typeface="+mn-ea"/>
                          <a:cs typeface="Calibri" panose="020F0502020204030204" pitchFamily="34" charset="0"/>
                        </a:rPr>
                        <a:t>ЗАО «</a:t>
                      </a:r>
                      <a:r>
                        <a:rPr lang="ru-RU" sz="1400" b="0" i="0" u="none" strike="noStrike" kern="1200" dirty="0" err="1">
                          <a:solidFill>
                            <a:srgbClr val="000000"/>
                          </a:solidFill>
                          <a:effectLst/>
                          <a:latin typeface="+mn-lt"/>
                          <a:ea typeface="+mn-ea"/>
                          <a:cs typeface="Calibri" panose="020F0502020204030204" pitchFamily="34" charset="0"/>
                        </a:rPr>
                        <a:t>ЭкоИсламикБанк</a:t>
                      </a:r>
                      <a:r>
                        <a:rPr lang="ru-RU" sz="1400" b="0" i="0" u="none" strike="noStrike" kern="1200" dirty="0">
                          <a:solidFill>
                            <a:srgbClr val="000000"/>
                          </a:solidFill>
                          <a:effectLst/>
                          <a:latin typeface="+mn-lt"/>
                          <a:ea typeface="+mn-ea"/>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0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6512705"/>
                  </a:ext>
                </a:extLst>
              </a:tr>
            </a:tbl>
          </a:graphicData>
        </a:graphic>
      </p:graphicFrame>
      <p:pic>
        <p:nvPicPr>
          <p:cNvPr id="14" name="Рисунок 13">
            <a:extLst>
              <a:ext uri="{FF2B5EF4-FFF2-40B4-BE49-F238E27FC236}">
                <a16:creationId xmlns:a16="http://schemas.microsoft.com/office/drawing/2014/main" id="{9F9B83C3-3F75-4633-87F3-F91F2D5CC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93" r="8070"/>
          <a:stretch>
            <a:fillRect/>
          </a:stretch>
        </p:blipFill>
        <p:spPr bwMode="auto">
          <a:xfrm>
            <a:off x="2317294" y="2549785"/>
            <a:ext cx="847725" cy="381000"/>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a:extLst>
              <a:ext uri="{FF2B5EF4-FFF2-40B4-BE49-F238E27FC236}">
                <a16:creationId xmlns:a16="http://schemas.microsoft.com/office/drawing/2014/main" id="{CA6CF543-AED7-4167-BAD6-EB6AD2981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39" t="15907" r="2850" b="13853"/>
          <a:stretch>
            <a:fillRect/>
          </a:stretch>
        </p:blipFill>
        <p:spPr bwMode="auto">
          <a:xfrm>
            <a:off x="2317294" y="3172609"/>
            <a:ext cx="9525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id="{58B0F64A-13E0-4940-9858-54D1E49F1E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14394" b="13039"/>
          <a:stretch>
            <a:fillRect/>
          </a:stretch>
        </p:blipFill>
        <p:spPr bwMode="auto">
          <a:xfrm>
            <a:off x="2317294" y="3813958"/>
            <a:ext cx="1247775" cy="276225"/>
          </a:xfrm>
          <a:prstGeom prst="rect">
            <a:avLst/>
          </a:prstGeom>
          <a:noFill/>
          <a:extLst>
            <a:ext uri="{909E8E84-426E-40DD-AFC4-6F175D3DCCD1}">
              <a14:hiddenFill xmlns:a14="http://schemas.microsoft.com/office/drawing/2010/main">
                <a:solidFill>
                  <a:srgbClr val="FFFFFF"/>
                </a:solidFill>
              </a14:hiddenFill>
            </a:ext>
          </a:extLst>
        </p:spPr>
      </p:pic>
      <p:pic>
        <p:nvPicPr>
          <p:cNvPr id="17" name="Рисунок 16">
            <a:extLst>
              <a:ext uri="{FF2B5EF4-FFF2-40B4-BE49-F238E27FC236}">
                <a16:creationId xmlns:a16="http://schemas.microsoft.com/office/drawing/2014/main" id="{4CA5E0CE-F552-4902-BCC8-380E5CB063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000" t="13869" r="8186" b="19662"/>
          <a:stretch>
            <a:fillRect/>
          </a:stretch>
        </p:blipFill>
        <p:spPr bwMode="auto">
          <a:xfrm>
            <a:off x="2302626" y="4464432"/>
            <a:ext cx="1181100" cy="342900"/>
          </a:xfrm>
          <a:prstGeom prst="rect">
            <a:avLst/>
          </a:prstGeom>
          <a:noFill/>
          <a:extLst>
            <a:ext uri="{909E8E84-426E-40DD-AFC4-6F175D3DCCD1}">
              <a14:hiddenFill xmlns:a14="http://schemas.microsoft.com/office/drawing/2010/main">
                <a:solidFill>
                  <a:srgbClr val="FFFFFF"/>
                </a:solidFill>
              </a14:hiddenFill>
            </a:ext>
          </a:extLst>
        </p:spPr>
      </p:pic>
      <p:pic>
        <p:nvPicPr>
          <p:cNvPr id="19" name="Рисунок 18">
            <a:extLst>
              <a:ext uri="{FF2B5EF4-FFF2-40B4-BE49-F238E27FC236}">
                <a16:creationId xmlns:a16="http://schemas.microsoft.com/office/drawing/2014/main" id="{3C6911C3-B92E-4848-AD4C-179E2C839E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060" t="31261" r="3516" b="32899"/>
          <a:stretch>
            <a:fillRect/>
          </a:stretch>
        </p:blipFill>
        <p:spPr bwMode="auto">
          <a:xfrm>
            <a:off x="2261731" y="5174228"/>
            <a:ext cx="1352550" cy="276225"/>
          </a:xfrm>
          <a:prstGeom prst="rect">
            <a:avLst/>
          </a:prstGeom>
          <a:noFill/>
          <a:extLst>
            <a:ext uri="{909E8E84-426E-40DD-AFC4-6F175D3DCCD1}">
              <a14:hiddenFill xmlns:a14="http://schemas.microsoft.com/office/drawing/2010/main">
                <a:solidFill>
                  <a:srgbClr val="FFFFFF"/>
                </a:solidFill>
              </a14:hiddenFill>
            </a:ext>
          </a:extLst>
        </p:spPr>
      </p:pic>
      <p:pic>
        <p:nvPicPr>
          <p:cNvPr id="20" name="Рисунок 19">
            <a:extLst>
              <a:ext uri="{FF2B5EF4-FFF2-40B4-BE49-F238E27FC236}">
                <a16:creationId xmlns:a16="http://schemas.microsoft.com/office/drawing/2014/main" id="{D15F3303-5620-4655-AF04-49F24B71BF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0582" y="5867019"/>
            <a:ext cx="1314450" cy="161925"/>
          </a:xfrm>
          <a:prstGeom prst="rect">
            <a:avLst/>
          </a:prstGeom>
          <a:noFill/>
          <a:extLst>
            <a:ext uri="{909E8E84-426E-40DD-AFC4-6F175D3DCCD1}">
              <a14:hiddenFill xmlns:a14="http://schemas.microsoft.com/office/drawing/2010/main">
                <a:solidFill>
                  <a:srgbClr val="FFFFFF"/>
                </a:solidFill>
              </a14:hiddenFill>
            </a:ext>
          </a:extLst>
        </p:spPr>
      </p:pic>
      <p:pic>
        <p:nvPicPr>
          <p:cNvPr id="21" name="Рисунок 20">
            <a:extLst>
              <a:ext uri="{FF2B5EF4-FFF2-40B4-BE49-F238E27FC236}">
                <a16:creationId xmlns:a16="http://schemas.microsoft.com/office/drawing/2014/main" id="{793C7A04-6A74-4E96-A41F-F18377D1B5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17294" y="6404759"/>
            <a:ext cx="1314450" cy="352425"/>
          </a:xfrm>
          <a:prstGeom prst="rect">
            <a:avLst/>
          </a:prstGeom>
          <a:noFill/>
          <a:extLst>
            <a:ext uri="{909E8E84-426E-40DD-AFC4-6F175D3DCCD1}">
              <a14:hiddenFill xmlns:a14="http://schemas.microsoft.com/office/drawing/2010/main">
                <a:solidFill>
                  <a:srgbClr val="FFFFFF"/>
                </a:solidFill>
              </a14:hiddenFill>
            </a:ext>
          </a:extLst>
        </p:spPr>
      </p:pic>
      <p:pic>
        <p:nvPicPr>
          <p:cNvPr id="22" name="Рисунок 21">
            <a:extLst>
              <a:ext uri="{FF2B5EF4-FFF2-40B4-BE49-F238E27FC236}">
                <a16:creationId xmlns:a16="http://schemas.microsoft.com/office/drawing/2014/main" id="{D58074C4-3768-410A-A0A1-4930E767DF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6755" y="7133421"/>
            <a:ext cx="1285875" cy="209550"/>
          </a:xfrm>
          <a:prstGeom prst="rect">
            <a:avLst/>
          </a:prstGeom>
          <a:noFill/>
          <a:extLst>
            <a:ext uri="{909E8E84-426E-40DD-AFC4-6F175D3DCCD1}">
              <a14:hiddenFill xmlns:a14="http://schemas.microsoft.com/office/drawing/2010/main">
                <a:solidFill>
                  <a:srgbClr val="FFFFFF"/>
                </a:solidFill>
              </a14:hiddenFill>
            </a:ext>
          </a:extLst>
        </p:spPr>
      </p:pic>
      <p:pic>
        <p:nvPicPr>
          <p:cNvPr id="23" name="Рисунок 22">
            <a:extLst>
              <a:ext uri="{FF2B5EF4-FFF2-40B4-BE49-F238E27FC236}">
                <a16:creationId xmlns:a16="http://schemas.microsoft.com/office/drawing/2014/main" id="{C8C28035-7D5B-4CB9-925F-E82FEBD80F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36344" y="7684807"/>
            <a:ext cx="1000125" cy="361950"/>
          </a:xfrm>
          <a:prstGeom prst="rect">
            <a:avLst/>
          </a:prstGeom>
          <a:noFill/>
          <a:extLst>
            <a:ext uri="{909E8E84-426E-40DD-AFC4-6F175D3DCCD1}">
              <a14:hiddenFill xmlns:a14="http://schemas.microsoft.com/office/drawing/2010/main">
                <a:solidFill>
                  <a:srgbClr val="FFFFFF"/>
                </a:solidFill>
              </a14:hiddenFill>
            </a:ext>
          </a:extLst>
        </p:spPr>
      </p:pic>
      <p:pic>
        <p:nvPicPr>
          <p:cNvPr id="24" name="Рисунок 23">
            <a:extLst>
              <a:ext uri="{FF2B5EF4-FFF2-40B4-BE49-F238E27FC236}">
                <a16:creationId xmlns:a16="http://schemas.microsoft.com/office/drawing/2014/main" id="{6728DC07-2216-47A9-B012-76FD10822A4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17294" y="8294024"/>
            <a:ext cx="10191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25" name="Рисунок 24">
            <a:extLst>
              <a:ext uri="{FF2B5EF4-FFF2-40B4-BE49-F238E27FC236}">
                <a16:creationId xmlns:a16="http://schemas.microsoft.com/office/drawing/2014/main" id="{E4E933D1-381F-4001-BA25-02DC07D73F9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8701" r="20433"/>
          <a:stretch>
            <a:fillRect/>
          </a:stretch>
        </p:blipFill>
        <p:spPr bwMode="auto">
          <a:xfrm>
            <a:off x="2335009" y="8874666"/>
            <a:ext cx="830010" cy="352425"/>
          </a:xfrm>
          <a:prstGeom prst="rect">
            <a:avLst/>
          </a:prstGeom>
          <a:noFill/>
          <a:extLst>
            <a:ext uri="{909E8E84-426E-40DD-AFC4-6F175D3DCCD1}">
              <a14:hiddenFill xmlns:a14="http://schemas.microsoft.com/office/drawing/2010/main">
                <a:solidFill>
                  <a:srgbClr val="FFFFFF"/>
                </a:solidFill>
              </a14:hiddenFill>
            </a:ext>
          </a:extLst>
        </p:spPr>
      </p:pic>
      <p:pic>
        <p:nvPicPr>
          <p:cNvPr id="26" name="Рисунок 25">
            <a:extLst>
              <a:ext uri="{FF2B5EF4-FFF2-40B4-BE49-F238E27FC236}">
                <a16:creationId xmlns:a16="http://schemas.microsoft.com/office/drawing/2014/main" id="{C3636936-CE60-4FB5-A3B9-1A1085831D2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72577" y="2666869"/>
            <a:ext cx="1209675" cy="314325"/>
          </a:xfrm>
          <a:prstGeom prst="rect">
            <a:avLst/>
          </a:prstGeom>
          <a:noFill/>
          <a:extLst>
            <a:ext uri="{909E8E84-426E-40DD-AFC4-6F175D3DCCD1}">
              <a14:hiddenFill xmlns:a14="http://schemas.microsoft.com/office/drawing/2010/main">
                <a:solidFill>
                  <a:srgbClr val="FFFFFF"/>
                </a:solidFill>
              </a14:hiddenFill>
            </a:ext>
          </a:extLst>
        </p:spPr>
      </p:pic>
      <p:pic>
        <p:nvPicPr>
          <p:cNvPr id="27" name="Рисунок 26">
            <a:extLst>
              <a:ext uri="{FF2B5EF4-FFF2-40B4-BE49-F238E27FC236}">
                <a16:creationId xmlns:a16="http://schemas.microsoft.com/office/drawing/2014/main" id="{1ED0E286-E19A-4C1F-B11C-45B1D21427B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7525" r="13692"/>
          <a:stretch>
            <a:fillRect/>
          </a:stretch>
        </p:blipFill>
        <p:spPr bwMode="auto">
          <a:xfrm>
            <a:off x="5855353" y="3281967"/>
            <a:ext cx="657225" cy="361950"/>
          </a:xfrm>
          <a:prstGeom prst="rect">
            <a:avLst/>
          </a:prstGeom>
          <a:noFill/>
          <a:extLst>
            <a:ext uri="{909E8E84-426E-40DD-AFC4-6F175D3DCCD1}">
              <a14:hiddenFill xmlns:a14="http://schemas.microsoft.com/office/drawing/2010/main">
                <a:solidFill>
                  <a:srgbClr val="FFFFFF"/>
                </a:solidFill>
              </a14:hiddenFill>
            </a:ext>
          </a:extLst>
        </p:spPr>
      </p:pic>
      <p:pic>
        <p:nvPicPr>
          <p:cNvPr id="28" name="Рисунок 27">
            <a:extLst>
              <a:ext uri="{FF2B5EF4-FFF2-40B4-BE49-F238E27FC236}">
                <a16:creationId xmlns:a16="http://schemas.microsoft.com/office/drawing/2014/main" id="{D7676FE4-A10A-40D4-8506-4DE3144D31B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4907" t="37024" b="35361"/>
          <a:stretch>
            <a:fillRect/>
          </a:stretch>
        </p:blipFill>
        <p:spPr bwMode="auto">
          <a:xfrm>
            <a:off x="5795981" y="3919987"/>
            <a:ext cx="1038225" cy="295275"/>
          </a:xfrm>
          <a:prstGeom prst="rect">
            <a:avLst/>
          </a:prstGeom>
          <a:noFill/>
          <a:extLst>
            <a:ext uri="{909E8E84-426E-40DD-AFC4-6F175D3DCCD1}">
              <a14:hiddenFill xmlns:a14="http://schemas.microsoft.com/office/drawing/2010/main">
                <a:solidFill>
                  <a:srgbClr val="FFFFFF"/>
                </a:solidFill>
              </a14:hiddenFill>
            </a:ext>
          </a:extLst>
        </p:spPr>
      </p:pic>
      <p:pic>
        <p:nvPicPr>
          <p:cNvPr id="29" name="Рисунок 28">
            <a:extLst>
              <a:ext uri="{FF2B5EF4-FFF2-40B4-BE49-F238E27FC236}">
                <a16:creationId xmlns:a16="http://schemas.microsoft.com/office/drawing/2014/main" id="{5B4BD89C-0E3E-4CBF-8A30-545400FAF4C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65546" y="4523681"/>
            <a:ext cx="1028700" cy="247650"/>
          </a:xfrm>
          <a:prstGeom prst="rect">
            <a:avLst/>
          </a:prstGeom>
          <a:noFill/>
          <a:extLst>
            <a:ext uri="{909E8E84-426E-40DD-AFC4-6F175D3DCCD1}">
              <a14:hiddenFill xmlns:a14="http://schemas.microsoft.com/office/drawing/2010/main">
                <a:solidFill>
                  <a:srgbClr val="FFFFFF"/>
                </a:solidFill>
              </a14:hiddenFill>
            </a:ext>
          </a:extLst>
        </p:spPr>
      </p:pic>
      <p:pic>
        <p:nvPicPr>
          <p:cNvPr id="30" name="Рисунок 29">
            <a:extLst>
              <a:ext uri="{FF2B5EF4-FFF2-40B4-BE49-F238E27FC236}">
                <a16:creationId xmlns:a16="http://schemas.microsoft.com/office/drawing/2014/main" id="{529616B9-20D9-47D1-8B15-F1FE31E014E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01010" y="5145458"/>
            <a:ext cx="942975" cy="361950"/>
          </a:xfrm>
          <a:prstGeom prst="rect">
            <a:avLst/>
          </a:prstGeom>
          <a:noFill/>
          <a:extLst>
            <a:ext uri="{909E8E84-426E-40DD-AFC4-6F175D3DCCD1}">
              <a14:hiddenFill xmlns:a14="http://schemas.microsoft.com/office/drawing/2010/main">
                <a:solidFill>
                  <a:srgbClr val="FFFFFF"/>
                </a:solidFill>
              </a14:hiddenFill>
            </a:ext>
          </a:extLst>
        </p:spPr>
      </p:pic>
      <p:pic>
        <p:nvPicPr>
          <p:cNvPr id="31" name="Рисунок 30">
            <a:extLst>
              <a:ext uri="{FF2B5EF4-FFF2-40B4-BE49-F238E27FC236}">
                <a16:creationId xmlns:a16="http://schemas.microsoft.com/office/drawing/2014/main" id="{86F52D32-BD28-4F8C-9BE4-3955389FC94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t="24338" b="20776"/>
          <a:stretch>
            <a:fillRect/>
          </a:stretch>
        </p:blipFill>
        <p:spPr bwMode="auto">
          <a:xfrm>
            <a:off x="5772577" y="5842646"/>
            <a:ext cx="1400175" cy="285750"/>
          </a:xfrm>
          <a:prstGeom prst="rect">
            <a:avLst/>
          </a:prstGeom>
          <a:noFill/>
          <a:extLst>
            <a:ext uri="{909E8E84-426E-40DD-AFC4-6F175D3DCCD1}">
              <a14:hiddenFill xmlns:a14="http://schemas.microsoft.com/office/drawing/2010/main">
                <a:solidFill>
                  <a:srgbClr val="FFFFFF"/>
                </a:solidFill>
              </a14:hiddenFill>
            </a:ext>
          </a:extLst>
        </p:spPr>
      </p:pic>
      <p:pic>
        <p:nvPicPr>
          <p:cNvPr id="32" name="Рисунок 31">
            <a:extLst>
              <a:ext uri="{FF2B5EF4-FFF2-40B4-BE49-F238E27FC236}">
                <a16:creationId xmlns:a16="http://schemas.microsoft.com/office/drawing/2014/main" id="{02A32C37-9BA9-4E29-A93B-937F9C68A73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r="5310"/>
          <a:stretch>
            <a:fillRect/>
          </a:stretch>
        </p:blipFill>
        <p:spPr bwMode="auto">
          <a:xfrm>
            <a:off x="5795981" y="6367099"/>
            <a:ext cx="1085850" cy="371475"/>
          </a:xfrm>
          <a:prstGeom prst="rect">
            <a:avLst/>
          </a:prstGeom>
          <a:noFill/>
          <a:extLst>
            <a:ext uri="{909E8E84-426E-40DD-AFC4-6F175D3DCCD1}">
              <a14:hiddenFill xmlns:a14="http://schemas.microsoft.com/office/drawing/2010/main">
                <a:solidFill>
                  <a:srgbClr val="FFFFFF"/>
                </a:solidFill>
              </a14:hiddenFill>
            </a:ext>
          </a:extLst>
        </p:spPr>
      </p:pic>
      <p:pic>
        <p:nvPicPr>
          <p:cNvPr id="33" name="Рисунок 32">
            <a:extLst>
              <a:ext uri="{FF2B5EF4-FFF2-40B4-BE49-F238E27FC236}">
                <a16:creationId xmlns:a16="http://schemas.microsoft.com/office/drawing/2014/main" id="{D02321C5-5B31-4D01-A705-A28A8F0E477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5431" t="26884" r="5743" b="30264"/>
          <a:stretch>
            <a:fillRect/>
          </a:stretch>
        </p:blipFill>
        <p:spPr bwMode="auto">
          <a:xfrm>
            <a:off x="5772577" y="7060138"/>
            <a:ext cx="1181100" cy="323850"/>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a:extLst>
              <a:ext uri="{FF2B5EF4-FFF2-40B4-BE49-F238E27FC236}">
                <a16:creationId xmlns:a16="http://schemas.microsoft.com/office/drawing/2014/main" id="{83DC69CD-B187-46FB-9019-A462AF531F4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65546" y="7790978"/>
            <a:ext cx="13906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35" name="Рисунок 34">
            <a:extLst>
              <a:ext uri="{FF2B5EF4-FFF2-40B4-BE49-F238E27FC236}">
                <a16:creationId xmlns:a16="http://schemas.microsoft.com/office/drawing/2014/main" id="{F6D5EFD0-E03A-4257-9C98-B55CDD9C102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b="11143"/>
          <a:stretch>
            <a:fillRect/>
          </a:stretch>
        </p:blipFill>
        <p:spPr bwMode="auto">
          <a:xfrm>
            <a:off x="5795981" y="8278224"/>
            <a:ext cx="1120140" cy="466725"/>
          </a:xfrm>
          <a:prstGeom prst="rect">
            <a:avLst/>
          </a:prstGeom>
          <a:noFill/>
          <a:extLst>
            <a:ext uri="{909E8E84-426E-40DD-AFC4-6F175D3DCCD1}">
              <a14:hiddenFill xmlns:a14="http://schemas.microsoft.com/office/drawing/2010/main">
                <a:solidFill>
                  <a:srgbClr val="FFFFFF"/>
                </a:solidFill>
              </a14:hiddenFill>
            </a:ext>
          </a:extLst>
        </p:spPr>
      </p:pic>
      <p:pic>
        <p:nvPicPr>
          <p:cNvPr id="36" name="Рисунок 35">
            <a:extLst>
              <a:ext uri="{FF2B5EF4-FFF2-40B4-BE49-F238E27FC236}">
                <a16:creationId xmlns:a16="http://schemas.microsoft.com/office/drawing/2014/main" id="{4E3AAD6E-A96C-4CAD-93AC-E69F411A077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766453" y="8973091"/>
            <a:ext cx="1276350" cy="266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7AD82B2-0438-E1CB-E989-74FAADCC1439}"/>
              </a:ext>
            </a:extLst>
          </p:cNvPr>
          <p:cNvSpPr txBox="1"/>
          <p:nvPr/>
        </p:nvSpPr>
        <p:spPr>
          <a:xfrm>
            <a:off x="717638" y="1433474"/>
            <a:ext cx="6519294" cy="692497"/>
          </a:xfrm>
          <a:prstGeom prst="rect">
            <a:avLst/>
          </a:prstGeom>
          <a:noFill/>
        </p:spPr>
        <p:txBody>
          <a:bodyPr wrap="square">
            <a:spAutoFit/>
          </a:bodyPr>
          <a:lstStyle/>
          <a:p>
            <a:pPr indent="361950" algn="just"/>
            <a:r>
              <a:rPr lang="ru-RU" sz="1300" dirty="0"/>
              <a:t>2025-жылдын 31-декабрына Кыргыз Республикасынын </a:t>
            </a:r>
            <a:r>
              <a:rPr lang="ru-RU" sz="1300" dirty="0" err="1"/>
              <a:t>Депозиттерди</a:t>
            </a:r>
            <a:r>
              <a:rPr lang="ru-RU" sz="1300" dirty="0"/>
              <a:t> </a:t>
            </a:r>
            <a:r>
              <a:rPr lang="ru-RU" sz="1300" dirty="0" err="1"/>
              <a:t>коргоо</a:t>
            </a:r>
            <a:r>
              <a:rPr lang="ru-RU" sz="1300" dirty="0"/>
              <a:t> </a:t>
            </a:r>
            <a:r>
              <a:rPr lang="ru-RU" sz="1300" dirty="0" err="1"/>
              <a:t>системасын</a:t>
            </a:r>
            <a:r>
              <a:rPr lang="ru-KG" sz="1300" dirty="0"/>
              <a:t>а</a:t>
            </a:r>
            <a:r>
              <a:rPr lang="ru-RU" sz="1300" dirty="0"/>
              <a:t> 22 </a:t>
            </a:r>
            <a:r>
              <a:rPr lang="ru-RU" sz="1300" dirty="0" err="1"/>
              <a:t>коммерциялык</a:t>
            </a:r>
            <a:r>
              <a:rPr lang="ru-RU" sz="1300" dirty="0"/>
              <a:t> банк </a:t>
            </a:r>
            <a:r>
              <a:rPr lang="ru-RU" sz="1300" dirty="0" err="1"/>
              <a:t>катышуучу</a:t>
            </a:r>
            <a:r>
              <a:rPr lang="ru-KG" sz="1300" dirty="0"/>
              <a:t> </a:t>
            </a:r>
            <a:r>
              <a:rPr lang="ru-RU" sz="1300" dirty="0" err="1"/>
              <a:t>болуп</a:t>
            </a:r>
            <a:r>
              <a:rPr lang="ru-RU" sz="1300" dirty="0"/>
              <a:t> </a:t>
            </a:r>
            <a:r>
              <a:rPr lang="ru-KG" sz="1300" dirty="0" err="1"/>
              <a:t>кире</a:t>
            </a:r>
            <a:r>
              <a:rPr lang="ru-RU" sz="1300" dirty="0"/>
              <a:t>т. </a:t>
            </a:r>
            <a:r>
              <a:rPr lang="ru-RU" sz="1300" dirty="0" err="1"/>
              <a:t>Отчеттук</a:t>
            </a:r>
            <a:r>
              <a:rPr lang="ru-RU" sz="1300" dirty="0"/>
              <a:t> </a:t>
            </a:r>
            <a:r>
              <a:rPr lang="ru-RU" sz="1300" dirty="0" err="1"/>
              <a:t>жылы</a:t>
            </a:r>
            <a:r>
              <a:rPr lang="ru-RU" sz="1300" dirty="0"/>
              <a:t> ДКС</a:t>
            </a:r>
            <a:r>
              <a:rPr lang="ru-KG" sz="1300" dirty="0"/>
              <a:t>тин</a:t>
            </a:r>
            <a:r>
              <a:rPr lang="ru-RU" sz="1300" dirty="0"/>
              <a:t> банк-</a:t>
            </a:r>
            <a:r>
              <a:rPr lang="ru-RU" sz="1300" dirty="0" err="1"/>
              <a:t>катышуучуларынын</a:t>
            </a:r>
            <a:r>
              <a:rPr lang="ru-RU" sz="1300" dirty="0"/>
              <a:t> </a:t>
            </a:r>
            <a:r>
              <a:rPr lang="ru-RU" sz="1300" dirty="0" err="1"/>
              <a:t>реестрине</a:t>
            </a:r>
            <a:r>
              <a:rPr lang="ru-RU" sz="1300" dirty="0"/>
              <a:t> «Берекет банк» ЖАК </a:t>
            </a:r>
            <a:r>
              <a:rPr lang="ru-RU" sz="1300" dirty="0" err="1"/>
              <a:t>киргизилген</a:t>
            </a:r>
            <a:r>
              <a:rPr lang="ru-RU" sz="1300" dirty="0"/>
              <a:t>.</a:t>
            </a:r>
            <a:endParaRPr lang="ru-KG" sz="1300" dirty="0"/>
          </a:p>
        </p:txBody>
      </p:sp>
      <p:sp>
        <p:nvSpPr>
          <p:cNvPr id="2" name="TextBox 15">
            <a:extLst>
              <a:ext uri="{FF2B5EF4-FFF2-40B4-BE49-F238E27FC236}">
                <a16:creationId xmlns:a16="http://schemas.microsoft.com/office/drawing/2014/main" id="{247AA8C2-22B9-A81C-4BEE-1F4EBB226BFA}"/>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1110399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96E1C-CE92-2919-F68D-6859A2AE3D4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EAB51F28-B51B-3210-74EC-6800CCDC1AF4}"/>
              </a:ext>
            </a:extLst>
          </p:cNvPr>
          <p:cNvSpPr/>
          <p:nvPr/>
        </p:nvSpPr>
        <p:spPr>
          <a:xfrm>
            <a:off x="958850" y="9933619"/>
            <a:ext cx="6047992" cy="2381"/>
          </a:xfrm>
          <a:prstGeom prst="line">
            <a:avLst/>
          </a:prstGeom>
          <a:ln w="19050" cap="rnd">
            <a:solidFill>
              <a:srgbClr val="4F4F4F"/>
            </a:solidFill>
            <a:prstDash val="solid"/>
            <a:headEnd type="none" w="sm" len="sm"/>
            <a:tailEnd type="none" w="sm" len="sm"/>
          </a:ln>
        </p:spPr>
      </p:sp>
      <p:sp>
        <p:nvSpPr>
          <p:cNvPr id="3" name="AutoShape 3">
            <a:extLst>
              <a:ext uri="{FF2B5EF4-FFF2-40B4-BE49-F238E27FC236}">
                <a16:creationId xmlns:a16="http://schemas.microsoft.com/office/drawing/2014/main" id="{6EE5C41A-558E-945E-F480-A925AD855BB2}"/>
              </a:ext>
            </a:extLst>
          </p:cNvPr>
          <p:cNvSpPr/>
          <p:nvPr/>
        </p:nvSpPr>
        <p:spPr>
          <a:xfrm>
            <a:off x="1115152" y="1308100"/>
            <a:ext cx="613868" cy="0"/>
          </a:xfrm>
          <a:prstGeom prst="line">
            <a:avLst/>
          </a:prstGeom>
          <a:ln w="47625" cap="rnd">
            <a:solidFill>
              <a:srgbClr val="FEBA3A"/>
            </a:solidFill>
            <a:prstDash val="solid"/>
            <a:headEnd type="none" w="sm" len="sm"/>
            <a:tailEnd type="none" w="sm" len="sm"/>
          </a:ln>
        </p:spPr>
      </p:sp>
      <p:grpSp>
        <p:nvGrpSpPr>
          <p:cNvPr id="5" name="Group 5">
            <a:extLst>
              <a:ext uri="{FF2B5EF4-FFF2-40B4-BE49-F238E27FC236}">
                <a16:creationId xmlns:a16="http://schemas.microsoft.com/office/drawing/2014/main" id="{B0D761B5-5F26-4ABB-542A-6C100F8608AC}"/>
              </a:ext>
            </a:extLst>
          </p:cNvPr>
          <p:cNvGrpSpPr/>
          <p:nvPr/>
        </p:nvGrpSpPr>
        <p:grpSpPr>
          <a:xfrm>
            <a:off x="1087477" y="4177217"/>
            <a:ext cx="2515924" cy="1764656"/>
            <a:chOff x="0" y="0"/>
            <a:chExt cx="901650" cy="632413"/>
          </a:xfrm>
        </p:grpSpPr>
        <p:sp>
          <p:nvSpPr>
            <p:cNvPr id="6" name="Freeform 6">
              <a:extLst>
                <a:ext uri="{FF2B5EF4-FFF2-40B4-BE49-F238E27FC236}">
                  <a16:creationId xmlns:a16="http://schemas.microsoft.com/office/drawing/2014/main" id="{4F6E67CA-E6BD-967C-5D0A-4C506FFC3274}"/>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sp>
        <p:sp>
          <p:nvSpPr>
            <p:cNvPr id="7" name="TextBox 7">
              <a:extLst>
                <a:ext uri="{FF2B5EF4-FFF2-40B4-BE49-F238E27FC236}">
                  <a16:creationId xmlns:a16="http://schemas.microsoft.com/office/drawing/2014/main" id="{BA72F46B-8BC8-E257-A6F4-9A8CBCB2F37A}"/>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a:p>
          </p:txBody>
        </p:sp>
      </p:grpSp>
      <p:grpSp>
        <p:nvGrpSpPr>
          <p:cNvPr id="10" name="Group 10">
            <a:extLst>
              <a:ext uri="{FF2B5EF4-FFF2-40B4-BE49-F238E27FC236}">
                <a16:creationId xmlns:a16="http://schemas.microsoft.com/office/drawing/2014/main" id="{E1A4FF60-532E-C623-E660-AFB863C5FD76}"/>
              </a:ext>
            </a:extLst>
          </p:cNvPr>
          <p:cNvGrpSpPr/>
          <p:nvPr/>
        </p:nvGrpSpPr>
        <p:grpSpPr>
          <a:xfrm>
            <a:off x="934341" y="10082929"/>
            <a:ext cx="490114" cy="490114"/>
            <a:chOff x="0" y="0"/>
            <a:chExt cx="812800" cy="812800"/>
          </a:xfrm>
        </p:grpSpPr>
        <p:sp>
          <p:nvSpPr>
            <p:cNvPr id="11" name="Freeform 11">
              <a:extLst>
                <a:ext uri="{FF2B5EF4-FFF2-40B4-BE49-F238E27FC236}">
                  <a16:creationId xmlns:a16="http://schemas.microsoft.com/office/drawing/2014/main" id="{E8A4D749-AA15-FBA5-E155-0A361A9CC47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12" name="TextBox 12">
              <a:extLst>
                <a:ext uri="{FF2B5EF4-FFF2-40B4-BE49-F238E27FC236}">
                  <a16:creationId xmlns:a16="http://schemas.microsoft.com/office/drawing/2014/main" id="{EB4F4A05-9935-068C-5F91-F9A5BD0EBAC5}"/>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3" name="TextBox 13">
            <a:extLst>
              <a:ext uri="{FF2B5EF4-FFF2-40B4-BE49-F238E27FC236}">
                <a16:creationId xmlns:a16="http://schemas.microsoft.com/office/drawing/2014/main" id="{4BA03267-A7BE-9AD2-36CB-269F18825B98}"/>
              </a:ext>
            </a:extLst>
          </p:cNvPr>
          <p:cNvSpPr txBox="1"/>
          <p:nvPr/>
        </p:nvSpPr>
        <p:spPr>
          <a:xfrm>
            <a:off x="972332" y="10192243"/>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13</a:t>
            </a:r>
            <a:endParaRPr lang="en-US" sz="2100" b="1" dirty="0">
              <a:solidFill>
                <a:srgbClr val="002F80"/>
              </a:solidFill>
              <a:latin typeface="Open Sans 1 Bold"/>
              <a:ea typeface="Open Sans 1 Bold"/>
              <a:cs typeface="Open Sans 1 Bold"/>
              <a:sym typeface="Open Sans 1 Bold"/>
            </a:endParaRPr>
          </a:p>
        </p:txBody>
      </p:sp>
      <p:grpSp>
        <p:nvGrpSpPr>
          <p:cNvPr id="18" name="Group 18">
            <a:extLst>
              <a:ext uri="{FF2B5EF4-FFF2-40B4-BE49-F238E27FC236}">
                <a16:creationId xmlns:a16="http://schemas.microsoft.com/office/drawing/2014/main" id="{0DD9C49C-6C56-9AA2-3300-A9A17E8F834A}"/>
              </a:ext>
            </a:extLst>
          </p:cNvPr>
          <p:cNvGrpSpPr/>
          <p:nvPr/>
        </p:nvGrpSpPr>
        <p:grpSpPr>
          <a:xfrm>
            <a:off x="1094356" y="6163521"/>
            <a:ext cx="2515924" cy="1764656"/>
            <a:chOff x="0" y="0"/>
            <a:chExt cx="901650" cy="632413"/>
          </a:xfrm>
        </p:grpSpPr>
        <p:sp>
          <p:nvSpPr>
            <p:cNvPr id="19" name="Freeform 19">
              <a:extLst>
                <a:ext uri="{FF2B5EF4-FFF2-40B4-BE49-F238E27FC236}">
                  <a16:creationId xmlns:a16="http://schemas.microsoft.com/office/drawing/2014/main" id="{7BD9959A-8C15-1B2C-59B4-C7011ABC4782}"/>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sp>
        <p:sp>
          <p:nvSpPr>
            <p:cNvPr id="20" name="TextBox 20">
              <a:extLst>
                <a:ext uri="{FF2B5EF4-FFF2-40B4-BE49-F238E27FC236}">
                  <a16:creationId xmlns:a16="http://schemas.microsoft.com/office/drawing/2014/main" id="{E3CBC0F7-1141-D527-8EDB-F1A0F0EF120F}"/>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a:p>
          </p:txBody>
        </p:sp>
      </p:grpSp>
      <p:grpSp>
        <p:nvGrpSpPr>
          <p:cNvPr id="23" name="Group 23">
            <a:extLst>
              <a:ext uri="{FF2B5EF4-FFF2-40B4-BE49-F238E27FC236}">
                <a16:creationId xmlns:a16="http://schemas.microsoft.com/office/drawing/2014/main" id="{EEE836A7-676B-FF61-F8CC-305FA4C8D11B}"/>
              </a:ext>
            </a:extLst>
          </p:cNvPr>
          <p:cNvGrpSpPr/>
          <p:nvPr/>
        </p:nvGrpSpPr>
        <p:grpSpPr>
          <a:xfrm>
            <a:off x="4027450" y="4213959"/>
            <a:ext cx="2515924" cy="1764656"/>
            <a:chOff x="0" y="0"/>
            <a:chExt cx="901650" cy="632413"/>
          </a:xfrm>
        </p:grpSpPr>
        <p:sp>
          <p:nvSpPr>
            <p:cNvPr id="24" name="Freeform 24">
              <a:extLst>
                <a:ext uri="{FF2B5EF4-FFF2-40B4-BE49-F238E27FC236}">
                  <a16:creationId xmlns:a16="http://schemas.microsoft.com/office/drawing/2014/main" id="{D8BEC696-0A86-D5FA-38B5-1589333F8204}"/>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sp>
        <p:sp>
          <p:nvSpPr>
            <p:cNvPr id="25" name="TextBox 25">
              <a:extLst>
                <a:ext uri="{FF2B5EF4-FFF2-40B4-BE49-F238E27FC236}">
                  <a16:creationId xmlns:a16="http://schemas.microsoft.com/office/drawing/2014/main" id="{1EAB394A-FC3B-C9E8-DE83-6FF2073D633B}"/>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a:p>
          </p:txBody>
        </p:sp>
      </p:grpSp>
      <p:grpSp>
        <p:nvGrpSpPr>
          <p:cNvPr id="28" name="Group 28">
            <a:extLst>
              <a:ext uri="{FF2B5EF4-FFF2-40B4-BE49-F238E27FC236}">
                <a16:creationId xmlns:a16="http://schemas.microsoft.com/office/drawing/2014/main" id="{446C5232-09FE-61F8-2DFB-119FB8819600}"/>
              </a:ext>
            </a:extLst>
          </p:cNvPr>
          <p:cNvGrpSpPr/>
          <p:nvPr/>
        </p:nvGrpSpPr>
        <p:grpSpPr>
          <a:xfrm>
            <a:off x="4023240" y="6171509"/>
            <a:ext cx="2515924" cy="1764656"/>
            <a:chOff x="0" y="0"/>
            <a:chExt cx="901650" cy="632413"/>
          </a:xfrm>
        </p:grpSpPr>
        <p:sp>
          <p:nvSpPr>
            <p:cNvPr id="29" name="Freeform 29">
              <a:extLst>
                <a:ext uri="{FF2B5EF4-FFF2-40B4-BE49-F238E27FC236}">
                  <a16:creationId xmlns:a16="http://schemas.microsoft.com/office/drawing/2014/main" id="{2D1424BA-A7C2-B114-8D96-C38F18849A2D}"/>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sp>
        <p:sp>
          <p:nvSpPr>
            <p:cNvPr id="30" name="TextBox 30">
              <a:extLst>
                <a:ext uri="{FF2B5EF4-FFF2-40B4-BE49-F238E27FC236}">
                  <a16:creationId xmlns:a16="http://schemas.microsoft.com/office/drawing/2014/main" id="{424D3B19-A34F-0B41-6F76-AEB8D1458837}"/>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a:p>
          </p:txBody>
        </p:sp>
      </p:grpSp>
      <p:sp>
        <p:nvSpPr>
          <p:cNvPr id="39" name="TextBox 38">
            <a:extLst>
              <a:ext uri="{FF2B5EF4-FFF2-40B4-BE49-F238E27FC236}">
                <a16:creationId xmlns:a16="http://schemas.microsoft.com/office/drawing/2014/main" id="{AE908796-11C9-33E3-19EC-784C6D294CC1}"/>
              </a:ext>
            </a:extLst>
          </p:cNvPr>
          <p:cNvSpPr txBox="1"/>
          <p:nvPr/>
        </p:nvSpPr>
        <p:spPr>
          <a:xfrm>
            <a:off x="1049382" y="640143"/>
            <a:ext cx="5760580" cy="584775"/>
          </a:xfrm>
          <a:prstGeom prst="rect">
            <a:avLst/>
          </a:prstGeom>
          <a:noFill/>
        </p:spPr>
        <p:txBody>
          <a:bodyPr wrap="square">
            <a:spAutoFit/>
          </a:bodyPr>
          <a:lstStyle/>
          <a:p>
            <a:r>
              <a:rPr lang="ru-RU" sz="1600" b="1" dirty="0">
                <a:solidFill>
                  <a:srgbClr val="002F80"/>
                </a:solidFill>
                <a:latin typeface="Open Sans 2 Ultra-Bold"/>
                <a:ea typeface="Open Sans 2 Ultra-Bold"/>
                <a:cs typeface="Open Sans 2 Ultra-Bold"/>
              </a:rPr>
              <a:t>2.2. </a:t>
            </a:r>
            <a:r>
              <a:rPr lang="ru-KG" sz="1600" b="1" dirty="0">
                <a:solidFill>
                  <a:srgbClr val="002F80"/>
                </a:solidFill>
                <a:latin typeface="Open Sans 2 Ultra-Bold"/>
                <a:ea typeface="Open Sans 2 Ultra-Bold"/>
                <a:cs typeface="Open Sans 2 Ultra-Bold"/>
              </a:rPr>
              <a:t>М</a:t>
            </a:r>
            <a:r>
              <a:rPr lang="ru-RU" sz="1600" b="1" dirty="0" err="1">
                <a:solidFill>
                  <a:srgbClr val="002F80"/>
                </a:solidFill>
                <a:latin typeface="Open Sans 2 Ultra-Bold"/>
                <a:ea typeface="Open Sans 2 Ultra-Bold"/>
                <a:cs typeface="Open Sans 2 Ultra-Bold"/>
              </a:rPr>
              <a:t>икрофинанс</a:t>
            </a:r>
            <a:r>
              <a:rPr lang="ru-KG" sz="1600" b="1" dirty="0">
                <a:solidFill>
                  <a:srgbClr val="002F80"/>
                </a:solidFill>
                <a:latin typeface="Open Sans 2 Ultra-Bold"/>
                <a:ea typeface="Open Sans 2 Ultra-Bold"/>
                <a:cs typeface="Open Sans 2 Ultra-Bold"/>
              </a:rPr>
              <a:t>ы</a:t>
            </a:r>
            <a:r>
              <a:rPr lang="ru-RU"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компанияларынын</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көрсөткүчтөрунө</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сереп</a:t>
            </a:r>
            <a:endParaRPr lang="ru-KG" sz="1600" b="1" dirty="0">
              <a:solidFill>
                <a:srgbClr val="002F80"/>
              </a:solidFill>
              <a:latin typeface="Open Sans 2 Ultra-Bold"/>
              <a:ea typeface="Open Sans 2 Ultra-Bold"/>
              <a:cs typeface="Open Sans 2 Ultra-Bold"/>
            </a:endParaRPr>
          </a:p>
        </p:txBody>
      </p:sp>
      <p:sp>
        <p:nvSpPr>
          <p:cNvPr id="40" name="TextBox 39">
            <a:extLst>
              <a:ext uri="{FF2B5EF4-FFF2-40B4-BE49-F238E27FC236}">
                <a16:creationId xmlns:a16="http://schemas.microsoft.com/office/drawing/2014/main" id="{F3EBA495-6D4D-9144-E6F1-D249164D2E92}"/>
              </a:ext>
            </a:extLst>
          </p:cNvPr>
          <p:cNvSpPr txBox="1"/>
          <p:nvPr/>
        </p:nvSpPr>
        <p:spPr>
          <a:xfrm>
            <a:off x="1049382" y="1523340"/>
            <a:ext cx="6047992" cy="2693045"/>
          </a:xfrm>
          <a:prstGeom prst="rect">
            <a:avLst/>
          </a:prstGeom>
          <a:noFill/>
        </p:spPr>
        <p:txBody>
          <a:bodyPr wrap="square">
            <a:spAutoFit/>
          </a:bodyPr>
          <a:lstStyle/>
          <a:p>
            <a:pPr indent="361950" algn="just"/>
            <a:r>
              <a:rPr lang="ru-RU" sz="1300" dirty="0"/>
              <a:t>2025-жылдын </a:t>
            </a:r>
            <a:r>
              <a:rPr lang="ru-RU" sz="1300" dirty="0" err="1"/>
              <a:t>жыйынтыгы</a:t>
            </a:r>
            <a:r>
              <a:rPr lang="ru-RU" sz="1300" dirty="0"/>
              <a:t> </a:t>
            </a:r>
            <a:r>
              <a:rPr lang="ru-RU" sz="1300" dirty="0" err="1"/>
              <a:t>боюнча</a:t>
            </a:r>
            <a:r>
              <a:rPr lang="ru-RU" sz="1300" dirty="0"/>
              <a:t> Кыргыз </a:t>
            </a:r>
            <a:r>
              <a:rPr lang="ru-RU" sz="1300" dirty="0" err="1"/>
              <a:t>Республикасында</a:t>
            </a:r>
            <a:r>
              <a:rPr lang="ru-RU" sz="1300" dirty="0"/>
              <a:t> 9 микро</a:t>
            </a:r>
            <a:r>
              <a:rPr lang="ru-KG" sz="1300" dirty="0"/>
              <a:t>финансы</a:t>
            </a:r>
            <a:r>
              <a:rPr lang="ru-RU" sz="1300" dirty="0"/>
              <a:t> </a:t>
            </a:r>
            <a:r>
              <a:rPr lang="ru-RU" sz="1300" dirty="0" err="1"/>
              <a:t>компаниясы</a:t>
            </a:r>
            <a:r>
              <a:rPr lang="ru-RU" sz="1300" dirty="0"/>
              <a:t> </a:t>
            </a:r>
            <a:r>
              <a:rPr lang="ru-RU" sz="1300" dirty="0" err="1"/>
              <a:t>иштейт</a:t>
            </a:r>
            <a:r>
              <a:rPr lang="ru-RU" sz="1300" dirty="0"/>
              <a:t>, </a:t>
            </a:r>
            <a:r>
              <a:rPr lang="ru-RU" sz="1300" dirty="0" err="1"/>
              <a:t>алардын</a:t>
            </a:r>
            <a:r>
              <a:rPr lang="ru-RU" sz="1300" dirty="0"/>
              <a:t> </a:t>
            </a:r>
            <a:r>
              <a:rPr lang="ru-RU" sz="1300" dirty="0" err="1"/>
              <a:t>ичинен</a:t>
            </a:r>
            <a:r>
              <a:rPr lang="ru-RU" sz="1300" dirty="0"/>
              <a:t> 3 М</a:t>
            </a:r>
            <a:r>
              <a:rPr lang="ru-KG" sz="1300" dirty="0"/>
              <a:t>Ф</a:t>
            </a:r>
            <a:r>
              <a:rPr lang="ru-RU" sz="1300" dirty="0" err="1"/>
              <a:t>Кнын</a:t>
            </a:r>
            <a:r>
              <a:rPr lang="ru-RU" sz="1300" dirty="0"/>
              <a:t> </a:t>
            </a:r>
            <a:r>
              <a:rPr lang="ru-RU" sz="1300" dirty="0" err="1"/>
              <a:t>Улуттук</a:t>
            </a:r>
            <a:r>
              <a:rPr lang="ru-RU" sz="1300" dirty="0"/>
              <a:t> </a:t>
            </a:r>
            <a:r>
              <a:rPr lang="ru-RU" sz="1300" dirty="0" err="1"/>
              <a:t>банктын</a:t>
            </a:r>
            <a:r>
              <a:rPr lang="ru-RU" sz="1300" dirty="0"/>
              <a:t> </a:t>
            </a:r>
            <a:r>
              <a:rPr lang="ru-RU" sz="1300" dirty="0" err="1"/>
              <a:t>аманаттарды</a:t>
            </a:r>
            <a:r>
              <a:rPr lang="ru-RU" sz="1300" dirty="0"/>
              <a:t> </a:t>
            </a:r>
            <a:r>
              <a:rPr lang="ru-RU" sz="1300" dirty="0" err="1"/>
              <a:t>тартууга</a:t>
            </a:r>
            <a:r>
              <a:rPr lang="ru-RU" sz="1300" dirty="0"/>
              <a:t> </a:t>
            </a:r>
            <a:r>
              <a:rPr lang="ru-RU" sz="1300" dirty="0" err="1"/>
              <a:t>лицензиясы</a:t>
            </a:r>
            <a:r>
              <a:rPr lang="ru-RU" sz="1300" dirty="0"/>
              <a:t> бар </a:t>
            </a:r>
            <a:r>
              <a:rPr lang="ru-RU" sz="1300" dirty="0" err="1"/>
              <a:t>жана</a:t>
            </a:r>
            <a:r>
              <a:rPr lang="ru-RU" sz="1300" dirty="0"/>
              <a:t> </a:t>
            </a:r>
            <a:r>
              <a:rPr lang="ru-KG" sz="1300" dirty="0" err="1"/>
              <a:t>алар</a:t>
            </a:r>
            <a:r>
              <a:rPr lang="ru-KG" sz="1300" dirty="0"/>
              <a:t> </a:t>
            </a:r>
            <a:r>
              <a:rPr lang="ru-RU" sz="1300" dirty="0" err="1"/>
              <a:t>депозиттерди</a:t>
            </a:r>
            <a:r>
              <a:rPr lang="ru-RU" sz="1300" dirty="0"/>
              <a:t> </a:t>
            </a:r>
            <a:r>
              <a:rPr lang="ru-RU" sz="1300" dirty="0" err="1"/>
              <a:t>коргоо</a:t>
            </a:r>
            <a:r>
              <a:rPr lang="ru-RU" sz="1300" dirty="0"/>
              <a:t> </a:t>
            </a:r>
            <a:r>
              <a:rPr lang="ru-RU" sz="1300" dirty="0" err="1"/>
              <a:t>системасынын</a:t>
            </a:r>
            <a:r>
              <a:rPr lang="ru-RU" sz="1300" dirty="0"/>
              <a:t> </a:t>
            </a:r>
            <a:r>
              <a:rPr lang="ru-RU" sz="1300" dirty="0" err="1"/>
              <a:t>катышуучулары</a:t>
            </a:r>
            <a:r>
              <a:rPr lang="ru-RU" sz="1300" dirty="0"/>
              <a:t>. </a:t>
            </a:r>
            <a:endParaRPr lang="ru-KG" sz="1300" dirty="0"/>
          </a:p>
          <a:p>
            <a:pPr indent="361950" algn="just"/>
            <a:r>
              <a:rPr lang="ru-RU" sz="1300" dirty="0" err="1"/>
              <a:t>Жылдын</a:t>
            </a:r>
            <a:r>
              <a:rPr lang="ru-RU" sz="1300" dirty="0"/>
              <a:t> </a:t>
            </a:r>
            <a:r>
              <a:rPr lang="ru-RU" sz="1300" dirty="0" err="1"/>
              <a:t>аягына</a:t>
            </a:r>
            <a:r>
              <a:rPr lang="ru-RU" sz="1300" dirty="0"/>
              <a:t> ДКС </a:t>
            </a:r>
            <a:r>
              <a:rPr lang="ru-RU" sz="1300" dirty="0" err="1"/>
              <a:t>катышуучуларынын</a:t>
            </a:r>
            <a:r>
              <a:rPr lang="ru-RU" sz="1300" dirty="0"/>
              <a:t> М</a:t>
            </a:r>
            <a:r>
              <a:rPr lang="ru-KG" sz="1300" dirty="0"/>
              <a:t>Ф</a:t>
            </a:r>
            <a:r>
              <a:rPr lang="ru-RU" sz="1300" dirty="0" err="1"/>
              <a:t>Кларынын</a:t>
            </a:r>
            <a:r>
              <a:rPr lang="ru-RU" sz="1300" dirty="0"/>
              <a:t> </a:t>
            </a:r>
            <a:r>
              <a:rPr lang="ru-RU" sz="1300" dirty="0" err="1"/>
              <a:t>жалпы</a:t>
            </a:r>
            <a:r>
              <a:rPr lang="ru-RU" sz="1300" dirty="0"/>
              <a:t> </a:t>
            </a:r>
            <a:r>
              <a:rPr lang="ru-RU" sz="1300" dirty="0" err="1"/>
              <a:t>активдеринин</a:t>
            </a:r>
            <a:r>
              <a:rPr lang="ru-RU" sz="1300" dirty="0"/>
              <a:t> </a:t>
            </a:r>
            <a:r>
              <a:rPr lang="ru-RU" sz="1300" dirty="0" err="1"/>
              <a:t>көлөмү</a:t>
            </a:r>
            <a:r>
              <a:rPr lang="ru-RU" sz="1300" dirty="0"/>
              <a:t> 18,4 млрд </a:t>
            </a:r>
            <a:r>
              <a:rPr lang="ru-RU" sz="1300" dirty="0" err="1"/>
              <a:t>сомду</a:t>
            </a:r>
            <a:r>
              <a:rPr lang="ru-RU" sz="1300" dirty="0"/>
              <a:t>, </a:t>
            </a:r>
            <a:r>
              <a:rPr lang="ru-RU" sz="1300" dirty="0" err="1"/>
              <a:t>кредиттик</a:t>
            </a:r>
            <a:r>
              <a:rPr lang="ru-RU" sz="1300" dirty="0"/>
              <a:t> портфели 17,3 млрд </a:t>
            </a:r>
            <a:r>
              <a:rPr lang="ru-RU" sz="1300" dirty="0" err="1"/>
              <a:t>сомду</a:t>
            </a:r>
            <a:r>
              <a:rPr lang="ru-RU" sz="1300" dirty="0"/>
              <a:t> </a:t>
            </a:r>
            <a:r>
              <a:rPr lang="ru-RU" sz="1300" dirty="0" err="1"/>
              <a:t>жана</a:t>
            </a:r>
            <a:r>
              <a:rPr lang="ru-RU" sz="1300" dirty="0"/>
              <a:t> </a:t>
            </a:r>
            <a:r>
              <a:rPr lang="ru-RU" sz="1300" dirty="0" err="1"/>
              <a:t>депозиттик</a:t>
            </a:r>
            <a:r>
              <a:rPr lang="ru-RU" sz="1300" dirty="0"/>
              <a:t> портфели 10,4 млрд </a:t>
            </a:r>
            <a:r>
              <a:rPr lang="ru-RU" sz="1300" dirty="0" err="1"/>
              <a:t>сомду</a:t>
            </a:r>
            <a:r>
              <a:rPr lang="ru-RU" sz="1300" dirty="0"/>
              <a:t> </a:t>
            </a:r>
            <a:r>
              <a:rPr lang="ru-RU" sz="1300" dirty="0" err="1"/>
              <a:t>түздү</a:t>
            </a:r>
            <a:r>
              <a:rPr lang="ru-RU" sz="1300" dirty="0"/>
              <a:t>; 12 ай </a:t>
            </a:r>
            <a:r>
              <a:rPr lang="ru-RU" sz="1300" dirty="0" err="1"/>
              <a:t>ичинде</a:t>
            </a:r>
            <a:r>
              <a:rPr lang="ru-RU" sz="1300" dirty="0"/>
              <a:t> </a:t>
            </a:r>
            <a:r>
              <a:rPr lang="ru-RU" sz="1300" dirty="0" err="1"/>
              <a:t>өсүш</a:t>
            </a:r>
            <a:r>
              <a:rPr lang="ru-RU" sz="1300" dirty="0"/>
              <a:t> </a:t>
            </a:r>
            <a:r>
              <a:rPr lang="ru-RU" sz="1300" dirty="0" err="1"/>
              <a:t>тиешелүүлүгүнө</a:t>
            </a:r>
            <a:r>
              <a:rPr lang="ru-RU" sz="1300" dirty="0"/>
              <a:t> </a:t>
            </a:r>
            <a:r>
              <a:rPr lang="ru-RU" sz="1300" dirty="0" err="1"/>
              <a:t>жараша</a:t>
            </a:r>
            <a:r>
              <a:rPr lang="ru-RU" sz="1300" dirty="0"/>
              <a:t> 4 млрд </a:t>
            </a:r>
            <a:r>
              <a:rPr lang="ru-RU" sz="1300" dirty="0" err="1"/>
              <a:t>сомго</a:t>
            </a:r>
            <a:r>
              <a:rPr lang="ru-RU" sz="1300" dirty="0"/>
              <a:t> (+28%), 4,25 млрд </a:t>
            </a:r>
            <a:r>
              <a:rPr lang="ru-RU" sz="1300" dirty="0" err="1"/>
              <a:t>сомго</a:t>
            </a:r>
            <a:r>
              <a:rPr lang="ru-RU" sz="1300" dirty="0"/>
              <a:t> (+32%) </a:t>
            </a:r>
            <a:r>
              <a:rPr lang="ru-RU" sz="1300" dirty="0" err="1"/>
              <a:t>жана</a:t>
            </a:r>
            <a:r>
              <a:rPr lang="ru-RU" sz="1300" dirty="0"/>
              <a:t> 2,8 млрд </a:t>
            </a:r>
            <a:r>
              <a:rPr lang="ru-RU" sz="1300" dirty="0" err="1"/>
              <a:t>сомго</a:t>
            </a:r>
            <a:r>
              <a:rPr lang="ru-RU" sz="1300" dirty="0"/>
              <a:t> (+37%) </a:t>
            </a:r>
            <a:r>
              <a:rPr lang="ru-RU" sz="1300" dirty="0" err="1"/>
              <a:t>жетти</a:t>
            </a:r>
            <a:r>
              <a:rPr lang="ru-RU" sz="1300" dirty="0"/>
              <a:t>. </a:t>
            </a:r>
            <a:endParaRPr lang="ru-KG" sz="1300" dirty="0"/>
          </a:p>
          <a:p>
            <a:pPr indent="361950" algn="just"/>
            <a:r>
              <a:rPr lang="ru-RU" sz="1300" dirty="0"/>
              <a:t>Микро</a:t>
            </a:r>
            <a:r>
              <a:rPr lang="ru-KG" sz="1300" dirty="0"/>
              <a:t>финансы</a:t>
            </a:r>
            <a:r>
              <a:rPr lang="ru-RU" sz="1300" dirty="0"/>
              <a:t> </a:t>
            </a:r>
            <a:r>
              <a:rPr lang="ru-RU" sz="1300" dirty="0" err="1"/>
              <a:t>компанияларынын</a:t>
            </a:r>
            <a:r>
              <a:rPr lang="ru-RU" sz="1300" dirty="0"/>
              <a:t> </a:t>
            </a:r>
            <a:r>
              <a:rPr lang="ru-RU" sz="1300" dirty="0" err="1"/>
              <a:t>жалпы</a:t>
            </a:r>
            <a:r>
              <a:rPr lang="ru-RU" sz="1300" dirty="0"/>
              <a:t> таза </a:t>
            </a:r>
            <a:r>
              <a:rPr lang="ru-RU" sz="1300" dirty="0" err="1"/>
              <a:t>кирешеси</a:t>
            </a:r>
            <a:r>
              <a:rPr lang="ru-RU" sz="1300" dirty="0"/>
              <a:t> 529 млн </a:t>
            </a:r>
            <a:r>
              <a:rPr lang="ru-RU" sz="1300" dirty="0" err="1"/>
              <a:t>сомду</a:t>
            </a:r>
            <a:r>
              <a:rPr lang="ru-RU" sz="1300" dirty="0"/>
              <a:t> </a:t>
            </a:r>
            <a:r>
              <a:rPr lang="ru-RU" sz="1300" dirty="0" err="1"/>
              <a:t>түзүп</a:t>
            </a:r>
            <a:r>
              <a:rPr lang="ru-RU" sz="1300" dirty="0"/>
              <a:t>, </a:t>
            </a:r>
            <a:r>
              <a:rPr lang="ru-RU" sz="1300" dirty="0" err="1"/>
              <a:t>өткөн</a:t>
            </a:r>
            <a:r>
              <a:rPr lang="ru-RU" sz="1300" dirty="0"/>
              <a:t> </a:t>
            </a:r>
            <a:r>
              <a:rPr lang="ru-RU" sz="1300" dirty="0" err="1"/>
              <a:t>жылга</a:t>
            </a:r>
            <a:r>
              <a:rPr lang="ru-RU" sz="1300" dirty="0"/>
              <a:t> </a:t>
            </a:r>
            <a:r>
              <a:rPr lang="ru-RU" sz="1300" dirty="0" err="1"/>
              <a:t>салыштырмалуу</a:t>
            </a:r>
            <a:r>
              <a:rPr lang="ru-RU" sz="1300" dirty="0"/>
              <a:t> 56%га </a:t>
            </a:r>
            <a:r>
              <a:rPr lang="ru-RU" sz="1300" dirty="0" err="1"/>
              <a:t>өстү</a:t>
            </a:r>
            <a:r>
              <a:rPr lang="ru-RU" sz="1300" dirty="0"/>
              <a:t>. </a:t>
            </a:r>
            <a:r>
              <a:rPr lang="ru-RU" sz="1300" dirty="0" err="1"/>
              <a:t>Жалпысынан</a:t>
            </a:r>
            <a:r>
              <a:rPr lang="ru-RU" sz="1300" dirty="0"/>
              <a:t>, 2025-жылдын </a:t>
            </a:r>
            <a:r>
              <a:rPr lang="ru-RU" sz="1300" dirty="0" err="1"/>
              <a:t>аягына</a:t>
            </a:r>
            <a:r>
              <a:rPr lang="ru-RU" sz="1300" dirty="0"/>
              <a:t> карата </a:t>
            </a:r>
            <a:r>
              <a:rPr lang="ru-RU" sz="1300" dirty="0" err="1"/>
              <a:t>депозиттерди</a:t>
            </a:r>
            <a:r>
              <a:rPr lang="ru-RU" sz="1300" dirty="0"/>
              <a:t> </a:t>
            </a:r>
            <a:r>
              <a:rPr lang="ru-RU" sz="1300" dirty="0" err="1"/>
              <a:t>коргоо</a:t>
            </a:r>
            <a:r>
              <a:rPr lang="ru-RU" sz="1300" dirty="0"/>
              <a:t> </a:t>
            </a:r>
            <a:r>
              <a:rPr lang="ru-RU" sz="1300" dirty="0" err="1"/>
              <a:t>системасынын</a:t>
            </a:r>
            <a:r>
              <a:rPr lang="ru-RU" sz="1300" dirty="0"/>
              <a:t> </a:t>
            </a:r>
            <a:r>
              <a:rPr lang="ru-RU" sz="1300" dirty="0" err="1"/>
              <a:t>катышуучулары</a:t>
            </a:r>
            <a:r>
              <a:rPr lang="ru-RU" sz="1300" dirty="0"/>
              <a:t> </a:t>
            </a:r>
            <a:r>
              <a:rPr lang="ru-RU" sz="1300" dirty="0" err="1"/>
              <a:t>болгон</a:t>
            </a:r>
            <a:r>
              <a:rPr lang="ru-RU" sz="1300" dirty="0"/>
              <a:t> М</a:t>
            </a:r>
            <a:r>
              <a:rPr lang="ru-KG" sz="1300" dirty="0"/>
              <a:t>Ф</a:t>
            </a:r>
            <a:r>
              <a:rPr lang="ru-RU" sz="1300" dirty="0"/>
              <a:t>Клар </a:t>
            </a:r>
            <a:r>
              <a:rPr lang="ru-RU" sz="1300" dirty="0" err="1"/>
              <a:t>боюнча</a:t>
            </a:r>
            <a:r>
              <a:rPr lang="ru-RU" sz="1300" dirty="0"/>
              <a:t> </a:t>
            </a:r>
            <a:r>
              <a:rPr lang="ru-RU" sz="1300" dirty="0" err="1"/>
              <a:t>негизги</a:t>
            </a:r>
            <a:r>
              <a:rPr lang="ru-RU" sz="1300" dirty="0"/>
              <a:t> </a:t>
            </a:r>
            <a:r>
              <a:rPr lang="ru-RU" sz="1300" dirty="0" err="1"/>
              <a:t>көрсөткүчтөрдүн</a:t>
            </a:r>
            <a:r>
              <a:rPr lang="ru-RU" sz="1300" dirty="0"/>
              <a:t> </a:t>
            </a:r>
            <a:r>
              <a:rPr lang="ru-RU" sz="1300" dirty="0" err="1"/>
              <a:t>ырааттуу</a:t>
            </a:r>
            <a:r>
              <a:rPr lang="ru-RU" sz="1300" dirty="0"/>
              <a:t> </a:t>
            </a:r>
            <a:r>
              <a:rPr lang="ru-RU" sz="1300" dirty="0" err="1"/>
              <a:t>жана</a:t>
            </a:r>
            <a:r>
              <a:rPr lang="ru-RU" sz="1300" dirty="0"/>
              <a:t> </a:t>
            </a:r>
            <a:r>
              <a:rPr lang="ru-KG" sz="1300" dirty="0" err="1"/>
              <a:t>жигер</a:t>
            </a:r>
            <a:r>
              <a:rPr lang="ru-RU" sz="1300" dirty="0" err="1"/>
              <a:t>дүү</a:t>
            </a:r>
            <a:r>
              <a:rPr lang="ru-RU" sz="1300" dirty="0"/>
              <a:t> </a:t>
            </a:r>
            <a:r>
              <a:rPr lang="ru-RU" sz="1300" dirty="0" err="1"/>
              <a:t>өсүшүн</a:t>
            </a:r>
            <a:r>
              <a:rPr lang="ru-RU" sz="1300" dirty="0"/>
              <a:t> </a:t>
            </a:r>
            <a:r>
              <a:rPr lang="ru-RU" sz="1300" dirty="0" err="1"/>
              <a:t>белгилесе</a:t>
            </a:r>
            <a:r>
              <a:rPr lang="ru-RU" sz="1300" dirty="0"/>
              <a:t> болот.</a:t>
            </a:r>
            <a:endParaRPr lang="ru-KG" sz="1300" dirty="0"/>
          </a:p>
        </p:txBody>
      </p:sp>
      <p:sp>
        <p:nvSpPr>
          <p:cNvPr id="41" name="TextBox 40">
            <a:extLst>
              <a:ext uri="{FF2B5EF4-FFF2-40B4-BE49-F238E27FC236}">
                <a16:creationId xmlns:a16="http://schemas.microsoft.com/office/drawing/2014/main" id="{8A740313-CD75-DFDF-2150-731A2917083D}"/>
              </a:ext>
            </a:extLst>
          </p:cNvPr>
          <p:cNvSpPr txBox="1"/>
          <p:nvPr/>
        </p:nvSpPr>
        <p:spPr>
          <a:xfrm>
            <a:off x="1013126" y="8002622"/>
            <a:ext cx="5910769" cy="400110"/>
          </a:xfrm>
          <a:prstGeom prst="rect">
            <a:avLst/>
          </a:prstGeom>
          <a:noFill/>
        </p:spPr>
        <p:txBody>
          <a:bodyPr wrap="square">
            <a:spAutoFit/>
          </a:bodyPr>
          <a:lstStyle/>
          <a:p>
            <a:r>
              <a:rPr lang="ru-RU" sz="1000" i="1" dirty="0"/>
              <a:t>5-сүрөт. 2024-2025-жылдар </a:t>
            </a:r>
            <a:r>
              <a:rPr lang="ru-RU" sz="1000" i="1" dirty="0" err="1"/>
              <a:t>аралыгындагы</a:t>
            </a:r>
            <a:r>
              <a:rPr lang="ru-RU" sz="1000" i="1" dirty="0"/>
              <a:t> ДКС </a:t>
            </a:r>
            <a:r>
              <a:rPr lang="ru-RU" sz="1000" i="1" dirty="0" err="1"/>
              <a:t>нын</a:t>
            </a:r>
            <a:r>
              <a:rPr lang="ru-RU" sz="1000" i="1" dirty="0"/>
              <a:t> МФК-</a:t>
            </a:r>
            <a:r>
              <a:rPr lang="ru-RU" sz="1000" i="1" dirty="0" err="1"/>
              <a:t>катышуучуларынын</a:t>
            </a:r>
            <a:r>
              <a:rPr lang="ru-RU" sz="1000" i="1" dirty="0"/>
              <a:t> </a:t>
            </a:r>
            <a:r>
              <a:rPr lang="ru-RU" sz="1000" i="1" dirty="0" err="1"/>
              <a:t>натыйжалуулугунун</a:t>
            </a:r>
            <a:r>
              <a:rPr lang="ru-RU" sz="1000" i="1" dirty="0"/>
              <a:t> </a:t>
            </a:r>
            <a:r>
              <a:rPr lang="ru-RU" sz="1000" i="1" dirty="0" err="1"/>
              <a:t>көрсөткүчтөрү</a:t>
            </a:r>
            <a:r>
              <a:rPr lang="ru-RU" sz="1000" i="1" dirty="0"/>
              <a:t>. (миллион сом </a:t>
            </a:r>
            <a:r>
              <a:rPr lang="ru-RU" sz="1000" i="1" dirty="0" err="1"/>
              <a:t>жана</a:t>
            </a:r>
            <a:r>
              <a:rPr lang="ru-RU" sz="1000" i="1" dirty="0"/>
              <a:t> %)</a:t>
            </a:r>
            <a:endParaRPr lang="ru-KG" sz="1000" dirty="0"/>
          </a:p>
        </p:txBody>
      </p:sp>
      <p:sp>
        <p:nvSpPr>
          <p:cNvPr id="42" name="TextBox 41">
            <a:extLst>
              <a:ext uri="{FF2B5EF4-FFF2-40B4-BE49-F238E27FC236}">
                <a16:creationId xmlns:a16="http://schemas.microsoft.com/office/drawing/2014/main" id="{D528F765-3353-184B-99E1-2487ED0A1E14}"/>
              </a:ext>
            </a:extLst>
          </p:cNvPr>
          <p:cNvSpPr txBox="1"/>
          <p:nvPr/>
        </p:nvSpPr>
        <p:spPr>
          <a:xfrm>
            <a:off x="1013126" y="8425984"/>
            <a:ext cx="6047992" cy="1492716"/>
          </a:xfrm>
          <a:prstGeom prst="rect">
            <a:avLst/>
          </a:prstGeom>
          <a:noFill/>
        </p:spPr>
        <p:txBody>
          <a:bodyPr wrap="square">
            <a:spAutoFit/>
          </a:bodyPr>
          <a:lstStyle/>
          <a:p>
            <a:pPr indent="361950" algn="just"/>
            <a:r>
              <a:rPr lang="ru-RU" sz="1300" dirty="0"/>
              <a:t>Банк </a:t>
            </a:r>
            <a:r>
              <a:rPr lang="ru-RU" sz="1300" dirty="0" err="1"/>
              <a:t>секторунун</a:t>
            </a:r>
            <a:r>
              <a:rPr lang="ru-RU" sz="1300" dirty="0"/>
              <a:t> </a:t>
            </a:r>
            <a:r>
              <a:rPr lang="ru-RU" sz="1300" dirty="0" err="1"/>
              <a:t>жана</a:t>
            </a:r>
            <a:r>
              <a:rPr lang="ru-RU" sz="1300" dirty="0"/>
              <a:t> микро</a:t>
            </a:r>
            <a:r>
              <a:rPr lang="ru-KG" sz="1300" dirty="0"/>
              <a:t>финансы</a:t>
            </a:r>
            <a:r>
              <a:rPr lang="ru-RU" sz="1300" dirty="0"/>
              <a:t> </a:t>
            </a:r>
            <a:r>
              <a:rPr lang="ru-RU" sz="1300" dirty="0" err="1"/>
              <a:t>уюмдарынын</a:t>
            </a:r>
            <a:r>
              <a:rPr lang="ru-RU" sz="1300" dirty="0"/>
              <a:t> </a:t>
            </a:r>
            <a:r>
              <a:rPr lang="ru-RU" sz="1300" dirty="0" err="1"/>
              <a:t>көрсөткүчтөрүнүн</a:t>
            </a:r>
            <a:r>
              <a:rPr lang="ru-RU" sz="1300" dirty="0"/>
              <a:t> </a:t>
            </a:r>
            <a:r>
              <a:rPr lang="ru-RU" sz="1300" dirty="0" err="1"/>
              <a:t>өсүшү</a:t>
            </a:r>
            <a:r>
              <a:rPr lang="ru-RU" sz="1300" dirty="0"/>
              <a:t> </a:t>
            </a:r>
            <a:r>
              <a:rPr lang="ru-RU" sz="1300" dirty="0" err="1"/>
              <a:t>өлкөдөгү</a:t>
            </a:r>
            <a:r>
              <a:rPr lang="ru-RU" sz="1300" dirty="0"/>
              <a:t> </a:t>
            </a:r>
            <a:r>
              <a:rPr lang="ru-RU" sz="1300" dirty="0" err="1"/>
              <a:t>жалпы</a:t>
            </a:r>
            <a:r>
              <a:rPr lang="ru-RU" sz="1300" dirty="0"/>
              <a:t> </a:t>
            </a:r>
            <a:r>
              <a:rPr lang="ru-RU" sz="1300" dirty="0" err="1"/>
              <a:t>экономикалык</a:t>
            </a:r>
            <a:r>
              <a:rPr lang="ru-RU" sz="1300" dirty="0"/>
              <a:t> </a:t>
            </a:r>
            <a:r>
              <a:rPr lang="ru-RU" sz="1300" dirty="0" err="1"/>
              <a:t>абалга</a:t>
            </a:r>
            <a:r>
              <a:rPr lang="ru-RU" sz="1300" dirty="0"/>
              <a:t> </a:t>
            </a:r>
            <a:r>
              <a:rPr lang="ru-RU" sz="1300" dirty="0" err="1"/>
              <a:t>оң</a:t>
            </a:r>
            <a:r>
              <a:rPr lang="ru-RU" sz="1300" dirty="0"/>
              <a:t> </a:t>
            </a:r>
            <a:r>
              <a:rPr lang="ru-RU" sz="1300" dirty="0" err="1"/>
              <a:t>таасирин</a:t>
            </a:r>
            <a:r>
              <a:rPr lang="ru-RU" sz="1300" dirty="0"/>
              <a:t> </a:t>
            </a:r>
            <a:r>
              <a:rPr lang="ru-RU" sz="1300" dirty="0" err="1"/>
              <a:t>тийгизип</a:t>
            </a:r>
            <a:r>
              <a:rPr lang="ru-RU" sz="1300" dirty="0"/>
              <a:t>, </a:t>
            </a:r>
            <a:r>
              <a:rPr lang="ru-RU" sz="1300" dirty="0" err="1"/>
              <a:t>каржы</a:t>
            </a:r>
            <a:r>
              <a:rPr lang="ru-RU" sz="1300" dirty="0"/>
              <a:t> </a:t>
            </a:r>
            <a:r>
              <a:rPr lang="ru-RU" sz="1300" dirty="0" err="1"/>
              <a:t>системасынын</a:t>
            </a:r>
            <a:r>
              <a:rPr lang="ru-RU" sz="1300" dirty="0"/>
              <a:t> </a:t>
            </a:r>
            <a:r>
              <a:rPr lang="ru-RU" sz="1300" dirty="0" err="1"/>
              <a:t>туруктуулугун</a:t>
            </a:r>
            <a:r>
              <a:rPr lang="ru-RU" sz="1300" dirty="0"/>
              <a:t> </a:t>
            </a:r>
            <a:r>
              <a:rPr lang="ru-RU" sz="1300" dirty="0" err="1"/>
              <a:t>мүнөздөйт</a:t>
            </a:r>
            <a:r>
              <a:rPr lang="ru-RU" sz="1300" dirty="0"/>
              <a:t>. Банк </a:t>
            </a:r>
            <a:r>
              <a:rPr lang="ru-RU" sz="1300" dirty="0" err="1"/>
              <a:t>системасынын</a:t>
            </a:r>
            <a:r>
              <a:rPr lang="ru-RU" sz="1300" dirty="0"/>
              <a:t> </a:t>
            </a:r>
            <a:r>
              <a:rPr lang="ru-RU" sz="1300" dirty="0" err="1"/>
              <a:t>мындан</a:t>
            </a:r>
            <a:r>
              <a:rPr lang="ru-RU" sz="1300" dirty="0"/>
              <a:t> </a:t>
            </a:r>
            <a:r>
              <a:rPr lang="ru-RU" sz="1300" dirty="0" err="1"/>
              <a:t>аркы</a:t>
            </a:r>
            <a:r>
              <a:rPr lang="ru-RU" sz="1300" dirty="0"/>
              <a:t> </a:t>
            </a:r>
            <a:r>
              <a:rPr lang="ru-RU" sz="1300" dirty="0" err="1"/>
              <a:t>өнүгүүсүнүн</a:t>
            </a:r>
            <a:r>
              <a:rPr lang="ru-RU" sz="1300" dirty="0"/>
              <a:t> </a:t>
            </a:r>
            <a:r>
              <a:rPr lang="ru-RU" sz="1300" dirty="0" err="1"/>
              <a:t>маанилүү</a:t>
            </a:r>
            <a:r>
              <a:rPr lang="ru-RU" sz="1300" dirty="0"/>
              <a:t> </a:t>
            </a:r>
            <a:r>
              <a:rPr lang="ru-RU" sz="1300" dirty="0" err="1"/>
              <a:t>шарты</a:t>
            </a:r>
            <a:r>
              <a:rPr lang="ru-RU" sz="1300" dirty="0"/>
              <a:t> </a:t>
            </a:r>
            <a:r>
              <a:rPr lang="ru-RU" sz="1300" dirty="0" err="1"/>
              <a:t>болуп</a:t>
            </a:r>
            <a:r>
              <a:rPr lang="ru-RU" sz="1300" dirty="0"/>
              <a:t> </a:t>
            </a:r>
            <a:r>
              <a:rPr lang="ru-RU" sz="1300" dirty="0" err="1"/>
              <a:t>төмөнкүлөрдү</a:t>
            </a:r>
            <a:r>
              <a:rPr lang="ru-RU" sz="1300" dirty="0"/>
              <a:t> </a:t>
            </a:r>
            <a:r>
              <a:rPr lang="ru-RU" sz="1300" dirty="0" err="1"/>
              <a:t>камтыган</a:t>
            </a:r>
            <a:r>
              <a:rPr lang="ru-RU" sz="1300" dirty="0"/>
              <a:t> </a:t>
            </a:r>
            <a:r>
              <a:rPr lang="ru-RU" sz="1300" dirty="0" err="1"/>
              <a:t>жагымдуу</a:t>
            </a:r>
            <a:r>
              <a:rPr lang="ru-RU" sz="1300" dirty="0"/>
              <a:t> </a:t>
            </a:r>
            <a:r>
              <a:rPr lang="ru-RU" sz="1300" dirty="0" err="1"/>
              <a:t>тышкы</a:t>
            </a:r>
            <a:r>
              <a:rPr lang="ru-RU" sz="1300" dirty="0"/>
              <a:t> </a:t>
            </a:r>
            <a:r>
              <a:rPr lang="ru-RU" sz="1300" dirty="0" err="1"/>
              <a:t>чөйрөнү</a:t>
            </a:r>
            <a:r>
              <a:rPr lang="ru-RU" sz="1300" dirty="0"/>
              <a:t> </a:t>
            </a:r>
            <a:r>
              <a:rPr lang="ru-RU" sz="1300" dirty="0" err="1"/>
              <a:t>түзүү</a:t>
            </a:r>
            <a:r>
              <a:rPr lang="ru-RU" sz="1300" dirty="0"/>
              <a:t> </a:t>
            </a:r>
            <a:r>
              <a:rPr lang="ru-RU" sz="1300" dirty="0" err="1"/>
              <a:t>саналат</a:t>
            </a:r>
            <a:r>
              <a:rPr lang="ru-RU" sz="1300" dirty="0"/>
              <a:t>: </a:t>
            </a:r>
            <a:r>
              <a:rPr lang="ru-RU" sz="1300" dirty="0" err="1"/>
              <a:t>жагымдуу</a:t>
            </a:r>
            <a:r>
              <a:rPr lang="ru-RU" sz="1300" dirty="0"/>
              <a:t> </a:t>
            </a:r>
            <a:r>
              <a:rPr lang="ru-RU" sz="1300" dirty="0" err="1"/>
              <a:t>макроэкономикалык</a:t>
            </a:r>
            <a:r>
              <a:rPr lang="ru-RU" sz="1300" dirty="0"/>
              <a:t> </a:t>
            </a:r>
            <a:r>
              <a:rPr lang="ru-RU" sz="1300" dirty="0" err="1"/>
              <a:t>жана</a:t>
            </a:r>
            <a:r>
              <a:rPr lang="ru-RU" sz="1300" dirty="0"/>
              <a:t> </a:t>
            </a:r>
            <a:r>
              <a:rPr lang="ru-RU" sz="1300" dirty="0" err="1"/>
              <a:t>саясий</a:t>
            </a:r>
            <a:r>
              <a:rPr lang="ru-RU" sz="1300" dirty="0"/>
              <a:t> </a:t>
            </a:r>
            <a:r>
              <a:rPr lang="ru-RU" sz="1300" dirty="0" err="1"/>
              <a:t>абал</a:t>
            </a:r>
            <a:r>
              <a:rPr lang="ru-RU" sz="1300" dirty="0"/>
              <a:t>, </a:t>
            </a:r>
            <a:r>
              <a:rPr lang="ru-RU" sz="1300" dirty="0" err="1"/>
              <a:t>натыйжалуу</a:t>
            </a:r>
            <a:r>
              <a:rPr lang="ru-RU" sz="1300" dirty="0"/>
              <a:t> </a:t>
            </a:r>
            <a:r>
              <a:rPr lang="ru-RU" sz="1300" dirty="0" err="1"/>
              <a:t>акча</a:t>
            </a:r>
            <a:r>
              <a:rPr lang="ru-RU" sz="1300" dirty="0"/>
              <a:t>-кредит </a:t>
            </a:r>
            <a:r>
              <a:rPr lang="ru-RU" sz="1300" dirty="0" err="1"/>
              <a:t>саясаты</a:t>
            </a:r>
            <a:r>
              <a:rPr lang="ru-RU" sz="1300" dirty="0"/>
              <a:t> </a:t>
            </a:r>
            <a:r>
              <a:rPr lang="ru-RU" sz="1300" dirty="0" err="1"/>
              <a:t>жана</a:t>
            </a:r>
            <a:r>
              <a:rPr lang="ru-RU" sz="1300" dirty="0"/>
              <a:t> </a:t>
            </a:r>
            <a:r>
              <a:rPr lang="ru-RU" sz="1300" dirty="0" err="1"/>
              <a:t>банктык</a:t>
            </a:r>
            <a:r>
              <a:rPr lang="ru-RU" sz="1300" dirty="0"/>
              <a:t> </a:t>
            </a:r>
            <a:r>
              <a:rPr lang="ru-RU" sz="1300" dirty="0" err="1"/>
              <a:t>көзөмөл</a:t>
            </a:r>
            <a:r>
              <a:rPr lang="ru-RU" sz="1300" dirty="0"/>
              <a:t>, </a:t>
            </a:r>
            <a:r>
              <a:rPr lang="ru-RU" sz="1300" dirty="0" err="1"/>
              <a:t>алар</a:t>
            </a:r>
            <a:r>
              <a:rPr lang="ru-RU" sz="1300" dirty="0"/>
              <a:t> </a:t>
            </a:r>
            <a:r>
              <a:rPr lang="ru-RU" sz="1300" dirty="0" err="1"/>
              <a:t>өлкөнүн</a:t>
            </a:r>
            <a:r>
              <a:rPr lang="ru-RU" sz="1300" dirty="0"/>
              <a:t> банк </a:t>
            </a:r>
            <a:r>
              <a:rPr lang="ru-RU" sz="1300" dirty="0" err="1"/>
              <a:t>жана</a:t>
            </a:r>
            <a:r>
              <a:rPr lang="ru-RU" sz="1300" dirty="0"/>
              <a:t> </a:t>
            </a:r>
            <a:r>
              <a:rPr lang="ru-RU" sz="1300" dirty="0" err="1"/>
              <a:t>микрокаржы</a:t>
            </a:r>
            <a:r>
              <a:rPr lang="ru-RU" sz="1300" dirty="0"/>
              <a:t> </a:t>
            </a:r>
            <a:r>
              <a:rPr lang="ru-RU" sz="1300" dirty="0" err="1"/>
              <a:t>секторлорунун</a:t>
            </a:r>
            <a:r>
              <a:rPr lang="ru-RU" sz="1300" dirty="0"/>
              <a:t> </a:t>
            </a:r>
            <a:r>
              <a:rPr lang="ru-RU" sz="1300" dirty="0" err="1"/>
              <a:t>өнүгүшүнө</a:t>
            </a:r>
            <a:r>
              <a:rPr lang="ru-RU" sz="1300" dirty="0"/>
              <a:t> </a:t>
            </a:r>
            <a:r>
              <a:rPr lang="ru-RU" sz="1300" dirty="0" err="1"/>
              <a:t>өбөлгө</a:t>
            </a:r>
            <a:r>
              <a:rPr lang="ru-RU" sz="1300" dirty="0"/>
              <a:t> </a:t>
            </a:r>
            <a:r>
              <a:rPr lang="ru-RU" sz="1300" dirty="0" err="1"/>
              <a:t>түзөт</a:t>
            </a:r>
            <a:r>
              <a:rPr lang="ru-RU" sz="1300" dirty="0"/>
              <a:t>.</a:t>
            </a:r>
            <a:endParaRPr lang="ru-KG" sz="1300" dirty="0"/>
          </a:p>
        </p:txBody>
      </p:sp>
      <p:graphicFrame>
        <p:nvGraphicFramePr>
          <p:cNvPr id="14" name="Диаграмма 13">
            <a:extLst>
              <a:ext uri="{FF2B5EF4-FFF2-40B4-BE49-F238E27FC236}">
                <a16:creationId xmlns:a16="http://schemas.microsoft.com/office/drawing/2014/main" id="{CB5A054E-4EBD-416D-9A79-2FA7133C4A44}"/>
              </a:ext>
            </a:extLst>
          </p:cNvPr>
          <p:cNvGraphicFramePr>
            <a:graphicFrameLocks/>
          </p:cNvGraphicFramePr>
          <p:nvPr>
            <p:extLst>
              <p:ext uri="{D42A27DB-BD31-4B8C-83A1-F6EECF244321}">
                <p14:modId xmlns:p14="http://schemas.microsoft.com/office/powerpoint/2010/main" val="649718551"/>
              </p:ext>
            </p:extLst>
          </p:nvPr>
        </p:nvGraphicFramePr>
        <p:xfrm>
          <a:off x="4039257" y="6186457"/>
          <a:ext cx="2515924" cy="1728667"/>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5">
            <a:extLst>
              <a:ext uri="{FF2B5EF4-FFF2-40B4-BE49-F238E27FC236}">
                <a16:creationId xmlns:a16="http://schemas.microsoft.com/office/drawing/2014/main" id="{84FE0E2C-4BE9-5B13-6A8B-F5016527B7EE}"/>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graphicFrame>
        <p:nvGraphicFramePr>
          <p:cNvPr id="16" name="Диаграмма 15">
            <a:extLst>
              <a:ext uri="{FF2B5EF4-FFF2-40B4-BE49-F238E27FC236}">
                <a16:creationId xmlns:a16="http://schemas.microsoft.com/office/drawing/2014/main" id="{7E97F130-4518-4322-9FF2-1629F82FA506}"/>
              </a:ext>
            </a:extLst>
          </p:cNvPr>
          <p:cNvGraphicFramePr>
            <a:graphicFrameLocks/>
          </p:cNvGraphicFramePr>
          <p:nvPr>
            <p:extLst>
              <p:ext uri="{D42A27DB-BD31-4B8C-83A1-F6EECF244321}">
                <p14:modId xmlns:p14="http://schemas.microsoft.com/office/powerpoint/2010/main" val="2603142387"/>
              </p:ext>
            </p:extLst>
          </p:nvPr>
        </p:nvGraphicFramePr>
        <p:xfrm>
          <a:off x="1049382" y="4177217"/>
          <a:ext cx="2554019" cy="17689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Диаграмма 20">
            <a:extLst>
              <a:ext uri="{FF2B5EF4-FFF2-40B4-BE49-F238E27FC236}">
                <a16:creationId xmlns:a16="http://schemas.microsoft.com/office/drawing/2014/main" id="{E963A7A5-D131-47AB-8D53-6E0279E91C2E}"/>
              </a:ext>
            </a:extLst>
          </p:cNvPr>
          <p:cNvGraphicFramePr>
            <a:graphicFrameLocks/>
          </p:cNvGraphicFramePr>
          <p:nvPr>
            <p:extLst>
              <p:ext uri="{D42A27DB-BD31-4B8C-83A1-F6EECF244321}">
                <p14:modId xmlns:p14="http://schemas.microsoft.com/office/powerpoint/2010/main" val="929741696"/>
              </p:ext>
            </p:extLst>
          </p:nvPr>
        </p:nvGraphicFramePr>
        <p:xfrm>
          <a:off x="4016360" y="4177218"/>
          <a:ext cx="2522803" cy="18193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Диаграмма 21">
            <a:extLst>
              <a:ext uri="{FF2B5EF4-FFF2-40B4-BE49-F238E27FC236}">
                <a16:creationId xmlns:a16="http://schemas.microsoft.com/office/drawing/2014/main" id="{901C062F-C107-4865-BCE4-C3B2C6C9B92C}"/>
              </a:ext>
            </a:extLst>
          </p:cNvPr>
          <p:cNvGraphicFramePr>
            <a:graphicFrameLocks/>
          </p:cNvGraphicFramePr>
          <p:nvPr>
            <p:extLst>
              <p:ext uri="{D42A27DB-BD31-4B8C-83A1-F6EECF244321}">
                <p14:modId xmlns:p14="http://schemas.microsoft.com/office/powerpoint/2010/main" val="3732669918"/>
              </p:ext>
            </p:extLst>
          </p:nvPr>
        </p:nvGraphicFramePr>
        <p:xfrm>
          <a:off x="1081127" y="6186458"/>
          <a:ext cx="2515924" cy="17254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64300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8441D-BB9E-9442-CF52-322E637F530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AFB1E5F-A8CD-B69E-83DB-843B78746658}"/>
              </a:ext>
            </a:extLst>
          </p:cNvPr>
          <p:cNvSpPr/>
          <p:nvPr/>
        </p:nvSpPr>
        <p:spPr>
          <a:xfrm>
            <a:off x="0" y="-137205"/>
            <a:ext cx="7593693" cy="10798636"/>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ED7C100A-1D87-7B09-6FEF-D5101F43B300}"/>
              </a:ext>
            </a:extLst>
          </p:cNvPr>
          <p:cNvSpPr/>
          <p:nvPr/>
        </p:nvSpPr>
        <p:spPr>
          <a:xfrm>
            <a:off x="756000" y="9916982"/>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61221908-50E0-7A67-974F-F912695038B0}"/>
              </a:ext>
            </a:extLst>
          </p:cNvPr>
          <p:cNvGrpSpPr/>
          <p:nvPr/>
        </p:nvGrpSpPr>
        <p:grpSpPr>
          <a:xfrm>
            <a:off x="790499" y="10070223"/>
            <a:ext cx="490114" cy="490114"/>
            <a:chOff x="0" y="0"/>
            <a:chExt cx="812800" cy="812800"/>
          </a:xfrm>
        </p:grpSpPr>
        <p:sp>
          <p:nvSpPr>
            <p:cNvPr id="6" name="Freeform 3">
              <a:extLst>
                <a:ext uri="{FF2B5EF4-FFF2-40B4-BE49-F238E27FC236}">
                  <a16:creationId xmlns:a16="http://schemas.microsoft.com/office/drawing/2014/main" id="{2438F304-3F42-24FB-8779-B2E423F13AF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282656CA-59D5-0489-7CD0-D6D823E29C5F}"/>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A523F036-14DA-FCD1-B5CD-12B0876EB3B0}"/>
              </a:ext>
            </a:extLst>
          </p:cNvPr>
          <p:cNvSpPr txBox="1"/>
          <p:nvPr/>
        </p:nvSpPr>
        <p:spPr>
          <a:xfrm>
            <a:off x="857393" y="1020782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14</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6CE606D3-0601-00FC-D764-E2D10D5649CB}"/>
              </a:ext>
            </a:extLst>
          </p:cNvPr>
          <p:cNvSpPr/>
          <p:nvPr/>
        </p:nvSpPr>
        <p:spPr>
          <a:xfrm>
            <a:off x="930729" y="7747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1657F280-C639-0FB2-9279-33A5A3EBAC05}"/>
              </a:ext>
            </a:extLst>
          </p:cNvPr>
          <p:cNvSpPr txBox="1"/>
          <p:nvPr/>
        </p:nvSpPr>
        <p:spPr>
          <a:xfrm>
            <a:off x="941020" y="921766"/>
            <a:ext cx="6268070" cy="492443"/>
          </a:xfrm>
          <a:prstGeom prst="rect">
            <a:avLst/>
          </a:prstGeom>
        </p:spPr>
        <p:txBody>
          <a:bodyPr wrap="square" lIns="0" tIns="0" rIns="0" bIns="0" rtlCol="0" anchor="t">
            <a:spAutoFit/>
          </a:bodyPr>
          <a:lstStyle/>
          <a:p>
            <a:pPr>
              <a:spcAft>
                <a:spcPts val="200"/>
              </a:spcAft>
            </a:pPr>
            <a:r>
              <a:rPr lang="ru-KG" sz="1600" b="1" dirty="0">
                <a:solidFill>
                  <a:srgbClr val="002F80"/>
                </a:solidFill>
                <a:latin typeface="Open Sans 2 Ultra-Bold"/>
                <a:ea typeface="Open Sans 2 Ultra-Bold"/>
                <a:cs typeface="Open Sans 2 Ultra-Bold"/>
              </a:rPr>
              <a:t>Д</a:t>
            </a:r>
            <a:r>
              <a:rPr lang="ru-RU" sz="1600" b="1" dirty="0" err="1">
                <a:solidFill>
                  <a:srgbClr val="002F80"/>
                </a:solidFill>
                <a:latin typeface="Open Sans 2 Ultra-Bold"/>
                <a:ea typeface="Open Sans 2 Ultra-Bold"/>
                <a:cs typeface="Open Sans 2 Ultra-Bold"/>
              </a:rPr>
              <a:t>епозит</a:t>
            </a:r>
            <a:r>
              <a:rPr lang="ru-KG" sz="1600" b="1" dirty="0" err="1">
                <a:solidFill>
                  <a:srgbClr val="002F80"/>
                </a:solidFill>
                <a:latin typeface="Open Sans 2 Ultra-Bold"/>
                <a:ea typeface="Open Sans 2 Ultra-Bold"/>
                <a:cs typeface="Open Sans 2 Ultra-Bold"/>
              </a:rPr>
              <a:t>терди</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коргоо</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системасынын</a:t>
            </a:r>
            <a:r>
              <a:rPr lang="ru-KG" sz="1600" b="1" dirty="0">
                <a:solidFill>
                  <a:srgbClr val="002F80"/>
                </a:solidFill>
                <a:latin typeface="Open Sans 2 Ultra-Bold"/>
                <a:ea typeface="Open Sans 2 Ultra-Bold"/>
                <a:cs typeface="Open Sans 2 Ultra-Bold"/>
              </a:rPr>
              <a:t> МФК </a:t>
            </a:r>
            <a:r>
              <a:rPr lang="ru-KG" sz="1600" b="1" dirty="0" err="1">
                <a:solidFill>
                  <a:srgbClr val="002F80"/>
                </a:solidFill>
                <a:latin typeface="Open Sans 2 Ultra-Bold"/>
                <a:ea typeface="Open Sans 2 Ultra-Bold"/>
                <a:cs typeface="Open Sans 2 Ultra-Bold"/>
              </a:rPr>
              <a:t>катышуучуларынын</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реестри</a:t>
            </a:r>
            <a:r>
              <a:rPr lang="ru-RU" sz="1600" b="1" dirty="0">
                <a:solidFill>
                  <a:srgbClr val="002F80"/>
                </a:solidFill>
                <a:latin typeface="Open Sans 2 Ultra-Bold"/>
                <a:ea typeface="Open Sans 2 Ultra-Bold"/>
                <a:cs typeface="Open Sans 2 Ultra-Bold"/>
              </a:rPr>
              <a:t> </a:t>
            </a:r>
          </a:p>
        </p:txBody>
      </p:sp>
      <p:graphicFrame>
        <p:nvGraphicFramePr>
          <p:cNvPr id="27" name="Таблица 26">
            <a:extLst>
              <a:ext uri="{FF2B5EF4-FFF2-40B4-BE49-F238E27FC236}">
                <a16:creationId xmlns:a16="http://schemas.microsoft.com/office/drawing/2014/main" id="{9C3E3F60-1712-FB70-19D0-53671DF50D46}"/>
              </a:ext>
            </a:extLst>
          </p:cNvPr>
          <p:cNvGraphicFramePr>
            <a:graphicFrameLocks noGrp="1"/>
          </p:cNvGraphicFramePr>
          <p:nvPr>
            <p:extLst>
              <p:ext uri="{D42A27DB-BD31-4B8C-83A1-F6EECF244321}">
                <p14:modId xmlns:p14="http://schemas.microsoft.com/office/powerpoint/2010/main" val="3942520951"/>
              </p:ext>
            </p:extLst>
          </p:nvPr>
        </p:nvGraphicFramePr>
        <p:xfrm>
          <a:off x="1070566" y="3071860"/>
          <a:ext cx="5733426" cy="3254094"/>
        </p:xfrm>
        <a:graphic>
          <a:graphicData uri="http://schemas.openxmlformats.org/drawingml/2006/table">
            <a:tbl>
              <a:tblPr/>
              <a:tblGrid>
                <a:gridCol w="3094230">
                  <a:extLst>
                    <a:ext uri="{9D8B030D-6E8A-4147-A177-3AD203B41FA5}">
                      <a16:colId xmlns:a16="http://schemas.microsoft.com/office/drawing/2014/main" val="2560858272"/>
                    </a:ext>
                  </a:extLst>
                </a:gridCol>
                <a:gridCol w="2639196">
                  <a:extLst>
                    <a:ext uri="{9D8B030D-6E8A-4147-A177-3AD203B41FA5}">
                      <a16:colId xmlns:a16="http://schemas.microsoft.com/office/drawing/2014/main" val="2509546046"/>
                    </a:ext>
                  </a:extLst>
                </a:gridCol>
              </a:tblGrid>
              <a:tr h="1084698">
                <a:tc>
                  <a:txBody>
                    <a:bodyPr/>
                    <a:lstStyle/>
                    <a:p>
                      <a:pPr algn="l" fontAlgn="ctr">
                        <a:buNone/>
                      </a:pPr>
                      <a:r>
                        <a:rPr lang="ru-RU" sz="1600" b="0" i="0" u="none" strike="noStrike" dirty="0">
                          <a:solidFill>
                            <a:srgbClr val="000000"/>
                          </a:solidFill>
                          <a:effectLst/>
                          <a:latin typeface="+mn-lt"/>
                          <a:cs typeface="Calibri" panose="020F0502020204030204" pitchFamily="34" charset="0"/>
                        </a:rPr>
                        <a:t>ОАО «Микрофинансовая компания «АБН»</a:t>
                      </a:r>
                    </a:p>
                    <a:p>
                      <a:pPr algn="l" fontAlgn="ctr">
                        <a:buNone/>
                      </a:pPr>
                      <a:endParaRPr lang="ru-RU" sz="1600" b="0" i="0" u="none" strike="noStrike" dirty="0">
                        <a:solidFill>
                          <a:srgbClr val="000000"/>
                        </a:solidFill>
                        <a:effectLst/>
                        <a:latin typeface="+mn-lt"/>
                        <a:cs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ru-KG" sz="1600" b="0" i="0" u="none" strike="noStrike" dirty="0">
                          <a:solidFill>
                            <a:srgbClr val="000000"/>
                          </a:solidFill>
                          <a:effectLst/>
                          <a:latin typeface="Times New Roman" panose="02020603050405020304" pitchFamily="18" charset="0"/>
                        </a:rPr>
                        <a:t> </a:t>
                      </a:r>
                      <a:endParaRPr lang="ru-KG" sz="1600" b="0" i="0" u="none" strike="noStrike" dirty="0">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2693678"/>
                  </a:ext>
                </a:extLst>
              </a:tr>
              <a:tr h="1084698">
                <a:tc>
                  <a:txBody>
                    <a:bodyPr/>
                    <a:lstStyle/>
                    <a:p>
                      <a:pPr algn="l" fontAlgn="ctr">
                        <a:buNone/>
                      </a:pPr>
                      <a:r>
                        <a:rPr lang="ru-RU" sz="1600" b="0" i="0" u="none" strike="noStrike" dirty="0">
                          <a:solidFill>
                            <a:srgbClr val="000000"/>
                          </a:solidFill>
                          <a:effectLst/>
                          <a:latin typeface="+mn-lt"/>
                          <a:cs typeface="Calibri" panose="020F0502020204030204" pitchFamily="34" charset="0"/>
                        </a:rPr>
                        <a:t>ОАО «Микрофинансовая компания «Салым Финанс»</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600" b="0" i="0" u="none" strike="noStrike" dirty="0">
                        <a:solidFill>
                          <a:srgbClr val="000000"/>
                        </a:solidFill>
                        <a:effectLst/>
                        <a:latin typeface="Times New Roman" panose="02020603050405020304"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8242530"/>
                  </a:ext>
                </a:extLst>
              </a:tr>
              <a:tr h="1084698">
                <a:tc>
                  <a:txBody>
                    <a:bodyPr/>
                    <a:lstStyle/>
                    <a:p>
                      <a:pPr algn="l" fontAlgn="ctr">
                        <a:buNone/>
                      </a:pPr>
                      <a:r>
                        <a:rPr lang="ru-RU" sz="1600" b="0" i="0" u="none" strike="noStrike" dirty="0">
                          <a:solidFill>
                            <a:srgbClr val="000000"/>
                          </a:solidFill>
                          <a:effectLst/>
                          <a:latin typeface="+mn-lt"/>
                          <a:cs typeface="Calibri" panose="020F0502020204030204" pitchFamily="34" charset="0"/>
                        </a:rPr>
                        <a:t>ОАО «Микрофинансовая компания «Элет-Капитал»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ru-KG" sz="1600" b="0" i="0" u="none" strike="noStrike" dirty="0">
                        <a:solidFill>
                          <a:srgbClr val="000000"/>
                        </a:solidFill>
                        <a:effectLst/>
                        <a:latin typeface="Times New Roman" panose="02020603050405020304"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195793"/>
                  </a:ext>
                </a:extLst>
              </a:tr>
            </a:tbl>
          </a:graphicData>
        </a:graphic>
      </p:graphicFrame>
      <p:pic>
        <p:nvPicPr>
          <p:cNvPr id="28" name="Рисунок 27">
            <a:extLst>
              <a:ext uri="{FF2B5EF4-FFF2-40B4-BE49-F238E27FC236}">
                <a16:creationId xmlns:a16="http://schemas.microsoft.com/office/drawing/2014/main" id="{31689B77-3713-4E70-A2AB-9C967EB7C5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4205" y="3386874"/>
            <a:ext cx="1867878" cy="457173"/>
          </a:xfrm>
          <a:prstGeom prst="rect">
            <a:avLst/>
          </a:prstGeom>
          <a:noFill/>
          <a:extLst>
            <a:ext uri="{909E8E84-426E-40DD-AFC4-6F175D3DCCD1}">
              <a14:hiddenFill xmlns:a14="http://schemas.microsoft.com/office/drawing/2010/main">
                <a:solidFill>
                  <a:srgbClr val="FFFFFF"/>
                </a:solidFill>
              </a14:hiddenFill>
            </a:ext>
          </a:extLst>
        </p:spPr>
      </p:pic>
      <p:pic>
        <p:nvPicPr>
          <p:cNvPr id="29" name="Рисунок 28">
            <a:extLst>
              <a:ext uri="{FF2B5EF4-FFF2-40B4-BE49-F238E27FC236}">
                <a16:creationId xmlns:a16="http://schemas.microsoft.com/office/drawing/2014/main" id="{7DA0B056-DA38-4115-8A7C-A62ED13504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6605" y="4516917"/>
            <a:ext cx="1953577" cy="377300"/>
          </a:xfrm>
          <a:prstGeom prst="rect">
            <a:avLst/>
          </a:prstGeom>
          <a:noFill/>
          <a:extLst>
            <a:ext uri="{909E8E84-426E-40DD-AFC4-6F175D3DCCD1}">
              <a14:hiddenFill xmlns:a14="http://schemas.microsoft.com/office/drawing/2010/main">
                <a:solidFill>
                  <a:srgbClr val="FFFFFF"/>
                </a:solidFill>
              </a14:hiddenFill>
            </a:ext>
          </a:extLst>
        </p:spPr>
      </p:pic>
      <p:pic>
        <p:nvPicPr>
          <p:cNvPr id="30" name="Рисунок 29">
            <a:extLst>
              <a:ext uri="{FF2B5EF4-FFF2-40B4-BE49-F238E27FC236}">
                <a16:creationId xmlns:a16="http://schemas.microsoft.com/office/drawing/2014/main" id="{F6E4C672-3B55-4D3E-A116-B4F569A4A9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768" y="5567087"/>
            <a:ext cx="2502663" cy="5381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CDB767D-E094-B196-B1C9-B788A330A12E}"/>
              </a:ext>
            </a:extLst>
          </p:cNvPr>
          <p:cNvSpPr txBox="1"/>
          <p:nvPr/>
        </p:nvSpPr>
        <p:spPr>
          <a:xfrm>
            <a:off x="941020" y="1663834"/>
            <a:ext cx="6047992" cy="1092607"/>
          </a:xfrm>
          <a:prstGeom prst="rect">
            <a:avLst/>
          </a:prstGeom>
          <a:noFill/>
        </p:spPr>
        <p:txBody>
          <a:bodyPr wrap="square">
            <a:spAutoFit/>
          </a:bodyPr>
          <a:lstStyle/>
          <a:p>
            <a:pPr indent="361950" algn="just"/>
            <a:r>
              <a:rPr lang="ru-RU" sz="1300" dirty="0"/>
              <a:t>2025-жылдын </a:t>
            </a:r>
            <a:r>
              <a:rPr lang="ru-RU" sz="1300" dirty="0" err="1"/>
              <a:t>жыйынтыгы</a:t>
            </a:r>
            <a:r>
              <a:rPr lang="ru-RU" sz="1300" dirty="0"/>
              <a:t> </a:t>
            </a:r>
            <a:r>
              <a:rPr lang="ru-RU" sz="1300" dirty="0" err="1"/>
              <a:t>боюнча</a:t>
            </a:r>
            <a:r>
              <a:rPr lang="ru-RU" sz="1300" dirty="0"/>
              <a:t> Кыргыз </a:t>
            </a:r>
            <a:r>
              <a:rPr lang="ru-RU" sz="1300" dirty="0" err="1"/>
              <a:t>Республикасында</a:t>
            </a:r>
            <a:r>
              <a:rPr lang="ru-RU" sz="1300" dirty="0"/>
              <a:t> 3 микро</a:t>
            </a:r>
            <a:r>
              <a:rPr lang="ru-KG" sz="1300" dirty="0"/>
              <a:t>финансы</a:t>
            </a:r>
            <a:r>
              <a:rPr lang="ru-RU" sz="1300" dirty="0"/>
              <a:t> </a:t>
            </a:r>
            <a:r>
              <a:rPr lang="ru-RU" sz="1300" dirty="0" err="1"/>
              <a:t>компаниясы</a:t>
            </a:r>
            <a:r>
              <a:rPr lang="ru-RU" sz="1300" dirty="0"/>
              <a:t> </a:t>
            </a:r>
            <a:r>
              <a:rPr lang="ru-RU" sz="1300" dirty="0" err="1"/>
              <a:t>депозиттерди</a:t>
            </a:r>
            <a:r>
              <a:rPr lang="ru-RU" sz="1300" dirty="0"/>
              <a:t> </a:t>
            </a:r>
            <a:r>
              <a:rPr lang="ru-RU" sz="1300" dirty="0" err="1"/>
              <a:t>тартууга</a:t>
            </a:r>
            <a:r>
              <a:rPr lang="ru-RU" sz="1300" dirty="0"/>
              <a:t> </a:t>
            </a:r>
            <a:r>
              <a:rPr lang="ru-RU" sz="1300" dirty="0" err="1"/>
              <a:t>укуктуу</a:t>
            </a:r>
            <a:r>
              <a:rPr lang="ru-RU" sz="1300" dirty="0"/>
              <a:t> </a:t>
            </a:r>
            <a:r>
              <a:rPr lang="ru-RU" sz="1300" dirty="0" err="1"/>
              <a:t>жана</a:t>
            </a:r>
            <a:r>
              <a:rPr lang="ru-RU" sz="1300" dirty="0"/>
              <a:t> </a:t>
            </a:r>
            <a:r>
              <a:rPr lang="ru-RU" sz="1300" dirty="0" err="1"/>
              <a:t>депозиттерди</a:t>
            </a:r>
            <a:r>
              <a:rPr lang="ru-RU" sz="1300" dirty="0"/>
              <a:t> </a:t>
            </a:r>
            <a:r>
              <a:rPr lang="ru-RU" sz="1300" dirty="0" err="1"/>
              <a:t>коргоо</a:t>
            </a:r>
            <a:r>
              <a:rPr lang="ru-RU" sz="1300" dirty="0"/>
              <a:t> </a:t>
            </a:r>
            <a:r>
              <a:rPr lang="ru-RU" sz="1300" dirty="0" err="1"/>
              <a:t>системасынын</a:t>
            </a:r>
            <a:r>
              <a:rPr lang="ru-RU" sz="1300" dirty="0"/>
              <a:t> </a:t>
            </a:r>
            <a:r>
              <a:rPr lang="ru-RU" sz="1300" dirty="0" err="1"/>
              <a:t>катышуучулары</a:t>
            </a:r>
            <a:r>
              <a:rPr lang="ru-RU" sz="1300" dirty="0"/>
              <a:t>. </a:t>
            </a:r>
            <a:endParaRPr lang="ru-KG" sz="1300" dirty="0"/>
          </a:p>
          <a:p>
            <a:pPr indent="361950" algn="just"/>
            <a:r>
              <a:rPr lang="ru-RU" sz="1300" dirty="0"/>
              <a:t>2025-жылы "</a:t>
            </a:r>
            <a:r>
              <a:rPr lang="ru-RU" sz="1300" dirty="0" err="1"/>
              <a:t>Элет</a:t>
            </a:r>
            <a:r>
              <a:rPr lang="ru-RU" sz="1300" dirty="0"/>
              <a:t>-Капитал" ЖАК МФК </a:t>
            </a:r>
            <a:r>
              <a:rPr lang="ru-RU" sz="1300" dirty="0" err="1"/>
              <a:t>депозиттерди</a:t>
            </a:r>
            <a:r>
              <a:rPr lang="ru-RU" sz="1300" dirty="0"/>
              <a:t> </a:t>
            </a:r>
            <a:r>
              <a:rPr lang="ru-RU" sz="1300" dirty="0" err="1"/>
              <a:t>коргоо</a:t>
            </a:r>
            <a:r>
              <a:rPr lang="ru-RU" sz="1300" dirty="0"/>
              <a:t> </a:t>
            </a:r>
            <a:r>
              <a:rPr lang="ru-RU" sz="1300" dirty="0" err="1"/>
              <a:t>системасынын</a:t>
            </a:r>
            <a:r>
              <a:rPr lang="ru-RU" sz="1300" dirty="0"/>
              <a:t> </a:t>
            </a:r>
            <a:r>
              <a:rPr lang="ru-RU" sz="1300" dirty="0" err="1"/>
              <a:t>катышуучуларынын</a:t>
            </a:r>
            <a:r>
              <a:rPr lang="ru-RU" sz="1300" dirty="0"/>
              <a:t> микро</a:t>
            </a:r>
            <a:r>
              <a:rPr lang="ru-KG" sz="1300" dirty="0"/>
              <a:t>финансы</a:t>
            </a:r>
            <a:r>
              <a:rPr lang="ru-RU" sz="1300" dirty="0"/>
              <a:t> </a:t>
            </a:r>
            <a:r>
              <a:rPr lang="ru-RU" sz="1300" dirty="0" err="1"/>
              <a:t>компанияларынын</a:t>
            </a:r>
            <a:r>
              <a:rPr lang="ru-RU" sz="1300" dirty="0"/>
              <a:t> </a:t>
            </a:r>
            <a:r>
              <a:rPr lang="ru-RU" sz="1300" dirty="0" err="1"/>
              <a:t>реестрине</a:t>
            </a:r>
            <a:r>
              <a:rPr lang="ru-RU" sz="1300" dirty="0"/>
              <a:t> </a:t>
            </a:r>
            <a:r>
              <a:rPr lang="ru-RU" sz="1300" dirty="0" err="1"/>
              <a:t>киргизилген</a:t>
            </a:r>
            <a:r>
              <a:rPr lang="ru-RU" sz="1300" dirty="0"/>
              <a:t>.</a:t>
            </a:r>
            <a:endParaRPr lang="ru-KG" sz="1300" dirty="0"/>
          </a:p>
        </p:txBody>
      </p:sp>
      <p:sp>
        <p:nvSpPr>
          <p:cNvPr id="10" name="TextBox 15">
            <a:extLst>
              <a:ext uri="{FF2B5EF4-FFF2-40B4-BE49-F238E27FC236}">
                <a16:creationId xmlns:a16="http://schemas.microsoft.com/office/drawing/2014/main" id="{E1E12C0B-D6FF-A262-7AA1-22A297E443F4}"/>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2413682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18D8F-DE17-F4B5-F23B-F129214BF6D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375996-D098-E5FD-93A3-77D622893A9F}"/>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F58F2734-EA89-10EB-F34A-D2615E573E56}"/>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07C4FAE3-ADD0-A544-C740-78A8EF06357D}"/>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FBD2F739-8589-C5DB-1A3F-16B2A5E144D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1F6F627A-620B-D406-B648-4E06BBC54DBA}"/>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9FDD5653-0C36-FE90-1D3A-9DE221AFBFEE}"/>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15</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DB67179C-15D2-CF34-C4D3-32A3363CB114}"/>
              </a:ext>
            </a:extLst>
          </p:cNvPr>
          <p:cNvSpPr/>
          <p:nvPr/>
        </p:nvSpPr>
        <p:spPr>
          <a:xfrm>
            <a:off x="1240260" y="1993900"/>
            <a:ext cx="935285" cy="0"/>
          </a:xfrm>
          <a:prstGeom prst="line">
            <a:avLst/>
          </a:prstGeom>
          <a:ln w="47625" cap="rnd">
            <a:solidFill>
              <a:srgbClr val="FEBA3A"/>
            </a:solidFill>
            <a:prstDash val="solid"/>
            <a:headEnd type="none" w="sm" len="sm"/>
            <a:tailEnd type="none" w="sm" len="sm"/>
          </a:ln>
        </p:spPr>
      </p:sp>
      <p:grpSp>
        <p:nvGrpSpPr>
          <p:cNvPr id="13" name="Group 33">
            <a:extLst>
              <a:ext uri="{FF2B5EF4-FFF2-40B4-BE49-F238E27FC236}">
                <a16:creationId xmlns:a16="http://schemas.microsoft.com/office/drawing/2014/main" id="{CC431858-9770-E896-D010-15C8814C5FE9}"/>
              </a:ext>
            </a:extLst>
          </p:cNvPr>
          <p:cNvGrpSpPr/>
          <p:nvPr/>
        </p:nvGrpSpPr>
        <p:grpSpPr>
          <a:xfrm>
            <a:off x="1240261" y="908400"/>
            <a:ext cx="935285" cy="852877"/>
            <a:chOff x="0" y="0"/>
            <a:chExt cx="335185" cy="305652"/>
          </a:xfrm>
        </p:grpSpPr>
        <p:sp>
          <p:nvSpPr>
            <p:cNvPr id="14" name="Freeform 34">
              <a:extLst>
                <a:ext uri="{FF2B5EF4-FFF2-40B4-BE49-F238E27FC236}">
                  <a16:creationId xmlns:a16="http://schemas.microsoft.com/office/drawing/2014/main" id="{110923A0-3D39-D51E-07BC-DB2F2877DAEC}"/>
                </a:ext>
              </a:extLst>
            </p:cNvPr>
            <p:cNvSpPr/>
            <p:nvPr/>
          </p:nvSpPr>
          <p:spPr>
            <a:xfrm>
              <a:off x="0" y="0"/>
              <a:ext cx="335185" cy="305652"/>
            </a:xfrm>
            <a:custGeom>
              <a:avLst/>
              <a:gdLst/>
              <a:ahLst/>
              <a:cxnLst/>
              <a:rect l="l" t="t" r="r" b="b"/>
              <a:pathLst>
                <a:path w="335185" h="305652">
                  <a:moveTo>
                    <a:pt x="0" y="0"/>
                  </a:moveTo>
                  <a:lnTo>
                    <a:pt x="335185" y="0"/>
                  </a:lnTo>
                  <a:lnTo>
                    <a:pt x="335185" y="305652"/>
                  </a:lnTo>
                  <a:lnTo>
                    <a:pt x="0" y="305652"/>
                  </a:lnTo>
                  <a:close/>
                </a:path>
              </a:pathLst>
            </a:custGeom>
            <a:solidFill>
              <a:srgbClr val="FEBA3A"/>
            </a:solidFill>
          </p:spPr>
          <p:txBody>
            <a:bodyPr/>
            <a:lstStyle/>
            <a:p>
              <a:endParaRPr lang="ru-KG" dirty="0"/>
            </a:p>
          </p:txBody>
        </p:sp>
        <p:sp>
          <p:nvSpPr>
            <p:cNvPr id="15" name="TextBox 35">
              <a:extLst>
                <a:ext uri="{FF2B5EF4-FFF2-40B4-BE49-F238E27FC236}">
                  <a16:creationId xmlns:a16="http://schemas.microsoft.com/office/drawing/2014/main" id="{74E91516-4C3E-C1B3-7780-F8EA6FF964D9}"/>
                </a:ext>
              </a:extLst>
            </p:cNvPr>
            <p:cNvSpPr txBox="1"/>
            <p:nvPr/>
          </p:nvSpPr>
          <p:spPr>
            <a:xfrm>
              <a:off x="0" y="0"/>
              <a:ext cx="335185" cy="305652"/>
            </a:xfrm>
            <a:prstGeom prst="rect">
              <a:avLst/>
            </a:prstGeom>
          </p:spPr>
          <p:txBody>
            <a:bodyPr lIns="50800" tIns="50800" rIns="50800" bIns="50800" rtlCol="0" anchor="ctr"/>
            <a:lstStyle/>
            <a:p>
              <a:pPr algn="ctr">
                <a:lnSpc>
                  <a:spcPts val="1439"/>
                </a:lnSpc>
              </a:pPr>
              <a:endParaRPr/>
            </a:p>
          </p:txBody>
        </p:sp>
      </p:grpSp>
      <p:sp>
        <p:nvSpPr>
          <p:cNvPr id="16" name="TextBox 36">
            <a:extLst>
              <a:ext uri="{FF2B5EF4-FFF2-40B4-BE49-F238E27FC236}">
                <a16:creationId xmlns:a16="http://schemas.microsoft.com/office/drawing/2014/main" id="{46CEE46C-6BCB-B3BC-1938-FA57716F64C1}"/>
              </a:ext>
            </a:extLst>
          </p:cNvPr>
          <p:cNvSpPr txBox="1"/>
          <p:nvPr/>
        </p:nvSpPr>
        <p:spPr>
          <a:xfrm>
            <a:off x="1402297" y="1142859"/>
            <a:ext cx="611212" cy="413703"/>
          </a:xfrm>
          <a:prstGeom prst="rect">
            <a:avLst/>
          </a:prstGeom>
        </p:spPr>
        <p:txBody>
          <a:bodyPr lIns="0" tIns="0" rIns="0" bIns="0" rtlCol="0" anchor="t">
            <a:spAutoFit/>
          </a:bodyPr>
          <a:lstStyle/>
          <a:p>
            <a:pPr algn="ctr">
              <a:lnSpc>
                <a:spcPts val="3200"/>
              </a:lnSpc>
            </a:pPr>
            <a:r>
              <a:rPr lang="en-US" sz="3200" b="1" dirty="0">
                <a:solidFill>
                  <a:srgbClr val="FFFFFF"/>
                </a:solidFill>
                <a:latin typeface="Open Sans 2 Ultra-Bold"/>
                <a:ea typeface="Open Sans 2 Ultra-Bold"/>
                <a:cs typeface="Open Sans 2 Ultra-Bold"/>
                <a:sym typeface="Open Sans 2 Ultra-Bold"/>
              </a:rPr>
              <a:t>0</a:t>
            </a:r>
            <a:r>
              <a:rPr lang="ru-RU" sz="3200" b="1" dirty="0">
                <a:solidFill>
                  <a:srgbClr val="FFFFFF"/>
                </a:solidFill>
                <a:latin typeface="Open Sans 2 Ultra-Bold"/>
                <a:ea typeface="Open Sans 2 Ultra-Bold"/>
                <a:cs typeface="Open Sans 2 Ultra-Bold"/>
                <a:sym typeface="Open Sans 2 Ultra-Bold"/>
              </a:rPr>
              <a:t>3</a:t>
            </a:r>
            <a:endParaRPr lang="en-US" sz="3200" b="1" dirty="0">
              <a:solidFill>
                <a:srgbClr val="FFFFFF"/>
              </a:solidFill>
              <a:latin typeface="Open Sans 2 Ultra-Bold"/>
              <a:ea typeface="Open Sans 2 Ultra-Bold"/>
              <a:cs typeface="Open Sans 2 Ultra-Bold"/>
              <a:sym typeface="Open Sans 2 Ultra-Bold"/>
            </a:endParaRPr>
          </a:p>
        </p:txBody>
      </p:sp>
      <p:sp>
        <p:nvSpPr>
          <p:cNvPr id="17" name="TextBox 9">
            <a:extLst>
              <a:ext uri="{FF2B5EF4-FFF2-40B4-BE49-F238E27FC236}">
                <a16:creationId xmlns:a16="http://schemas.microsoft.com/office/drawing/2014/main" id="{3ED5E75B-9768-EC09-5EEF-9C15EB94CF8C}"/>
              </a:ext>
            </a:extLst>
          </p:cNvPr>
          <p:cNvSpPr txBox="1"/>
          <p:nvPr/>
        </p:nvSpPr>
        <p:spPr>
          <a:xfrm>
            <a:off x="1133280" y="2192602"/>
            <a:ext cx="5890789" cy="1644809"/>
          </a:xfrm>
          <a:prstGeom prst="rect">
            <a:avLst/>
          </a:prstGeom>
        </p:spPr>
        <p:txBody>
          <a:bodyPr wrap="square" lIns="0" tIns="0" rIns="0" bIns="0" rtlCol="0" anchor="t">
            <a:spAutoFit/>
          </a:bodyPr>
          <a:lstStyle/>
          <a:p>
            <a:pPr>
              <a:lnSpc>
                <a:spcPts val="3200"/>
              </a:lnSpc>
            </a:pPr>
            <a:r>
              <a:rPr lang="ru-RU" sz="3200" b="1" dirty="0">
                <a:solidFill>
                  <a:srgbClr val="002F80"/>
                </a:solidFill>
                <a:latin typeface="Open Sans 2 Ultra-Bold"/>
                <a:ea typeface="Open Sans 2 Ultra-Bold"/>
                <a:cs typeface="Open Sans 2 Ultra-Bold"/>
              </a:rPr>
              <a:t>2023-2025</a:t>
            </a:r>
            <a:r>
              <a:rPr lang="ru-KG" sz="3200" b="1" dirty="0">
                <a:solidFill>
                  <a:srgbClr val="002F80"/>
                </a:solidFill>
                <a:latin typeface="Open Sans 2 Ultra-Bold"/>
                <a:ea typeface="Open Sans 2 Ultra-Bold"/>
                <a:cs typeface="Open Sans 2 Ultra-Bold"/>
              </a:rPr>
              <a:t>-ЖЫЛДАР ҮЧҮН АГЕНТТИКТИ ӨНҮКТҮРҮҮ СТРАТЕГИЯСЫ</a:t>
            </a:r>
          </a:p>
          <a:p>
            <a:pPr algn="l">
              <a:lnSpc>
                <a:spcPts val="3200"/>
              </a:lnSpc>
            </a:pPr>
            <a:endParaRPr lang="en-US" sz="3200" b="1" dirty="0">
              <a:solidFill>
                <a:srgbClr val="002F80"/>
              </a:solidFill>
              <a:latin typeface="Open Sans 2 Ultra-Bold"/>
              <a:ea typeface="Open Sans 2 Ultra-Bold"/>
              <a:cs typeface="Open Sans 2 Ultra-Bold"/>
              <a:sym typeface="Open Sans 2 Ultra-Bold"/>
            </a:endParaRPr>
          </a:p>
        </p:txBody>
      </p:sp>
      <p:pic>
        <p:nvPicPr>
          <p:cNvPr id="10" name="Рисунок 9">
            <a:extLst>
              <a:ext uri="{FF2B5EF4-FFF2-40B4-BE49-F238E27FC236}">
                <a16:creationId xmlns:a16="http://schemas.microsoft.com/office/drawing/2014/main" id="{112D6768-26FD-13B6-3768-3AAD7E974B64}"/>
              </a:ext>
            </a:extLst>
          </p:cNvPr>
          <p:cNvPicPr>
            <a:picLocks noChangeAspect="1"/>
          </p:cNvPicPr>
          <p:nvPr/>
        </p:nvPicPr>
        <p:blipFill>
          <a:blip r:embed="rId4" cstate="print">
            <a:extLst>
              <a:ext uri="{28A0092B-C50C-407E-A947-70E740481C1C}">
                <a14:useLocalDpi xmlns:a14="http://schemas.microsoft.com/office/drawing/2010/main" val="0"/>
              </a:ext>
            </a:extLst>
          </a:blip>
          <a:srcRect l="14693"/>
          <a:stretch>
            <a:fillRect/>
          </a:stretch>
        </p:blipFill>
        <p:spPr>
          <a:xfrm>
            <a:off x="616227" y="4056303"/>
            <a:ext cx="6378550" cy="4078465"/>
          </a:xfrm>
          <a:prstGeom prst="rect">
            <a:avLst/>
          </a:prstGeom>
          <a:ln>
            <a:noFill/>
          </a:ln>
          <a:effectLst>
            <a:softEdge rad="112500"/>
          </a:effectLst>
        </p:spPr>
      </p:pic>
      <p:sp>
        <p:nvSpPr>
          <p:cNvPr id="7" name="TextBox 15">
            <a:extLst>
              <a:ext uri="{FF2B5EF4-FFF2-40B4-BE49-F238E27FC236}">
                <a16:creationId xmlns:a16="http://schemas.microsoft.com/office/drawing/2014/main" id="{4AD2FFD2-69BD-4FED-BC3D-A1638671F889}"/>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2798755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697E2-83A0-E135-6CED-A80DA9AE693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606C744-6B95-9F2D-D513-CA2AC1DA5960}"/>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sz="1000" dirty="0"/>
          </a:p>
        </p:txBody>
      </p:sp>
      <p:sp>
        <p:nvSpPr>
          <p:cNvPr id="3" name="AutoShape 7">
            <a:extLst>
              <a:ext uri="{FF2B5EF4-FFF2-40B4-BE49-F238E27FC236}">
                <a16:creationId xmlns:a16="http://schemas.microsoft.com/office/drawing/2014/main" id="{3FA800FB-F71C-BE43-E43C-2610F9B527A2}"/>
              </a:ext>
            </a:extLst>
          </p:cNvPr>
          <p:cNvSpPr/>
          <p:nvPr/>
        </p:nvSpPr>
        <p:spPr>
          <a:xfrm>
            <a:off x="822894" y="9961021"/>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AB276D3B-FC62-ED6E-E160-D385781E737F}"/>
              </a:ext>
            </a:extLst>
          </p:cNvPr>
          <p:cNvGrpSpPr/>
          <p:nvPr/>
        </p:nvGrpSpPr>
        <p:grpSpPr>
          <a:xfrm>
            <a:off x="822894" y="10110374"/>
            <a:ext cx="490114" cy="490114"/>
            <a:chOff x="0" y="0"/>
            <a:chExt cx="812800" cy="812800"/>
          </a:xfrm>
        </p:grpSpPr>
        <p:sp>
          <p:nvSpPr>
            <p:cNvPr id="6" name="Freeform 3">
              <a:extLst>
                <a:ext uri="{FF2B5EF4-FFF2-40B4-BE49-F238E27FC236}">
                  <a16:creationId xmlns:a16="http://schemas.microsoft.com/office/drawing/2014/main" id="{DB0B7810-5058-91B7-486D-A8D24501AC4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1A45F584-9A96-FA65-FA71-97538BCBFB80}"/>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EEDF9C42-DA4F-2572-731B-CA08331768EC}"/>
              </a:ext>
            </a:extLst>
          </p:cNvPr>
          <p:cNvSpPr txBox="1"/>
          <p:nvPr/>
        </p:nvSpPr>
        <p:spPr>
          <a:xfrm>
            <a:off x="889788" y="10251653"/>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16</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A7C6EDAC-8C25-19E3-7D10-C3CB9477F20C}"/>
              </a:ext>
            </a:extLst>
          </p:cNvPr>
          <p:cNvSpPr/>
          <p:nvPr/>
        </p:nvSpPr>
        <p:spPr>
          <a:xfrm>
            <a:off x="939180" y="5461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30203AF8-67B2-3AF8-9E58-E1515C78F1E4}"/>
              </a:ext>
            </a:extLst>
          </p:cNvPr>
          <p:cNvSpPr txBox="1"/>
          <p:nvPr/>
        </p:nvSpPr>
        <p:spPr>
          <a:xfrm>
            <a:off x="796268" y="583026"/>
            <a:ext cx="6228498" cy="9110186"/>
          </a:xfrm>
          <a:prstGeom prst="rect">
            <a:avLst/>
          </a:prstGeom>
          <a:noFill/>
        </p:spPr>
        <p:txBody>
          <a:bodyPr wrap="square">
            <a:spAutoFit/>
          </a:bodyPr>
          <a:lstStyle/>
          <a:p>
            <a:pPr indent="361950" algn="just"/>
            <a:r>
              <a:rPr lang="ru-RU" sz="1100" dirty="0" err="1"/>
              <a:t>Агенттиктин</a:t>
            </a:r>
            <a:r>
              <a:rPr lang="ru-RU" sz="1100" dirty="0"/>
              <a:t> 2023–2025-жылдарга </a:t>
            </a:r>
            <a:r>
              <a:rPr lang="ru-RU" sz="1100" dirty="0" err="1"/>
              <a:t>өнүктүрүү</a:t>
            </a:r>
            <a:r>
              <a:rPr lang="ru-RU" sz="1100" dirty="0"/>
              <a:t> </a:t>
            </a:r>
            <a:r>
              <a:rPr lang="ru-RU" sz="1100" dirty="0" err="1"/>
              <a:t>стратегиясы</a:t>
            </a:r>
            <a:r>
              <a:rPr lang="ru-RU" sz="1100" dirty="0"/>
              <a:t> </a:t>
            </a:r>
            <a:r>
              <a:rPr lang="ru-KG" sz="1100" dirty="0" err="1"/>
              <a:t>депозиттерди</a:t>
            </a:r>
            <a:r>
              <a:rPr lang="ru-RU" sz="1100" dirty="0"/>
              <a:t> </a:t>
            </a:r>
            <a:r>
              <a:rPr lang="ru-RU" sz="1100" dirty="0" err="1"/>
              <a:t>коргоо</a:t>
            </a:r>
            <a:r>
              <a:rPr lang="ru-RU" sz="1100" dirty="0"/>
              <a:t> </a:t>
            </a:r>
            <a:r>
              <a:rPr lang="ru-RU" sz="1100" dirty="0" err="1"/>
              <a:t>боюнча</a:t>
            </a:r>
            <a:r>
              <a:rPr lang="ru-RU" sz="1100" dirty="0"/>
              <a:t> </a:t>
            </a:r>
            <a:r>
              <a:rPr lang="ru-RU" sz="1100" dirty="0" err="1"/>
              <a:t>көз</a:t>
            </a:r>
            <a:r>
              <a:rPr lang="ru-RU" sz="1100" dirty="0"/>
              <a:t> </a:t>
            </a:r>
            <a:r>
              <a:rPr lang="ru-RU" sz="1100" dirty="0" err="1"/>
              <a:t>карандысыз</a:t>
            </a:r>
            <a:r>
              <a:rPr lang="ru-RU" sz="1100" dirty="0"/>
              <a:t> институт катары </a:t>
            </a:r>
            <a:r>
              <a:rPr lang="ru-RU" sz="1100" dirty="0" err="1"/>
              <a:t>функцияларды</a:t>
            </a:r>
            <a:r>
              <a:rPr lang="ru-RU" sz="1100" dirty="0"/>
              <a:t> </a:t>
            </a:r>
            <a:r>
              <a:rPr lang="ru-RU" sz="1100" dirty="0" err="1"/>
              <a:t>өркүндөтүү</a:t>
            </a:r>
            <a:r>
              <a:rPr lang="ru-RU" sz="1100" dirty="0"/>
              <a:t>, </a:t>
            </a:r>
            <a:r>
              <a:rPr lang="ru-KG" sz="1100" dirty="0" err="1"/>
              <a:t>депозиттерди</a:t>
            </a:r>
            <a:r>
              <a:rPr lang="ru-RU" sz="1100" dirty="0"/>
              <a:t> </a:t>
            </a:r>
            <a:r>
              <a:rPr lang="ru-RU" sz="1100" dirty="0" err="1"/>
              <a:t>камсыздандыруу</a:t>
            </a:r>
            <a:r>
              <a:rPr lang="ru-RU" sz="1100" dirty="0"/>
              <a:t> </a:t>
            </a:r>
            <a:r>
              <a:rPr lang="ru-RU" sz="1100" dirty="0" err="1"/>
              <a:t>системасынын</a:t>
            </a:r>
            <a:r>
              <a:rPr lang="ru-RU" sz="1100" dirty="0"/>
              <a:t> </a:t>
            </a:r>
            <a:r>
              <a:rPr lang="ru-RU" sz="1100" dirty="0" err="1"/>
              <a:t>үзгүлтүксүз</a:t>
            </a:r>
            <a:r>
              <a:rPr lang="ru-RU" sz="1100" dirty="0"/>
              <a:t> </a:t>
            </a:r>
            <a:r>
              <a:rPr lang="ru-RU" sz="1100" dirty="0" err="1"/>
              <a:t>иштешин</a:t>
            </a:r>
            <a:r>
              <a:rPr lang="ru-RU" sz="1100" dirty="0"/>
              <a:t> </a:t>
            </a:r>
            <a:r>
              <a:rPr lang="ru-RU" sz="1100" dirty="0" err="1"/>
              <a:t>камсыз</a:t>
            </a:r>
            <a:r>
              <a:rPr lang="ru-RU" sz="1100" dirty="0"/>
              <a:t> </a:t>
            </a:r>
            <a:r>
              <a:rPr lang="ru-RU" sz="1100" dirty="0" err="1"/>
              <a:t>кылуу</a:t>
            </a:r>
            <a:r>
              <a:rPr lang="ru-RU" sz="1100" dirty="0"/>
              <a:t> </a:t>
            </a:r>
            <a:r>
              <a:rPr lang="ru-RU" sz="1100" dirty="0" err="1"/>
              <a:t>жана</a:t>
            </a:r>
            <a:r>
              <a:rPr lang="ru-RU" sz="1100" dirty="0"/>
              <a:t> </a:t>
            </a:r>
            <a:r>
              <a:rPr lang="ru-RU" sz="1100" dirty="0" err="1"/>
              <a:t>Фондду</a:t>
            </a:r>
            <a:r>
              <a:rPr lang="ru-RU" sz="1100" dirty="0"/>
              <a:t> </a:t>
            </a:r>
            <a:r>
              <a:rPr lang="ru-RU" sz="1100" dirty="0" err="1"/>
              <a:t>башкаруунун</a:t>
            </a:r>
            <a:r>
              <a:rPr lang="ru-RU" sz="1100" dirty="0"/>
              <a:t> </a:t>
            </a:r>
            <a:r>
              <a:rPr lang="ru-RU" sz="1100" dirty="0" err="1"/>
              <a:t>натыйжалуулугун</a:t>
            </a:r>
            <a:r>
              <a:rPr lang="ru-RU" sz="1100" dirty="0"/>
              <a:t> </a:t>
            </a:r>
            <a:r>
              <a:rPr lang="ru-RU" sz="1100" dirty="0" err="1"/>
              <a:t>жогорулатуу</a:t>
            </a:r>
            <a:r>
              <a:rPr lang="ru-RU" sz="1100" dirty="0"/>
              <a:t> </a:t>
            </a:r>
            <a:r>
              <a:rPr lang="ru-RU" sz="1100" dirty="0" err="1"/>
              <a:t>максатында</a:t>
            </a:r>
            <a:r>
              <a:rPr lang="ru-RU" sz="1100" dirty="0"/>
              <a:t> </a:t>
            </a:r>
            <a:r>
              <a:rPr lang="ru-RU" sz="1100" dirty="0" err="1"/>
              <a:t>бекитилген</a:t>
            </a:r>
            <a:r>
              <a:rPr lang="ru-RU" sz="1100" dirty="0"/>
              <a:t>. </a:t>
            </a:r>
            <a:endParaRPr lang="ru-KG" sz="1100" dirty="0"/>
          </a:p>
          <a:p>
            <a:pPr indent="361950" algn="just"/>
            <a:r>
              <a:rPr lang="ru-RU" sz="1100" dirty="0"/>
              <a:t>2023–2025-жылдардын </a:t>
            </a:r>
            <a:r>
              <a:rPr lang="ru-RU" sz="1100" dirty="0" err="1"/>
              <a:t>жыйынтыгы</a:t>
            </a:r>
            <a:r>
              <a:rPr lang="ru-RU" sz="1100" dirty="0"/>
              <a:t> </a:t>
            </a:r>
            <a:r>
              <a:rPr lang="ru-RU" sz="1100" dirty="0" err="1"/>
              <a:t>боюнча</a:t>
            </a:r>
            <a:r>
              <a:rPr lang="ru-RU" sz="1100" dirty="0"/>
              <a:t> </a:t>
            </a:r>
            <a:r>
              <a:rPr lang="ru-RU" sz="1100" dirty="0" err="1"/>
              <a:t>Агенттик</a:t>
            </a:r>
            <a:r>
              <a:rPr lang="ru-RU" sz="1100" dirty="0"/>
              <a:t> </a:t>
            </a:r>
            <a:r>
              <a:rPr lang="ru-RU" sz="1100" dirty="0" err="1"/>
              <a:t>тарабынан</a:t>
            </a:r>
            <a:r>
              <a:rPr lang="ru-RU" sz="1100" dirty="0"/>
              <a:t> </a:t>
            </a:r>
            <a:r>
              <a:rPr lang="ru-RU" sz="1100" dirty="0" err="1"/>
              <a:t>пландаштырылган</a:t>
            </a:r>
            <a:r>
              <a:rPr lang="ru-RU" sz="1100" dirty="0"/>
              <a:t> </a:t>
            </a:r>
            <a:r>
              <a:rPr lang="ru-RU" sz="1100" dirty="0" err="1"/>
              <a:t>иш-чаралардын</a:t>
            </a:r>
            <a:r>
              <a:rPr lang="ru-RU" sz="1100" dirty="0"/>
              <a:t> </a:t>
            </a:r>
            <a:r>
              <a:rPr lang="ru-RU" sz="1100" dirty="0" err="1"/>
              <a:t>ырааттуу</a:t>
            </a:r>
            <a:r>
              <a:rPr lang="ru-RU" sz="1100" dirty="0"/>
              <a:t> </a:t>
            </a:r>
            <a:r>
              <a:rPr lang="ru-RU" sz="1100" dirty="0" err="1"/>
              <a:t>аткарылышы</a:t>
            </a:r>
            <a:r>
              <a:rPr lang="ru-RU" sz="1100" dirty="0"/>
              <a:t> </a:t>
            </a:r>
            <a:r>
              <a:rPr lang="ru-RU" sz="1100" dirty="0" err="1"/>
              <a:t>жана</a:t>
            </a:r>
            <a:r>
              <a:rPr lang="ru-RU" sz="1100" dirty="0"/>
              <a:t> </a:t>
            </a:r>
            <a:r>
              <a:rPr lang="ru-RU" sz="1100" dirty="0" err="1"/>
              <a:t>негизги</a:t>
            </a:r>
            <a:r>
              <a:rPr lang="ru-RU" sz="1100" dirty="0"/>
              <a:t> </a:t>
            </a:r>
            <a:r>
              <a:rPr lang="ru-RU" sz="1100" dirty="0" err="1"/>
              <a:t>стратегиялык</a:t>
            </a:r>
            <a:r>
              <a:rPr lang="ru-RU" sz="1100" dirty="0"/>
              <a:t> </a:t>
            </a:r>
            <a:r>
              <a:rPr lang="ru-RU" sz="1100" dirty="0" err="1"/>
              <a:t>сандык</a:t>
            </a:r>
            <a:r>
              <a:rPr lang="ru-RU" sz="1100" dirty="0"/>
              <a:t> </a:t>
            </a:r>
            <a:r>
              <a:rPr lang="ru-RU" sz="1100" dirty="0" err="1"/>
              <a:t>жана</a:t>
            </a:r>
            <a:r>
              <a:rPr lang="ru-RU" sz="1100" dirty="0"/>
              <a:t> </a:t>
            </a:r>
            <a:r>
              <a:rPr lang="ru-RU" sz="1100" dirty="0" err="1"/>
              <a:t>сапаттык</a:t>
            </a:r>
            <a:r>
              <a:rPr lang="ru-RU" sz="1100" dirty="0"/>
              <a:t> </a:t>
            </a:r>
            <a:r>
              <a:rPr lang="ru-RU" sz="1100" dirty="0" err="1"/>
              <a:t>багыттардын</a:t>
            </a:r>
            <a:r>
              <a:rPr lang="ru-RU" sz="1100" dirty="0"/>
              <a:t> </a:t>
            </a:r>
            <a:r>
              <a:rPr lang="ru-RU" sz="1100" dirty="0" err="1"/>
              <a:t>жетишкендиги</a:t>
            </a:r>
            <a:r>
              <a:rPr lang="ru-RU" sz="1100" dirty="0"/>
              <a:t> </a:t>
            </a:r>
            <a:r>
              <a:rPr lang="ru-RU" sz="1100" dirty="0" err="1"/>
              <a:t>камсыздалды</a:t>
            </a:r>
            <a:r>
              <a:rPr lang="ru-RU" sz="1100" dirty="0"/>
              <a:t>. </a:t>
            </a:r>
            <a:r>
              <a:rPr lang="ru-RU" sz="1100" dirty="0" err="1"/>
              <a:t>Отчеттук</a:t>
            </a:r>
            <a:r>
              <a:rPr lang="ru-RU" sz="1100" dirty="0"/>
              <a:t> </a:t>
            </a:r>
            <a:r>
              <a:rPr lang="ru-RU" sz="1100" dirty="0" err="1"/>
              <a:t>мезгил</a:t>
            </a:r>
            <a:r>
              <a:rPr lang="ru-RU" sz="1100" dirty="0"/>
              <a:t> </a:t>
            </a:r>
            <a:r>
              <a:rPr lang="ru-RU" sz="1100" dirty="0" err="1"/>
              <a:t>ичинде</a:t>
            </a:r>
            <a:r>
              <a:rPr lang="ru-RU" sz="1100" dirty="0"/>
              <a:t> </a:t>
            </a:r>
            <a:r>
              <a:rPr lang="ru-RU" sz="1100" dirty="0" err="1"/>
              <a:t>өнүктүрүүнүн</a:t>
            </a:r>
            <a:r>
              <a:rPr lang="ru-RU" sz="1100" dirty="0"/>
              <a:t> </a:t>
            </a:r>
            <a:r>
              <a:rPr lang="ru-RU" sz="1100" dirty="0" err="1"/>
              <a:t>бир</a:t>
            </a:r>
            <a:r>
              <a:rPr lang="ru-RU" sz="1100" dirty="0"/>
              <a:t> катар </a:t>
            </a:r>
            <a:r>
              <a:rPr lang="ru-RU" sz="1100" dirty="0" err="1"/>
              <a:t>маанилүү</a:t>
            </a:r>
            <a:r>
              <a:rPr lang="ru-RU" sz="1100" dirty="0"/>
              <a:t> </a:t>
            </a:r>
            <a:r>
              <a:rPr lang="ru-RU" sz="1100" dirty="0" err="1"/>
              <a:t>сапаттык</a:t>
            </a:r>
            <a:r>
              <a:rPr lang="ru-RU" sz="1100" dirty="0"/>
              <a:t> </a:t>
            </a:r>
            <a:r>
              <a:rPr lang="ru-RU" sz="1100" dirty="0" err="1"/>
              <a:t>аспектилери</a:t>
            </a:r>
            <a:r>
              <a:rPr lang="ru-RU" sz="1100" dirty="0"/>
              <a:t> </a:t>
            </a:r>
            <a:r>
              <a:rPr lang="ru-RU" sz="1100" dirty="0" err="1"/>
              <a:t>ийгиликтүү</a:t>
            </a:r>
            <a:r>
              <a:rPr lang="ru-RU" sz="1100" dirty="0"/>
              <a:t> </a:t>
            </a:r>
            <a:r>
              <a:rPr lang="ru-RU" sz="1100" dirty="0" err="1"/>
              <a:t>ишке</a:t>
            </a:r>
            <a:r>
              <a:rPr lang="ru-RU" sz="1100" dirty="0"/>
              <a:t> </a:t>
            </a:r>
            <a:r>
              <a:rPr lang="ru-RU" sz="1100" dirty="0" err="1"/>
              <a:t>ашырылды</a:t>
            </a:r>
            <a:r>
              <a:rPr lang="ru-RU" sz="1100" dirty="0"/>
              <a:t>, </a:t>
            </a:r>
            <a:r>
              <a:rPr lang="ru-RU" sz="1100" dirty="0" err="1"/>
              <a:t>атап</a:t>
            </a:r>
            <a:r>
              <a:rPr lang="ru-RU" sz="1100" dirty="0"/>
              <a:t> </a:t>
            </a:r>
            <a:r>
              <a:rPr lang="ru-RU" sz="1100" dirty="0" err="1"/>
              <a:t>айтканда</a:t>
            </a:r>
            <a:r>
              <a:rPr lang="ru-RU" sz="1100" dirty="0"/>
              <a:t>:</a:t>
            </a:r>
            <a:endParaRPr lang="ru-KG" sz="1100" dirty="0"/>
          </a:p>
          <a:p>
            <a:pPr indent="361950" algn="just"/>
            <a:r>
              <a:rPr lang="ru-KG" sz="1100" b="1" dirty="0" err="1">
                <a:solidFill>
                  <a:srgbClr val="002F80"/>
                </a:solidFill>
                <a:latin typeface="Open Sans 2 Ultra-Bold"/>
                <a:ea typeface="Open Sans 2 Ultra-Bold"/>
                <a:cs typeface="Open Sans 2 Ultra-Bold"/>
              </a:rPr>
              <a:t>Чукул</a:t>
            </a:r>
            <a:r>
              <a:rPr lang="ru-KG" sz="1100" b="1" dirty="0">
                <a:solidFill>
                  <a:srgbClr val="002F80"/>
                </a:solidFill>
                <a:latin typeface="Open Sans 2 Ultra-Bold"/>
                <a:ea typeface="Open Sans 2 Ultra-Bold"/>
                <a:cs typeface="Open Sans 2 Ultra-Bold"/>
              </a:rPr>
              <a:t> </a:t>
            </a:r>
            <a:r>
              <a:rPr lang="ru-KG" sz="1100" b="1" dirty="0" err="1">
                <a:solidFill>
                  <a:srgbClr val="002F80"/>
                </a:solidFill>
                <a:latin typeface="Open Sans 2 Ultra-Bold"/>
                <a:ea typeface="Open Sans 2 Ultra-Bold"/>
                <a:cs typeface="Open Sans 2 Ultra-Bold"/>
              </a:rPr>
              <a:t>мүчөлүк</a:t>
            </a:r>
            <a:r>
              <a:rPr lang="ru-KG" sz="1100" b="1" dirty="0">
                <a:solidFill>
                  <a:srgbClr val="002F80"/>
                </a:solidFill>
                <a:latin typeface="Open Sans 2 Ultra-Bold"/>
                <a:ea typeface="Open Sans 2 Ultra-Bold"/>
                <a:cs typeface="Open Sans 2 Ultra-Bold"/>
              </a:rPr>
              <a:t> </a:t>
            </a:r>
            <a:r>
              <a:rPr lang="ru-KG" sz="1100" b="1" dirty="0" err="1">
                <a:solidFill>
                  <a:srgbClr val="002F80"/>
                </a:solidFill>
                <a:latin typeface="Open Sans 2 Ultra-Bold"/>
                <a:ea typeface="Open Sans 2 Ultra-Bold"/>
                <a:cs typeface="Open Sans 2 Ultra-Bold"/>
              </a:rPr>
              <a:t>акылардын</a:t>
            </a:r>
            <a:r>
              <a:rPr lang="ru-KG" sz="1100" b="1" dirty="0">
                <a:solidFill>
                  <a:srgbClr val="002F80"/>
                </a:solidFill>
                <a:latin typeface="Open Sans 2 Ultra-Bold"/>
                <a:ea typeface="Open Sans 2 Ultra-Bold"/>
                <a:cs typeface="Open Sans 2 Ultra-Bold"/>
              </a:rPr>
              <a:t> </a:t>
            </a:r>
            <a:r>
              <a:rPr lang="ru-KG" sz="1100" b="1" dirty="0" err="1">
                <a:solidFill>
                  <a:srgbClr val="002F80"/>
                </a:solidFill>
                <a:latin typeface="Open Sans 2 Ultra-Bold"/>
                <a:ea typeface="Open Sans 2 Ultra-Bold"/>
                <a:cs typeface="Open Sans 2 Ultra-Bold"/>
              </a:rPr>
              <a:t>колдонулушун</a:t>
            </a:r>
            <a:r>
              <a:rPr lang="ru-KG" sz="1100" b="1" dirty="0">
                <a:solidFill>
                  <a:srgbClr val="002F80"/>
                </a:solidFill>
                <a:latin typeface="Open Sans 2 Ultra-Bold"/>
                <a:ea typeface="Open Sans 2 Ultra-Bold"/>
                <a:cs typeface="Open Sans 2 Ultra-Bold"/>
              </a:rPr>
              <a:t> </a:t>
            </a:r>
            <a:r>
              <a:rPr lang="ru-KG" sz="1100" b="1" dirty="0" err="1">
                <a:solidFill>
                  <a:srgbClr val="002F80"/>
                </a:solidFill>
                <a:latin typeface="Open Sans 2 Ultra-Bold"/>
                <a:ea typeface="Open Sans 2 Ultra-Bold"/>
                <a:cs typeface="Open Sans 2 Ultra-Bold"/>
              </a:rPr>
              <a:t>кошумча</a:t>
            </a:r>
            <a:r>
              <a:rPr lang="ru-KG" sz="1100" b="1" dirty="0">
                <a:solidFill>
                  <a:srgbClr val="002F80"/>
                </a:solidFill>
                <a:latin typeface="Open Sans 2 Ultra-Bold"/>
                <a:ea typeface="Open Sans 2 Ultra-Bold"/>
                <a:cs typeface="Open Sans 2 Ultra-Bold"/>
              </a:rPr>
              <a:t> </a:t>
            </a:r>
            <a:r>
              <a:rPr lang="ru-KG" sz="1100" b="1" dirty="0" err="1">
                <a:solidFill>
                  <a:srgbClr val="002F80"/>
                </a:solidFill>
                <a:latin typeface="Open Sans 2 Ultra-Bold"/>
                <a:ea typeface="Open Sans 2 Ultra-Bold"/>
                <a:cs typeface="Open Sans 2 Ultra-Bold"/>
              </a:rPr>
              <a:t>иштеп</a:t>
            </a:r>
            <a:r>
              <a:rPr lang="ru-KG" sz="1100" b="1" dirty="0">
                <a:solidFill>
                  <a:srgbClr val="002F80"/>
                </a:solidFill>
                <a:latin typeface="Open Sans 2 Ultra-Bold"/>
                <a:ea typeface="Open Sans 2 Ultra-Bold"/>
                <a:cs typeface="Open Sans 2 Ultra-Bold"/>
              </a:rPr>
              <a:t> </a:t>
            </a:r>
            <a:r>
              <a:rPr lang="ru-KG" sz="1100" b="1" dirty="0" err="1">
                <a:solidFill>
                  <a:srgbClr val="002F80"/>
                </a:solidFill>
                <a:latin typeface="Open Sans 2 Ultra-Bold"/>
                <a:ea typeface="Open Sans 2 Ultra-Bold"/>
                <a:cs typeface="Open Sans 2 Ultra-Bold"/>
              </a:rPr>
              <a:t>чыгуу</a:t>
            </a:r>
            <a:r>
              <a:rPr lang="ru-RU" sz="1100" b="1" dirty="0">
                <a:solidFill>
                  <a:srgbClr val="002F80"/>
                </a:solidFill>
                <a:latin typeface="Open Sans 2 Ultra-Bold"/>
                <a:ea typeface="Open Sans 2 Ultra-Bold"/>
                <a:cs typeface="Open Sans 2 Ultra-Bold"/>
              </a:rPr>
              <a:t>. </a:t>
            </a:r>
            <a:r>
              <a:rPr lang="ru-KG" sz="1100" b="1" dirty="0">
                <a:solidFill>
                  <a:srgbClr val="002F80"/>
                </a:solidFill>
                <a:latin typeface="Open Sans 2 Ultra-Bold"/>
                <a:ea typeface="Open Sans 2 Ultra-Bold"/>
                <a:cs typeface="Open Sans 2 Ultra-Bold"/>
              </a:rPr>
              <a:t> </a:t>
            </a:r>
            <a:r>
              <a:rPr lang="ru-RU" sz="1100" dirty="0" err="1"/>
              <a:t>Кризистик</a:t>
            </a:r>
            <a:r>
              <a:rPr lang="ru-RU" sz="1100" dirty="0"/>
              <a:t> </a:t>
            </a:r>
            <a:r>
              <a:rPr lang="ru-RU" sz="1100" dirty="0" err="1"/>
              <a:t>кырдаалдарга</a:t>
            </a:r>
            <a:r>
              <a:rPr lang="ru-RU" sz="1100" dirty="0"/>
              <a:t> </a:t>
            </a:r>
            <a:r>
              <a:rPr lang="ru-RU" sz="1100" dirty="0" err="1"/>
              <a:t>даярдыкты</a:t>
            </a:r>
            <a:r>
              <a:rPr lang="ru-RU" sz="1100" dirty="0"/>
              <a:t> </a:t>
            </a:r>
            <a:r>
              <a:rPr lang="ru-RU" sz="1100" dirty="0" err="1"/>
              <a:t>жогорулатуу</a:t>
            </a:r>
            <a:r>
              <a:rPr lang="ru-RU" sz="1100" dirty="0"/>
              <a:t> </a:t>
            </a:r>
            <a:r>
              <a:rPr lang="ru-RU" sz="1100" dirty="0" err="1"/>
              <a:t>жана</a:t>
            </a:r>
            <a:r>
              <a:rPr lang="ru-RU" sz="1100" dirty="0"/>
              <a:t> </a:t>
            </a:r>
            <a:r>
              <a:rPr lang="ru-RU" sz="1100" dirty="0" err="1"/>
              <a:t>Агенттиктин</a:t>
            </a:r>
            <a:r>
              <a:rPr lang="ru-RU" sz="1100" dirty="0"/>
              <a:t> компенсация </a:t>
            </a:r>
            <a:r>
              <a:rPr lang="ru-RU" sz="1100" dirty="0" err="1"/>
              <a:t>төлөө</a:t>
            </a:r>
            <a:r>
              <a:rPr lang="ru-RU" sz="1100" dirty="0"/>
              <a:t> </a:t>
            </a:r>
            <a:r>
              <a:rPr lang="ru-RU" sz="1100" dirty="0" err="1"/>
              <a:t>мүмкүнчүлүгүн</a:t>
            </a:r>
            <a:r>
              <a:rPr lang="ru-RU" sz="1100" dirty="0"/>
              <a:t> </a:t>
            </a:r>
            <a:r>
              <a:rPr lang="ru-RU" sz="1100" dirty="0" err="1"/>
              <a:t>көбөйтүү</a:t>
            </a:r>
            <a:r>
              <a:rPr lang="ru-RU" sz="1100" dirty="0"/>
              <a:t> </a:t>
            </a:r>
            <a:r>
              <a:rPr lang="ru-RU" sz="1100" dirty="0" err="1"/>
              <a:t>максатында</a:t>
            </a:r>
            <a:r>
              <a:rPr lang="ru-RU" sz="1100" dirty="0"/>
              <a:t> </a:t>
            </a:r>
            <a:r>
              <a:rPr lang="ru-RU" sz="1100" dirty="0" err="1"/>
              <a:t>Фондду</a:t>
            </a:r>
            <a:r>
              <a:rPr lang="ru-RU" sz="1100" dirty="0"/>
              <a:t> </a:t>
            </a:r>
            <a:r>
              <a:rPr lang="ru-RU" sz="1100" dirty="0" err="1"/>
              <a:t>толуктоо</a:t>
            </a:r>
            <a:r>
              <a:rPr lang="ru-RU" sz="1100" dirty="0"/>
              <a:t> </a:t>
            </a:r>
            <a:r>
              <a:rPr lang="ru-RU" sz="1100" dirty="0" err="1"/>
              <a:t>үчүн</a:t>
            </a:r>
            <a:r>
              <a:rPr lang="ru-RU" sz="1100" dirty="0"/>
              <a:t> </a:t>
            </a:r>
            <a:r>
              <a:rPr lang="ru-RU" sz="1100" dirty="0" err="1"/>
              <a:t>мыйзамдын</a:t>
            </a:r>
            <a:r>
              <a:rPr lang="ru-RU" sz="1100" dirty="0"/>
              <a:t> 30-беренесинде («</a:t>
            </a:r>
            <a:r>
              <a:rPr lang="ru-KG" sz="1100" dirty="0" err="1"/>
              <a:t>Чукул</a:t>
            </a:r>
            <a:r>
              <a:rPr lang="ru-KG" sz="1100" dirty="0"/>
              <a:t> </a:t>
            </a:r>
            <a:r>
              <a:rPr lang="ru-KG" sz="1100" dirty="0" err="1"/>
              <a:t>мүчөлук</a:t>
            </a:r>
            <a:r>
              <a:rPr lang="ru-KG" sz="1100" dirty="0"/>
              <a:t> </a:t>
            </a:r>
            <a:r>
              <a:rPr lang="ru-KG" sz="1100" dirty="0" err="1"/>
              <a:t>акылар</a:t>
            </a:r>
            <a:r>
              <a:rPr lang="ru-RU" sz="1100" dirty="0"/>
              <a:t>») </a:t>
            </a:r>
            <a:r>
              <a:rPr lang="ru-RU" sz="1100" dirty="0" err="1"/>
              <a:t>жазылган</a:t>
            </a:r>
            <a:r>
              <a:rPr lang="ru-RU" sz="1100" dirty="0"/>
              <a:t> </a:t>
            </a:r>
            <a:r>
              <a:rPr lang="ru-RU" sz="1100" dirty="0" err="1"/>
              <a:t>инструменттер</a:t>
            </a:r>
            <a:r>
              <a:rPr lang="ru-RU" sz="1100" dirty="0"/>
              <a:t> </a:t>
            </a:r>
            <a:r>
              <a:rPr lang="ru-RU" sz="1100" dirty="0" err="1"/>
              <a:t>иштелип</a:t>
            </a:r>
            <a:r>
              <a:rPr lang="ru-RU" sz="1100" dirty="0"/>
              <a:t> </a:t>
            </a:r>
            <a:r>
              <a:rPr lang="ru-RU" sz="1100" dirty="0" err="1"/>
              <a:t>чыкты</a:t>
            </a:r>
            <a:r>
              <a:rPr lang="ru-RU" sz="1100" dirty="0"/>
              <a:t>. </a:t>
            </a:r>
            <a:endParaRPr lang="ru-KG" sz="1100" dirty="0"/>
          </a:p>
          <a:p>
            <a:pPr indent="361950" algn="just"/>
            <a:r>
              <a:rPr lang="ru-RU" sz="1100" dirty="0" err="1"/>
              <a:t>Аткарылган</a:t>
            </a:r>
            <a:r>
              <a:rPr lang="ru-RU" sz="1100" dirty="0"/>
              <a:t> </a:t>
            </a:r>
            <a:r>
              <a:rPr lang="ru-RU" sz="1100" dirty="0" err="1"/>
              <a:t>иштин</a:t>
            </a:r>
            <a:r>
              <a:rPr lang="ru-RU" sz="1100" dirty="0"/>
              <a:t> </a:t>
            </a:r>
            <a:r>
              <a:rPr lang="ru-RU" sz="1100" dirty="0" err="1"/>
              <a:t>натыйжасында</a:t>
            </a:r>
            <a:r>
              <a:rPr lang="ru-RU" sz="1100" dirty="0"/>
              <a:t> </a:t>
            </a:r>
            <a:r>
              <a:rPr lang="ru-RU" sz="1100" dirty="0" err="1"/>
              <a:t>Улуттук</a:t>
            </a:r>
            <a:r>
              <a:rPr lang="ru-RU" sz="1100" dirty="0"/>
              <a:t> банк </a:t>
            </a:r>
            <a:r>
              <a:rPr lang="ru-RU" sz="1100" dirty="0" err="1"/>
              <a:t>Башкармасынын</a:t>
            </a:r>
            <a:r>
              <a:rPr lang="ru-RU" sz="1100" dirty="0"/>
              <a:t> 2025-жылдын 27-июнундагы </a:t>
            </a:r>
            <a:r>
              <a:rPr lang="ru-RU" sz="1100" dirty="0" err="1"/>
              <a:t>токтому</a:t>
            </a:r>
            <a:r>
              <a:rPr lang="ru-RU" sz="1100" dirty="0"/>
              <a:t> </a:t>
            </a:r>
            <a:r>
              <a:rPr lang="ru-RU" sz="1100" dirty="0" err="1"/>
              <a:t>менен</a:t>
            </a:r>
            <a:r>
              <a:rPr lang="ru-RU" sz="1100" dirty="0"/>
              <a:t> "Кыргыз Республикасынын </a:t>
            </a:r>
            <a:r>
              <a:rPr lang="ru-KG" sz="1100" dirty="0" err="1"/>
              <a:t>Депозиттерди</a:t>
            </a:r>
            <a:r>
              <a:rPr lang="ru-RU" sz="1100" dirty="0"/>
              <a:t> </a:t>
            </a:r>
            <a:r>
              <a:rPr lang="ru-RU" sz="1100" dirty="0" err="1"/>
              <a:t>коргоо</a:t>
            </a:r>
            <a:r>
              <a:rPr lang="ru-RU" sz="1100" dirty="0"/>
              <a:t> </a:t>
            </a:r>
            <a:r>
              <a:rPr lang="ru-RU" sz="1100" dirty="0" err="1"/>
              <a:t>боюнча</a:t>
            </a:r>
            <a:r>
              <a:rPr lang="ru-RU" sz="1100" dirty="0"/>
              <a:t> </a:t>
            </a:r>
            <a:r>
              <a:rPr lang="ru-RU" sz="1100" dirty="0" err="1"/>
              <a:t>агенттигине</a:t>
            </a:r>
            <a:r>
              <a:rPr lang="ru-RU" sz="1100" dirty="0"/>
              <a:t> кредит </a:t>
            </a:r>
            <a:r>
              <a:rPr lang="ru-RU" sz="1100" dirty="0" err="1"/>
              <a:t>берүү</a:t>
            </a:r>
            <a:r>
              <a:rPr lang="ru-RU" sz="1100" dirty="0"/>
              <a:t> </a:t>
            </a:r>
            <a:r>
              <a:rPr lang="ru-RU" sz="1100" dirty="0" err="1"/>
              <a:t>жөнүндө</a:t>
            </a:r>
            <a:r>
              <a:rPr lang="ru-RU" sz="1100" dirty="0"/>
              <a:t>" </a:t>
            </a:r>
            <a:r>
              <a:rPr lang="ru-RU" sz="1100" dirty="0" err="1"/>
              <a:t>жобого</a:t>
            </a:r>
            <a:r>
              <a:rPr lang="ru-RU" sz="1100" dirty="0"/>
              <a:t> кредит </a:t>
            </a:r>
            <a:r>
              <a:rPr lang="ru-RU" sz="1100" dirty="0" err="1"/>
              <a:t>берүү</a:t>
            </a:r>
            <a:r>
              <a:rPr lang="ru-RU" sz="1100" dirty="0"/>
              <a:t> </a:t>
            </a:r>
            <a:r>
              <a:rPr lang="ru-RU" sz="1100" dirty="0" err="1"/>
              <a:t>жөнүндө</a:t>
            </a:r>
            <a:r>
              <a:rPr lang="ru-RU" sz="1100" dirty="0"/>
              <a:t> </a:t>
            </a:r>
            <a:r>
              <a:rPr lang="ru-RU" sz="1100" dirty="0" err="1"/>
              <a:t>арызды</a:t>
            </a:r>
            <a:r>
              <a:rPr lang="ru-RU" sz="1100" dirty="0"/>
              <a:t> </a:t>
            </a:r>
            <a:r>
              <a:rPr lang="ru-RU" sz="1100" dirty="0" err="1"/>
              <a:t>кароо</a:t>
            </a:r>
            <a:r>
              <a:rPr lang="ru-RU" sz="1100" dirty="0"/>
              <a:t> </a:t>
            </a:r>
            <a:r>
              <a:rPr lang="ru-RU" sz="1100" dirty="0" err="1"/>
              <a:t>мөөнөтүн</a:t>
            </a:r>
            <a:r>
              <a:rPr lang="ru-RU" sz="1100" dirty="0"/>
              <a:t>, </a:t>
            </a:r>
            <a:r>
              <a:rPr lang="ru-RU" sz="1100" dirty="0" err="1"/>
              <a:t>мамлекеттик</a:t>
            </a:r>
            <a:r>
              <a:rPr lang="ru-RU" sz="1100" dirty="0"/>
              <a:t> </a:t>
            </a:r>
            <a:r>
              <a:rPr lang="ru-RU" sz="1100" dirty="0" err="1"/>
              <a:t>баалуу</a:t>
            </a:r>
            <a:r>
              <a:rPr lang="ru-RU" sz="1100" dirty="0"/>
              <a:t> </a:t>
            </a:r>
            <a:r>
              <a:rPr lang="ru-RU" sz="1100" dirty="0" err="1"/>
              <a:t>кагаздар</a:t>
            </a:r>
            <a:r>
              <a:rPr lang="ru-RU" sz="1100" dirty="0"/>
              <a:t> </a:t>
            </a:r>
            <a:r>
              <a:rPr lang="ru-RU" sz="1100" dirty="0" err="1"/>
              <a:t>түрүндөгү</a:t>
            </a:r>
            <a:r>
              <a:rPr lang="ru-RU" sz="1100" dirty="0"/>
              <a:t> </a:t>
            </a:r>
            <a:r>
              <a:rPr lang="ru-RU" sz="1100" dirty="0" err="1"/>
              <a:t>күрөөнүн</a:t>
            </a:r>
            <a:r>
              <a:rPr lang="ru-RU" sz="1100" dirty="0"/>
              <a:t> </a:t>
            </a:r>
            <a:r>
              <a:rPr lang="ru-RU" sz="1100" dirty="0" err="1"/>
              <a:t>номиналдык</a:t>
            </a:r>
            <a:r>
              <a:rPr lang="ru-RU" sz="1100" dirty="0"/>
              <a:t> </a:t>
            </a:r>
            <a:r>
              <a:rPr lang="ru-RU" sz="1100" dirty="0" err="1"/>
              <a:t>наркы</a:t>
            </a:r>
            <a:r>
              <a:rPr lang="ru-RU" sz="1100" dirty="0"/>
              <a:t> </a:t>
            </a:r>
            <a:r>
              <a:rPr lang="ru-RU" sz="1100" dirty="0" err="1"/>
              <a:t>боюнча</a:t>
            </a:r>
            <a:r>
              <a:rPr lang="ru-RU" sz="1100" dirty="0"/>
              <a:t> </a:t>
            </a:r>
            <a:r>
              <a:rPr lang="ru-RU" sz="1100" dirty="0" err="1"/>
              <a:t>баалоону</a:t>
            </a:r>
            <a:r>
              <a:rPr lang="ru-RU" sz="1100" dirty="0"/>
              <a:t> </a:t>
            </a:r>
            <a:r>
              <a:rPr lang="ru-RU" sz="1100" dirty="0" err="1"/>
              <a:t>жана</a:t>
            </a:r>
            <a:r>
              <a:rPr lang="ru-RU" sz="1100" dirty="0"/>
              <a:t> </a:t>
            </a:r>
            <a:r>
              <a:rPr lang="ru-RU" sz="1100" dirty="0" err="1"/>
              <a:t>пайыздык</a:t>
            </a:r>
            <a:r>
              <a:rPr lang="ru-RU" sz="1100" dirty="0"/>
              <a:t> </a:t>
            </a:r>
            <a:r>
              <a:rPr lang="ru-RU" sz="1100" dirty="0" err="1"/>
              <a:t>ченди</a:t>
            </a:r>
            <a:r>
              <a:rPr lang="ru-RU" sz="1100" dirty="0"/>
              <a:t> </a:t>
            </a:r>
            <a:r>
              <a:rPr lang="ru-RU" sz="1100" dirty="0" err="1"/>
              <a:t>белгилөө</a:t>
            </a:r>
            <a:r>
              <a:rPr lang="ru-RU" sz="1100" dirty="0"/>
              <a:t> </a:t>
            </a:r>
            <a:r>
              <a:rPr lang="ru-RU" sz="1100" dirty="0" err="1"/>
              <a:t>бөлүгүндө</a:t>
            </a:r>
            <a:r>
              <a:rPr lang="ru-RU" sz="1100" dirty="0"/>
              <a:t> </a:t>
            </a:r>
            <a:r>
              <a:rPr lang="ru-RU" sz="1100" dirty="0" err="1"/>
              <a:t>өзгөртүүлөр</a:t>
            </a:r>
            <a:r>
              <a:rPr lang="ru-RU" sz="1100" dirty="0"/>
              <a:t> </a:t>
            </a:r>
            <a:r>
              <a:rPr lang="ru-RU" sz="1100" dirty="0" err="1"/>
              <a:t>киргизилди</a:t>
            </a:r>
            <a:r>
              <a:rPr lang="ru-RU" sz="1100" dirty="0"/>
              <a:t>. </a:t>
            </a:r>
            <a:endParaRPr lang="ru-KG" sz="1100" dirty="0"/>
          </a:p>
          <a:p>
            <a:pPr indent="361950" algn="just"/>
            <a:r>
              <a:rPr lang="ru-RU" sz="1100" dirty="0"/>
              <a:t>Финансы </a:t>
            </a:r>
            <a:r>
              <a:rPr lang="ru-RU" sz="1100" dirty="0" err="1"/>
              <a:t>министрлиги</a:t>
            </a:r>
            <a:r>
              <a:rPr lang="ru-RU" sz="1100" dirty="0"/>
              <a:t> </a:t>
            </a:r>
            <a:r>
              <a:rPr lang="ru-RU" sz="1100" dirty="0" err="1"/>
              <a:t>менен</a:t>
            </a:r>
            <a:r>
              <a:rPr lang="ru-RU" sz="1100" dirty="0"/>
              <a:t> </a:t>
            </a:r>
            <a:r>
              <a:rPr lang="ru-RU" sz="1100" dirty="0" err="1"/>
              <a:t>биргеликте</a:t>
            </a:r>
            <a:r>
              <a:rPr lang="ru-RU" sz="1100" dirty="0"/>
              <a:t> </a:t>
            </a:r>
            <a:r>
              <a:rPr lang="ru-RU" sz="1100" dirty="0" err="1"/>
              <a:t>Министрлер</a:t>
            </a:r>
            <a:r>
              <a:rPr lang="ru-RU" sz="1100" dirty="0"/>
              <a:t> </a:t>
            </a:r>
            <a:r>
              <a:rPr lang="ru-RU" sz="1100" dirty="0" err="1"/>
              <a:t>кабинетинен</a:t>
            </a:r>
            <a:r>
              <a:rPr lang="ru-RU" sz="1100" dirty="0"/>
              <a:t> </a:t>
            </a:r>
            <a:r>
              <a:rPr lang="ru-RU" sz="1100" dirty="0" err="1"/>
              <a:t>насыя</a:t>
            </a:r>
            <a:r>
              <a:rPr lang="ru-RU" sz="1100" dirty="0"/>
              <a:t> </a:t>
            </a:r>
            <a:r>
              <a:rPr lang="ru-RU" sz="1100" dirty="0" err="1"/>
              <a:t>алуу</a:t>
            </a:r>
            <a:r>
              <a:rPr lang="ru-RU" sz="1100" dirty="0"/>
              <a:t> </a:t>
            </a:r>
            <a:r>
              <a:rPr lang="ru-RU" sz="1100" dirty="0" err="1"/>
              <a:t>механизмдери</a:t>
            </a:r>
            <a:r>
              <a:rPr lang="ru-RU" sz="1100" dirty="0"/>
              <a:t> </a:t>
            </a:r>
            <a:r>
              <a:rPr lang="ru-RU" sz="1100" dirty="0" err="1"/>
              <a:t>иштелип</a:t>
            </a:r>
            <a:r>
              <a:rPr lang="ru-RU" sz="1100" dirty="0"/>
              <a:t> </a:t>
            </a:r>
            <a:r>
              <a:rPr lang="ru-RU" sz="1100" dirty="0" err="1"/>
              <a:t>чыкты</a:t>
            </a:r>
            <a:r>
              <a:rPr lang="ru-RU" sz="1100" dirty="0"/>
              <a:t>. 2026-жылдын 19-январында Кыргыз Республикасынын </a:t>
            </a:r>
            <a:r>
              <a:rPr lang="ru-RU" sz="1100" dirty="0" err="1"/>
              <a:t>Министрлер</a:t>
            </a:r>
            <a:r>
              <a:rPr lang="ru-RU" sz="1100" dirty="0"/>
              <a:t> </a:t>
            </a:r>
            <a:r>
              <a:rPr lang="ru-RU" sz="1100" dirty="0" err="1"/>
              <a:t>Кабинетинин</a:t>
            </a:r>
            <a:r>
              <a:rPr lang="ru-RU" sz="1100" dirty="0"/>
              <a:t> № 14 </a:t>
            </a:r>
            <a:r>
              <a:rPr lang="ru-RU" sz="1100" dirty="0" err="1"/>
              <a:t>токтому</a:t>
            </a:r>
            <a:r>
              <a:rPr lang="ru-RU" sz="1100" dirty="0"/>
              <a:t> </a:t>
            </a:r>
            <a:r>
              <a:rPr lang="ru-RU" sz="1100" dirty="0" err="1"/>
              <a:t>менен</a:t>
            </a:r>
            <a:r>
              <a:rPr lang="ru-RU" sz="1100" dirty="0"/>
              <a:t> "</a:t>
            </a:r>
            <a:r>
              <a:rPr lang="ru-RU" sz="1100" dirty="0" err="1"/>
              <a:t>Республикалык</a:t>
            </a:r>
            <a:r>
              <a:rPr lang="ru-RU" sz="1100" dirty="0"/>
              <a:t> </a:t>
            </a:r>
            <a:r>
              <a:rPr lang="ru-RU" sz="1100" dirty="0" err="1"/>
              <a:t>бюджеттен</a:t>
            </a:r>
            <a:r>
              <a:rPr lang="ru-RU" sz="1100" dirty="0"/>
              <a:t> </a:t>
            </a:r>
            <a:r>
              <a:rPr lang="ru-RU" sz="1100" dirty="0" err="1"/>
              <a:t>берилүүчү</a:t>
            </a:r>
            <a:r>
              <a:rPr lang="ru-RU" sz="1100" dirty="0"/>
              <a:t> </a:t>
            </a:r>
            <a:r>
              <a:rPr lang="ru-RU" sz="1100" dirty="0" err="1"/>
              <a:t>бюджеттик</a:t>
            </a:r>
            <a:r>
              <a:rPr lang="ru-RU" sz="1100" dirty="0"/>
              <a:t> </a:t>
            </a:r>
            <a:r>
              <a:rPr lang="ru-RU" sz="1100" dirty="0" err="1"/>
              <a:t>кредиттер</a:t>
            </a:r>
            <a:r>
              <a:rPr lang="ru-RU" sz="1100" dirty="0"/>
              <a:t> </a:t>
            </a:r>
            <a:r>
              <a:rPr lang="ru-RU" sz="1100" dirty="0" err="1"/>
              <a:t>менен</a:t>
            </a:r>
            <a:r>
              <a:rPr lang="ru-RU" sz="1100" dirty="0"/>
              <a:t> </a:t>
            </a:r>
            <a:r>
              <a:rPr lang="ru-RU" sz="1100" dirty="0" err="1"/>
              <a:t>иштөө</a:t>
            </a:r>
            <a:r>
              <a:rPr lang="ru-RU" sz="1100" dirty="0"/>
              <a:t> </a:t>
            </a:r>
            <a:r>
              <a:rPr lang="ru-RU" sz="1100" dirty="0" err="1"/>
              <a:t>жөнүндө</a:t>
            </a:r>
            <a:r>
              <a:rPr lang="ru-RU" sz="1100" dirty="0"/>
              <a:t> </a:t>
            </a:r>
            <a:r>
              <a:rPr lang="ru-RU" sz="1100" dirty="0" err="1"/>
              <a:t>жобонун</a:t>
            </a:r>
            <a:r>
              <a:rPr lang="ru-RU" sz="1100" dirty="0"/>
              <a:t>" </a:t>
            </a:r>
            <a:r>
              <a:rPr lang="ru-RU" sz="1100" dirty="0" err="1"/>
              <a:t>жаңы</a:t>
            </a:r>
            <a:r>
              <a:rPr lang="ru-RU" sz="1100" dirty="0"/>
              <a:t> </a:t>
            </a:r>
            <a:r>
              <a:rPr lang="ru-RU" sz="1100" dirty="0" err="1"/>
              <a:t>редакциясы</a:t>
            </a:r>
            <a:r>
              <a:rPr lang="ru-RU" sz="1100" dirty="0"/>
              <a:t> </a:t>
            </a:r>
            <a:r>
              <a:rPr lang="ru-RU" sz="1100" dirty="0" err="1"/>
              <a:t>бекитилди</a:t>
            </a:r>
            <a:r>
              <a:rPr lang="ru-RU" sz="1100" dirty="0"/>
              <a:t>, ага </a:t>
            </a:r>
            <a:r>
              <a:rPr lang="ru-RU" sz="1100" dirty="0" err="1"/>
              <a:t>ылайык</a:t>
            </a:r>
            <a:r>
              <a:rPr lang="ru-RU" sz="1100" dirty="0"/>
              <a:t> </a:t>
            </a:r>
            <a:r>
              <a:rPr lang="ru-RU" sz="1100" dirty="0" err="1"/>
              <a:t>Агенттикке</a:t>
            </a:r>
            <a:r>
              <a:rPr lang="ru-RU" sz="1100" dirty="0"/>
              <a:t> </a:t>
            </a:r>
            <a:r>
              <a:rPr lang="ru-RU" sz="1100" dirty="0" err="1"/>
              <a:t>бюджеттик</a:t>
            </a:r>
            <a:r>
              <a:rPr lang="ru-RU" sz="1100" dirty="0"/>
              <a:t> </a:t>
            </a:r>
            <a:r>
              <a:rPr lang="ru-RU" sz="1100" dirty="0" err="1"/>
              <a:t>кредиттерди</a:t>
            </a:r>
            <a:r>
              <a:rPr lang="ru-RU" sz="1100" dirty="0"/>
              <a:t> </a:t>
            </a:r>
            <a:r>
              <a:rPr lang="ru-RU" sz="1100" dirty="0" err="1"/>
              <a:t>берүү</a:t>
            </a:r>
            <a:r>
              <a:rPr lang="ru-RU" sz="1100" dirty="0"/>
              <a:t> </a:t>
            </a:r>
            <a:r>
              <a:rPr lang="ru-RU" sz="1100" dirty="0" err="1"/>
              <a:t>тартиби</a:t>
            </a:r>
            <a:r>
              <a:rPr lang="ru-RU" sz="1100" dirty="0"/>
              <a:t> </a:t>
            </a:r>
            <a:r>
              <a:rPr lang="ru-RU" sz="1100" dirty="0" err="1"/>
              <a:t>аныкталат</a:t>
            </a:r>
            <a:r>
              <a:rPr lang="ru-RU" sz="1100" dirty="0"/>
              <a:t>.</a:t>
            </a:r>
            <a:endParaRPr lang="ru-KG" sz="1100" dirty="0"/>
          </a:p>
          <a:p>
            <a:pPr indent="361950" algn="just"/>
            <a:r>
              <a:rPr lang="ru-KG" sz="1100" b="1" dirty="0" err="1">
                <a:solidFill>
                  <a:srgbClr val="002F80"/>
                </a:solidFill>
                <a:latin typeface="Open Sans 2 Ultra-Bold"/>
                <a:ea typeface="Open Sans 2 Ultra-Bold"/>
                <a:cs typeface="Open Sans 2 Ultra-Bold"/>
              </a:rPr>
              <a:t>Мүчөлүк</a:t>
            </a:r>
            <a:r>
              <a:rPr lang="ru-KG" sz="1100" b="1" dirty="0">
                <a:solidFill>
                  <a:srgbClr val="002F80"/>
                </a:solidFill>
                <a:latin typeface="Open Sans 2 Ultra-Bold"/>
                <a:ea typeface="Open Sans 2 Ultra-Bold"/>
                <a:cs typeface="Open Sans 2 Ultra-Bold"/>
              </a:rPr>
              <a:t> </a:t>
            </a:r>
            <a:r>
              <a:rPr lang="ru-KG" sz="1100" b="1" dirty="0" err="1">
                <a:solidFill>
                  <a:srgbClr val="002F80"/>
                </a:solidFill>
                <a:latin typeface="Open Sans 2 Ultra-Bold"/>
                <a:ea typeface="Open Sans 2 Ultra-Bold"/>
                <a:cs typeface="Open Sans 2 Ultra-Bold"/>
              </a:rPr>
              <a:t>акылардын</a:t>
            </a:r>
            <a:r>
              <a:rPr lang="ru-RU" sz="1100" b="1" dirty="0">
                <a:solidFill>
                  <a:srgbClr val="002F80"/>
                </a:solidFill>
                <a:latin typeface="Open Sans 2 Ultra-Bold"/>
                <a:ea typeface="Open Sans 2 Ultra-Bold"/>
                <a:cs typeface="Open Sans 2 Ultra-Bold"/>
              </a:rPr>
              <a:t> </a:t>
            </a:r>
            <a:r>
              <a:rPr lang="ru-RU" sz="1100" b="1" dirty="0" err="1">
                <a:solidFill>
                  <a:srgbClr val="002F80"/>
                </a:solidFill>
                <a:latin typeface="Open Sans 2 Ultra-Bold"/>
                <a:ea typeface="Open Sans 2 Ultra-Bold"/>
                <a:cs typeface="Open Sans 2 Ultra-Bold"/>
              </a:rPr>
              <a:t>дифферен</a:t>
            </a:r>
            <a:r>
              <a:rPr lang="ru-KG" sz="1100" b="1" dirty="0" err="1">
                <a:solidFill>
                  <a:srgbClr val="002F80"/>
                </a:solidFill>
                <a:latin typeface="Open Sans 2 Ultra-Bold"/>
                <a:ea typeface="Open Sans 2 Ultra-Bold"/>
                <a:cs typeface="Open Sans 2 Ultra-Bold"/>
              </a:rPr>
              <a:t>цияланган</a:t>
            </a:r>
            <a:r>
              <a:rPr lang="ru-RU" sz="1100" b="1" dirty="0">
                <a:solidFill>
                  <a:srgbClr val="002F80"/>
                </a:solidFill>
                <a:latin typeface="Open Sans 2 Ultra-Bold"/>
                <a:ea typeface="Open Sans 2 Ultra-Bold"/>
                <a:cs typeface="Open Sans 2 Ultra-Bold"/>
              </a:rPr>
              <a:t> систем</a:t>
            </a:r>
            <a:r>
              <a:rPr lang="ru-KG" sz="1100" b="1" dirty="0" err="1">
                <a:solidFill>
                  <a:srgbClr val="002F80"/>
                </a:solidFill>
                <a:latin typeface="Open Sans 2 Ultra-Bold"/>
                <a:ea typeface="Open Sans 2 Ultra-Bold"/>
                <a:cs typeface="Open Sans 2 Ultra-Bold"/>
              </a:rPr>
              <a:t>асын</a:t>
            </a:r>
            <a:r>
              <a:rPr lang="ru-KG" sz="1100" b="1" dirty="0">
                <a:solidFill>
                  <a:srgbClr val="002F80"/>
                </a:solidFill>
                <a:latin typeface="Open Sans 2 Ultra-Bold"/>
                <a:ea typeface="Open Sans 2 Ultra-Bold"/>
                <a:cs typeface="Open Sans 2 Ultra-Bold"/>
              </a:rPr>
              <a:t> </a:t>
            </a:r>
            <a:r>
              <a:rPr lang="ru-KG" sz="1100" b="1" dirty="0" err="1">
                <a:solidFill>
                  <a:srgbClr val="002F80"/>
                </a:solidFill>
                <a:latin typeface="Open Sans 2 Ultra-Bold"/>
                <a:ea typeface="Open Sans 2 Ultra-Bold"/>
                <a:cs typeface="Open Sans 2 Ultra-Bold"/>
              </a:rPr>
              <a:t>иштеп</a:t>
            </a:r>
            <a:r>
              <a:rPr lang="ru-KG" sz="1100" b="1" dirty="0">
                <a:solidFill>
                  <a:srgbClr val="002F80"/>
                </a:solidFill>
                <a:latin typeface="Open Sans 2 Ultra-Bold"/>
                <a:ea typeface="Open Sans 2 Ultra-Bold"/>
                <a:cs typeface="Open Sans 2 Ultra-Bold"/>
              </a:rPr>
              <a:t> </a:t>
            </a:r>
            <a:r>
              <a:rPr lang="ru-KG" sz="1100" b="1" dirty="0" err="1">
                <a:solidFill>
                  <a:srgbClr val="002F80"/>
                </a:solidFill>
                <a:latin typeface="Open Sans 2 Ultra-Bold"/>
                <a:ea typeface="Open Sans 2 Ultra-Bold"/>
                <a:cs typeface="Open Sans 2 Ultra-Bold"/>
              </a:rPr>
              <a:t>чыгуу</a:t>
            </a:r>
            <a:r>
              <a:rPr lang="ru-RU" sz="1100" b="1" dirty="0">
                <a:solidFill>
                  <a:srgbClr val="002F80"/>
                </a:solidFill>
                <a:latin typeface="Open Sans 2 Ultra-Bold"/>
                <a:ea typeface="Open Sans 2 Ultra-Bold"/>
                <a:cs typeface="Open Sans 2 Ultra-Bold"/>
              </a:rPr>
              <a:t>. </a:t>
            </a:r>
            <a:r>
              <a:rPr lang="ru-RU" sz="1100" dirty="0" err="1"/>
              <a:t>Агенттиктин</a:t>
            </a:r>
            <a:r>
              <a:rPr lang="ru-RU" sz="1100" dirty="0"/>
              <a:t> 2023-2025-жылдарга </a:t>
            </a:r>
            <a:r>
              <a:rPr lang="ru-RU" sz="1100" dirty="0" err="1"/>
              <a:t>өнүктүрүү</a:t>
            </a:r>
            <a:r>
              <a:rPr lang="ru-RU" sz="1100" dirty="0"/>
              <a:t> </a:t>
            </a:r>
            <a:r>
              <a:rPr lang="ru-RU" sz="1100" dirty="0" err="1"/>
              <a:t>стратегиясында</a:t>
            </a:r>
            <a:r>
              <a:rPr lang="ru-RU" sz="1100" dirty="0"/>
              <a:t> </a:t>
            </a:r>
            <a:r>
              <a:rPr lang="ru-RU" sz="1100" dirty="0" err="1"/>
              <a:t>тобокелдиктерди</a:t>
            </a:r>
            <a:r>
              <a:rPr lang="ru-RU" sz="1100" dirty="0"/>
              <a:t> </a:t>
            </a:r>
            <a:r>
              <a:rPr lang="ru-RU" sz="1100" dirty="0" err="1"/>
              <a:t>баалоонун</a:t>
            </a:r>
            <a:r>
              <a:rPr lang="ru-RU" sz="1100" dirty="0"/>
              <a:t> </a:t>
            </a:r>
            <a:r>
              <a:rPr lang="ru-RU" sz="1100" dirty="0" err="1"/>
              <a:t>негизинде</a:t>
            </a:r>
            <a:r>
              <a:rPr lang="ru-RU" sz="1100" dirty="0"/>
              <a:t> </a:t>
            </a:r>
            <a:r>
              <a:rPr lang="ru-RU" sz="1100" dirty="0" err="1"/>
              <a:t>дифференцияланган</a:t>
            </a:r>
            <a:r>
              <a:rPr lang="ru-RU" sz="1100" dirty="0"/>
              <a:t> </a:t>
            </a:r>
            <a:r>
              <a:rPr lang="ru-KG" sz="1100" dirty="0" err="1"/>
              <a:t>мүчөлүк</a:t>
            </a:r>
            <a:r>
              <a:rPr lang="ru-KG" sz="1100" dirty="0"/>
              <a:t> </a:t>
            </a:r>
            <a:r>
              <a:rPr lang="ru-KG" sz="1100" dirty="0" err="1"/>
              <a:t>акылар</a:t>
            </a:r>
            <a:r>
              <a:rPr lang="ru-RU" sz="1100" dirty="0"/>
              <a:t> </a:t>
            </a:r>
            <a:r>
              <a:rPr lang="ru-RU" sz="1100" dirty="0" err="1"/>
              <a:t>системасын</a:t>
            </a:r>
            <a:r>
              <a:rPr lang="ru-RU" sz="1100" dirty="0"/>
              <a:t> </a:t>
            </a:r>
            <a:r>
              <a:rPr lang="ru-RU" sz="1100" dirty="0" err="1"/>
              <a:t>кийин</a:t>
            </a:r>
            <a:r>
              <a:rPr lang="ru-RU" sz="1100" dirty="0"/>
              <a:t> </a:t>
            </a:r>
            <a:r>
              <a:rPr lang="ru-RU" sz="1100" dirty="0" err="1"/>
              <a:t>киргизүү</a:t>
            </a:r>
            <a:r>
              <a:rPr lang="ru-RU" sz="1100" dirty="0"/>
              <a:t> </a:t>
            </a:r>
            <a:r>
              <a:rPr lang="ru-RU" sz="1100" dirty="0" err="1"/>
              <a:t>үчүн</a:t>
            </a:r>
            <a:r>
              <a:rPr lang="ru-RU" sz="1100" dirty="0"/>
              <a:t> </a:t>
            </a:r>
            <a:r>
              <a:rPr lang="ru-KG" sz="1100" dirty="0" err="1"/>
              <a:t>дараметти</a:t>
            </a:r>
            <a:r>
              <a:rPr lang="ru-RU" sz="1100" dirty="0"/>
              <a:t> </a:t>
            </a:r>
            <a:r>
              <a:rPr lang="ru-RU" sz="1100" dirty="0" err="1"/>
              <a:t>өнүктүрүү</a:t>
            </a:r>
            <a:r>
              <a:rPr lang="ru-RU" sz="1100" dirty="0"/>
              <a:t> </a:t>
            </a:r>
            <a:r>
              <a:rPr lang="ru-RU" sz="1100" dirty="0" err="1"/>
              <a:t>каралган</a:t>
            </a:r>
            <a:r>
              <a:rPr lang="ru-RU" sz="1100" dirty="0"/>
              <a:t>. </a:t>
            </a:r>
            <a:r>
              <a:rPr lang="ru-RU" sz="1100" dirty="0" err="1"/>
              <a:t>Бул</a:t>
            </a:r>
            <a:r>
              <a:rPr lang="ru-RU" sz="1100" dirty="0"/>
              <a:t> </a:t>
            </a:r>
            <a:r>
              <a:rPr lang="ru-RU" sz="1100" dirty="0" err="1"/>
              <a:t>стратегиялык</a:t>
            </a:r>
            <a:r>
              <a:rPr lang="ru-RU" sz="1100" dirty="0"/>
              <a:t> </a:t>
            </a:r>
            <a:r>
              <a:rPr lang="ru-RU" sz="1100" dirty="0" err="1"/>
              <a:t>милдетти</a:t>
            </a:r>
            <a:r>
              <a:rPr lang="ru-RU" sz="1100" dirty="0"/>
              <a:t> </a:t>
            </a:r>
            <a:r>
              <a:rPr lang="ru-RU" sz="1100" dirty="0" err="1"/>
              <a:t>аткаруу</a:t>
            </a:r>
            <a:r>
              <a:rPr lang="ru-RU" sz="1100" dirty="0"/>
              <a:t> </a:t>
            </a:r>
            <a:r>
              <a:rPr lang="ru-RU" sz="1100" dirty="0" err="1"/>
              <a:t>үчүн</a:t>
            </a:r>
            <a:r>
              <a:rPr lang="ru-RU" sz="1100" dirty="0"/>
              <a:t> </a:t>
            </a:r>
            <a:r>
              <a:rPr lang="ru-RU" sz="1100" dirty="0" err="1"/>
              <a:t>Агенттиктин</a:t>
            </a:r>
            <a:r>
              <a:rPr lang="ru-RU" sz="1100" dirty="0"/>
              <a:t>, </a:t>
            </a:r>
            <a:r>
              <a:rPr lang="ru-RU" sz="1100" dirty="0" err="1"/>
              <a:t>Улуттук</a:t>
            </a:r>
            <a:r>
              <a:rPr lang="ru-RU" sz="1100" dirty="0"/>
              <a:t> </a:t>
            </a:r>
            <a:r>
              <a:rPr lang="ru-RU" sz="1100" dirty="0" err="1"/>
              <a:t>банктын</a:t>
            </a:r>
            <a:r>
              <a:rPr lang="ru-RU" sz="1100" dirty="0"/>
              <a:t>, Кыргызстан </a:t>
            </a:r>
            <a:r>
              <a:rPr lang="ru-RU" sz="1100" dirty="0" err="1"/>
              <a:t>Банктар</a:t>
            </a:r>
            <a:r>
              <a:rPr lang="ru-RU" sz="1100" dirty="0"/>
              <a:t> </a:t>
            </a:r>
            <a:r>
              <a:rPr lang="ru-RU" sz="1100" dirty="0" err="1"/>
              <a:t>Союзунун</a:t>
            </a:r>
            <a:r>
              <a:rPr lang="ru-RU" sz="1100" dirty="0"/>
              <a:t> </a:t>
            </a:r>
            <a:r>
              <a:rPr lang="ru-RU" sz="1100" dirty="0" err="1"/>
              <a:t>жана</a:t>
            </a:r>
            <a:r>
              <a:rPr lang="ru-RU" sz="1100" dirty="0"/>
              <a:t> банк </a:t>
            </a:r>
            <a:r>
              <a:rPr lang="ru-RU" sz="1100" dirty="0" err="1"/>
              <a:t>секторунун</a:t>
            </a:r>
            <a:r>
              <a:rPr lang="ru-RU" sz="1100" dirty="0"/>
              <a:t> </a:t>
            </a:r>
            <a:r>
              <a:rPr lang="ru-RU" sz="1100" dirty="0" err="1"/>
              <a:t>катышуусунда</a:t>
            </a:r>
            <a:r>
              <a:rPr lang="ru-RU" sz="1100" dirty="0"/>
              <a:t> </a:t>
            </a:r>
            <a:r>
              <a:rPr lang="ru-RU" sz="1100" dirty="0" err="1"/>
              <a:t>тобокелдиктерди</a:t>
            </a:r>
            <a:r>
              <a:rPr lang="ru-RU" sz="1100" dirty="0"/>
              <a:t> </a:t>
            </a:r>
            <a:r>
              <a:rPr lang="ru-RU" sz="1100" dirty="0" err="1"/>
              <a:t>баалоонун</a:t>
            </a:r>
            <a:r>
              <a:rPr lang="ru-RU" sz="1100" dirty="0"/>
              <a:t> </a:t>
            </a:r>
            <a:r>
              <a:rPr lang="ru-RU" sz="1100" dirty="0" err="1"/>
              <a:t>негизинде</a:t>
            </a:r>
            <a:r>
              <a:rPr lang="ru-RU" sz="1100" dirty="0"/>
              <a:t> </a:t>
            </a:r>
            <a:r>
              <a:rPr lang="ru-RU" sz="1100" dirty="0" err="1"/>
              <a:t>дифференцияланган</a:t>
            </a:r>
            <a:r>
              <a:rPr lang="ru-RU" sz="1100" dirty="0"/>
              <a:t> </a:t>
            </a:r>
            <a:r>
              <a:rPr lang="ru-KG" sz="1100" dirty="0" err="1"/>
              <a:t>мүчөлүк</a:t>
            </a:r>
            <a:r>
              <a:rPr lang="ru-KG" sz="1100" dirty="0"/>
              <a:t> </a:t>
            </a:r>
            <a:r>
              <a:rPr lang="ru-KG" sz="1100" dirty="0" err="1"/>
              <a:t>акылар</a:t>
            </a:r>
            <a:r>
              <a:rPr lang="ru-RU" sz="1100" dirty="0"/>
              <a:t> </a:t>
            </a:r>
            <a:r>
              <a:rPr lang="ru-RU" sz="1100" dirty="0" err="1"/>
              <a:t>системасын</a:t>
            </a:r>
            <a:r>
              <a:rPr lang="ru-RU" sz="1100" dirty="0"/>
              <a:t> </a:t>
            </a:r>
            <a:r>
              <a:rPr lang="ru-RU" sz="1100" dirty="0" err="1"/>
              <a:t>иштеп</a:t>
            </a:r>
            <a:r>
              <a:rPr lang="ru-RU" sz="1100" dirty="0"/>
              <a:t> </a:t>
            </a:r>
            <a:r>
              <a:rPr lang="ru-RU" sz="1100" dirty="0" err="1"/>
              <a:t>чыгуу</a:t>
            </a:r>
            <a:r>
              <a:rPr lang="ru-RU" sz="1100" dirty="0"/>
              <a:t> </a:t>
            </a:r>
            <a:r>
              <a:rPr lang="ru-RU" sz="1100" dirty="0" err="1"/>
              <a:t>боюнча</a:t>
            </a:r>
            <a:r>
              <a:rPr lang="ru-RU" sz="1100" dirty="0"/>
              <a:t> </a:t>
            </a:r>
            <a:r>
              <a:rPr lang="ru-RU" sz="1100" dirty="0" err="1"/>
              <a:t>долбоор</a:t>
            </a:r>
            <a:r>
              <a:rPr lang="ru-RU" sz="1100" dirty="0"/>
              <a:t> </a:t>
            </a:r>
            <a:r>
              <a:rPr lang="ru-RU" sz="1100" dirty="0" err="1"/>
              <a:t>боюнча</a:t>
            </a:r>
            <a:r>
              <a:rPr lang="ru-RU" sz="1100" dirty="0"/>
              <a:t> </a:t>
            </a:r>
            <a:r>
              <a:rPr lang="ru-RU" sz="1100" dirty="0" err="1"/>
              <a:t>ведомстволор</a:t>
            </a:r>
            <a:r>
              <a:rPr lang="ru-RU" sz="1100" dirty="0"/>
              <a:t> </a:t>
            </a:r>
            <a:r>
              <a:rPr lang="ru-RU" sz="1100" dirty="0" err="1"/>
              <a:t>аралык</a:t>
            </a:r>
            <a:r>
              <a:rPr lang="ru-RU" sz="1100" dirty="0"/>
              <a:t> </a:t>
            </a:r>
            <a:r>
              <a:rPr lang="ru-RU" sz="1100" dirty="0" err="1"/>
              <a:t>жумушчу</a:t>
            </a:r>
            <a:r>
              <a:rPr lang="ru-RU" sz="1100" dirty="0"/>
              <a:t> топ </a:t>
            </a:r>
            <a:r>
              <a:rPr lang="ru-RU" sz="1100" dirty="0" err="1"/>
              <a:t>түзүлгөн</a:t>
            </a:r>
            <a:r>
              <a:rPr lang="ru-RU" sz="1100" dirty="0"/>
              <a:t>. </a:t>
            </a:r>
            <a:r>
              <a:rPr lang="ru-RU" sz="1100" dirty="0" err="1"/>
              <a:t>ВАТнын</a:t>
            </a:r>
            <a:r>
              <a:rPr lang="ru-RU" sz="1100" dirty="0"/>
              <a:t> </a:t>
            </a:r>
            <a:r>
              <a:rPr lang="ru-RU" sz="1100" dirty="0" err="1"/>
              <a:t>ишинин</a:t>
            </a:r>
            <a:r>
              <a:rPr lang="ru-RU" sz="1100" dirty="0"/>
              <a:t> </a:t>
            </a:r>
            <a:r>
              <a:rPr lang="ru-RU" sz="1100" dirty="0" err="1"/>
              <a:t>жыйынтыгы</a:t>
            </a:r>
            <a:r>
              <a:rPr lang="ru-RU" sz="1100" dirty="0"/>
              <a:t> </a:t>
            </a:r>
            <a:r>
              <a:rPr lang="ru-RU" sz="1100" dirty="0" err="1"/>
              <a:t>боюнча</a:t>
            </a:r>
            <a:r>
              <a:rPr lang="ru-RU" sz="1100" dirty="0"/>
              <a:t> 2025-жылдын 2-декабрында </a:t>
            </a:r>
            <a:r>
              <a:rPr lang="ru-RU" sz="1100" dirty="0" err="1"/>
              <a:t>дифференцияланган</a:t>
            </a:r>
            <a:r>
              <a:rPr lang="ru-RU" sz="1100" dirty="0"/>
              <a:t> </a:t>
            </a:r>
            <a:r>
              <a:rPr lang="ru-RU" sz="1100" dirty="0" err="1"/>
              <a:t>төгүмдөрдүн</a:t>
            </a:r>
            <a:r>
              <a:rPr lang="ru-RU" sz="1100" dirty="0"/>
              <a:t> модели </a:t>
            </a:r>
            <a:r>
              <a:rPr lang="ru-RU" sz="1100" dirty="0" err="1"/>
              <a:t>кабыл</a:t>
            </a:r>
            <a:r>
              <a:rPr lang="ru-RU" sz="1100" dirty="0"/>
              <a:t> </a:t>
            </a:r>
            <a:r>
              <a:rPr lang="ru-RU" sz="1100" dirty="0" err="1"/>
              <a:t>алынган</a:t>
            </a:r>
            <a:r>
              <a:rPr lang="ru-RU" sz="1100" dirty="0"/>
              <a:t>.</a:t>
            </a:r>
          </a:p>
          <a:p>
            <a:pPr indent="361950" algn="just"/>
            <a:r>
              <a:rPr lang="ru-KG" sz="1100" b="1" dirty="0">
                <a:solidFill>
                  <a:srgbClr val="002F80"/>
                </a:solidFill>
                <a:latin typeface="Open Sans 2 Ultra-Bold"/>
                <a:ea typeface="Open Sans 2 Ultra-Bold"/>
                <a:cs typeface="Open Sans 2 Ultra-Bold"/>
              </a:rPr>
              <a:t>К</a:t>
            </a:r>
            <a:r>
              <a:rPr lang="ru-RU" sz="1100" b="1" dirty="0" err="1">
                <a:solidFill>
                  <a:srgbClr val="002F80"/>
                </a:solidFill>
                <a:latin typeface="Open Sans 2 Ultra-Bold"/>
                <a:ea typeface="Open Sans 2 Ultra-Bold"/>
                <a:cs typeface="Open Sans 2 Ultra-Bold"/>
              </a:rPr>
              <a:t>орпоратив</a:t>
            </a:r>
            <a:r>
              <a:rPr lang="ru-KG" sz="1100" b="1" dirty="0">
                <a:solidFill>
                  <a:srgbClr val="002F80"/>
                </a:solidFill>
                <a:latin typeface="Open Sans 2 Ultra-Bold"/>
                <a:ea typeface="Open Sans 2 Ultra-Bold"/>
                <a:cs typeface="Open Sans 2 Ultra-Bold"/>
              </a:rPr>
              <a:t>дик </a:t>
            </a:r>
            <a:r>
              <a:rPr lang="ru-KG" sz="1100" b="1" dirty="0" err="1">
                <a:solidFill>
                  <a:srgbClr val="002F80"/>
                </a:solidFill>
                <a:latin typeface="Open Sans 2 Ultra-Bold"/>
                <a:ea typeface="Open Sans 2 Ultra-Bold"/>
                <a:cs typeface="Open Sans 2 Ultra-Bold"/>
              </a:rPr>
              <a:t>башкарууну</a:t>
            </a:r>
            <a:r>
              <a:rPr lang="ru-RU" sz="1100" b="1" dirty="0">
                <a:solidFill>
                  <a:srgbClr val="002F80"/>
                </a:solidFill>
                <a:latin typeface="Open Sans 2 Ultra-Bold"/>
                <a:ea typeface="Open Sans 2 Ultra-Bold"/>
                <a:cs typeface="Open Sans 2 Ultra-Bold"/>
              </a:rPr>
              <a:t> </a:t>
            </a:r>
            <a:r>
              <a:rPr lang="ru-KG" sz="1100" b="1" dirty="0" err="1">
                <a:solidFill>
                  <a:srgbClr val="002F80"/>
                </a:solidFill>
                <a:latin typeface="Open Sans 2 Ultra-Bold"/>
                <a:ea typeface="Open Sans 2 Ultra-Bold"/>
                <a:cs typeface="Open Sans 2 Ultra-Bold"/>
              </a:rPr>
              <a:t>өнүктүрүү</a:t>
            </a:r>
            <a:r>
              <a:rPr lang="ru-RU" sz="1100" b="1" dirty="0">
                <a:solidFill>
                  <a:srgbClr val="002F80"/>
                </a:solidFill>
                <a:latin typeface="Open Sans 2 Ultra-Bold"/>
                <a:ea typeface="Open Sans 2 Ultra-Bold"/>
                <a:cs typeface="Open Sans 2 Ultra-Bold"/>
              </a:rPr>
              <a:t>. </a:t>
            </a:r>
            <a:r>
              <a:rPr lang="ru-RU" sz="1100" dirty="0" err="1"/>
              <a:t>Корпоративдик</a:t>
            </a:r>
            <a:r>
              <a:rPr lang="ru-RU" sz="1100" dirty="0"/>
              <a:t> </a:t>
            </a:r>
            <a:r>
              <a:rPr lang="ru-RU" sz="1100" dirty="0" err="1"/>
              <a:t>башкаруу</a:t>
            </a:r>
            <a:r>
              <a:rPr lang="ru-RU" sz="1100" dirty="0"/>
              <a:t> </a:t>
            </a:r>
            <a:r>
              <a:rPr lang="ru-RU" sz="1100" dirty="0" err="1"/>
              <a:t>системасын</a:t>
            </a:r>
            <a:r>
              <a:rPr lang="ru-RU" sz="1100" dirty="0"/>
              <a:t> </a:t>
            </a:r>
            <a:r>
              <a:rPr lang="ru-RU" sz="1100" dirty="0" err="1"/>
              <a:t>өркүндөтүү</a:t>
            </a:r>
            <a:r>
              <a:rPr lang="ru-RU" sz="1100" dirty="0"/>
              <a:t> </a:t>
            </a:r>
            <a:r>
              <a:rPr lang="ru-RU" sz="1100" dirty="0" err="1"/>
              <a:t>максатында</a:t>
            </a:r>
            <a:r>
              <a:rPr lang="ru-RU" sz="1100" dirty="0"/>
              <a:t> 2023-жылдын 14-декабрында </a:t>
            </a:r>
            <a:r>
              <a:rPr lang="ru-RU" sz="1100" dirty="0" err="1"/>
              <a:t>Мыйзамга</a:t>
            </a:r>
            <a:r>
              <a:rPr lang="ru-RU" sz="1100" dirty="0"/>
              <a:t> </a:t>
            </a:r>
            <a:r>
              <a:rPr lang="ru-RU" sz="1100" dirty="0" err="1"/>
              <a:t>өзгөртүүлөр</a:t>
            </a:r>
            <a:r>
              <a:rPr lang="ru-RU" sz="1100" dirty="0"/>
              <a:t> </a:t>
            </a:r>
            <a:r>
              <a:rPr lang="ru-RU" sz="1100" dirty="0" err="1"/>
              <a:t>киргизилип</a:t>
            </a:r>
            <a:r>
              <a:rPr lang="ru-RU" sz="1100" dirty="0"/>
              <a:t>, </a:t>
            </a:r>
            <a:r>
              <a:rPr lang="ru-RU" sz="1100" dirty="0" err="1"/>
              <a:t>алар</a:t>
            </a:r>
            <a:r>
              <a:rPr lang="ru-RU" sz="1100" dirty="0"/>
              <a:t> </a:t>
            </a:r>
            <a:r>
              <a:rPr lang="ru-RU" sz="1100" dirty="0" err="1"/>
              <a:t>менен</a:t>
            </a:r>
            <a:r>
              <a:rPr lang="ru-RU" sz="1100" dirty="0"/>
              <a:t> </a:t>
            </a:r>
            <a:r>
              <a:rPr lang="ru-RU" sz="1100" dirty="0" err="1"/>
              <a:t>аткаруучу</a:t>
            </a:r>
            <a:r>
              <a:rPr lang="ru-RU" sz="1100" dirty="0"/>
              <a:t> </a:t>
            </a:r>
            <a:r>
              <a:rPr lang="ru-RU" sz="1100" dirty="0" err="1"/>
              <a:t>директордун</a:t>
            </a:r>
            <a:r>
              <a:rPr lang="ru-RU" sz="1100" dirty="0"/>
              <a:t> </a:t>
            </a:r>
            <a:r>
              <a:rPr lang="ru-RU" sz="1100" dirty="0" err="1"/>
              <a:t>жана</a:t>
            </a:r>
            <a:r>
              <a:rPr lang="ru-RU" sz="1100" dirty="0"/>
              <a:t> </a:t>
            </a:r>
            <a:r>
              <a:rPr lang="ru-RU" sz="1100" dirty="0" err="1"/>
              <a:t>анын</a:t>
            </a:r>
            <a:r>
              <a:rPr lang="ru-RU" sz="1100" dirty="0"/>
              <a:t> орун </a:t>
            </a:r>
            <a:r>
              <a:rPr lang="ru-RU" sz="1100" dirty="0" err="1"/>
              <a:t>басарларынын</a:t>
            </a:r>
            <a:r>
              <a:rPr lang="ru-RU" sz="1100" dirty="0"/>
              <a:t> </a:t>
            </a:r>
            <a:r>
              <a:rPr lang="ru-RU" sz="1100" dirty="0" err="1"/>
              <a:t>ыйгарым</a:t>
            </a:r>
            <a:r>
              <a:rPr lang="ru-RU" sz="1100" dirty="0"/>
              <a:t> </a:t>
            </a:r>
            <a:r>
              <a:rPr lang="ru-RU" sz="1100" dirty="0" err="1"/>
              <a:t>укуктарынын</a:t>
            </a:r>
            <a:r>
              <a:rPr lang="ru-RU" sz="1100" dirty="0"/>
              <a:t> </a:t>
            </a:r>
            <a:r>
              <a:rPr lang="ru-RU" sz="1100" dirty="0" err="1"/>
              <a:t>мөөнөтү</a:t>
            </a:r>
            <a:r>
              <a:rPr lang="ru-RU" sz="1100" dirty="0"/>
              <a:t> </a:t>
            </a:r>
            <a:r>
              <a:rPr lang="ru-RU" sz="1100" dirty="0" err="1"/>
              <a:t>беш</a:t>
            </a:r>
            <a:r>
              <a:rPr lang="ru-RU" sz="1100" dirty="0"/>
              <a:t> </a:t>
            </a:r>
            <a:r>
              <a:rPr lang="ru-RU" sz="1100" dirty="0" err="1"/>
              <a:t>жылга</a:t>
            </a:r>
            <a:r>
              <a:rPr lang="ru-RU" sz="1100" dirty="0"/>
              <a:t> </a:t>
            </a:r>
            <a:r>
              <a:rPr lang="ru-RU" sz="1100" dirty="0" err="1"/>
              <a:t>белгиленип</a:t>
            </a:r>
            <a:r>
              <a:rPr lang="ru-RU" sz="1100" dirty="0"/>
              <a:t>, </a:t>
            </a:r>
            <a:r>
              <a:rPr lang="ru-RU" sz="1100" dirty="0" err="1"/>
              <a:t>эки</a:t>
            </a:r>
            <a:r>
              <a:rPr lang="ru-RU" sz="1100" dirty="0"/>
              <a:t> </a:t>
            </a:r>
            <a:r>
              <a:rPr lang="ru-RU" sz="1100" dirty="0" err="1"/>
              <a:t>мөөнөттөн</a:t>
            </a:r>
            <a:r>
              <a:rPr lang="ru-RU" sz="1100" dirty="0"/>
              <a:t> </a:t>
            </a:r>
            <a:r>
              <a:rPr lang="ru-RU" sz="1100" dirty="0" err="1"/>
              <a:t>ашык</a:t>
            </a:r>
            <a:r>
              <a:rPr lang="ru-RU" sz="1100" dirty="0"/>
              <a:t> </a:t>
            </a:r>
            <a:r>
              <a:rPr lang="ru-RU" sz="1100" dirty="0" err="1"/>
              <a:t>дайындоого</a:t>
            </a:r>
            <a:r>
              <a:rPr lang="ru-RU" sz="1100" dirty="0"/>
              <a:t> </a:t>
            </a:r>
            <a:r>
              <a:rPr lang="ru-RU" sz="1100" dirty="0" err="1"/>
              <a:t>чектөө</a:t>
            </a:r>
            <a:r>
              <a:rPr lang="ru-RU" sz="1100" dirty="0"/>
              <a:t> </a:t>
            </a:r>
            <a:r>
              <a:rPr lang="ru-RU" sz="1100" dirty="0" err="1"/>
              <a:t>киргизилди</a:t>
            </a:r>
            <a:r>
              <a:rPr lang="ru-RU" sz="1100" dirty="0"/>
              <a:t>. </a:t>
            </a:r>
            <a:r>
              <a:rPr lang="ru-RU" sz="1100" dirty="0" err="1"/>
              <a:t>Ошондой</a:t>
            </a:r>
            <a:r>
              <a:rPr lang="ru-RU" sz="1100" dirty="0"/>
              <a:t> эле, ички </a:t>
            </a:r>
            <a:r>
              <a:rPr lang="ru-RU" sz="1100" dirty="0" err="1"/>
              <a:t>аудитордун</a:t>
            </a:r>
            <a:r>
              <a:rPr lang="ru-RU" sz="1100" dirty="0"/>
              <a:t>, </a:t>
            </a:r>
            <a:r>
              <a:rPr lang="ru-RU" sz="1100" dirty="0" err="1"/>
              <a:t>тобокелдик-менеджердин</a:t>
            </a:r>
            <a:r>
              <a:rPr lang="ru-RU" sz="1100" dirty="0"/>
              <a:t> </a:t>
            </a:r>
            <a:r>
              <a:rPr lang="ru-RU" sz="1100" dirty="0" err="1"/>
              <a:t>жана</a:t>
            </a:r>
            <a:r>
              <a:rPr lang="ru-RU" sz="1100" dirty="0"/>
              <a:t> </a:t>
            </a:r>
            <a:r>
              <a:rPr lang="ru-RU" sz="1100" dirty="0" err="1"/>
              <a:t>корпоративдик</a:t>
            </a:r>
            <a:r>
              <a:rPr lang="ru-RU" sz="1100" dirty="0"/>
              <a:t> </a:t>
            </a:r>
            <a:r>
              <a:rPr lang="ru-RU" sz="1100" dirty="0" err="1"/>
              <a:t>катчынын</a:t>
            </a:r>
            <a:r>
              <a:rPr lang="ru-RU" sz="1100" dirty="0"/>
              <a:t> </a:t>
            </a:r>
            <a:r>
              <a:rPr lang="ru-RU" sz="1100" dirty="0" err="1"/>
              <a:t>кызмат</a:t>
            </a:r>
            <a:r>
              <a:rPr lang="ru-RU" sz="1100" dirty="0"/>
              <a:t> </a:t>
            </a:r>
            <a:r>
              <a:rPr lang="ru-RU" sz="1100" dirty="0" err="1"/>
              <a:t>орундарына</a:t>
            </a:r>
            <a:r>
              <a:rPr lang="ru-RU" sz="1100" dirty="0"/>
              <a:t> </a:t>
            </a:r>
            <a:r>
              <a:rPr lang="ru-RU" sz="1100" dirty="0" err="1"/>
              <a:t>талапкерлерди</a:t>
            </a:r>
            <a:r>
              <a:rPr lang="ru-RU" sz="1100" dirty="0"/>
              <a:t> </a:t>
            </a:r>
            <a:r>
              <a:rPr lang="ru-RU" sz="1100" dirty="0" err="1"/>
              <a:t>жактыруу</a:t>
            </a:r>
            <a:r>
              <a:rPr lang="ru-RU" sz="1100" dirty="0"/>
              <a:t> </a:t>
            </a:r>
            <a:r>
              <a:rPr lang="ru-RU" sz="1100" dirty="0" err="1"/>
              <a:t>маселелери</a:t>
            </a:r>
            <a:r>
              <a:rPr lang="ru-RU" sz="1100" dirty="0"/>
              <a:t> </a:t>
            </a:r>
            <a:r>
              <a:rPr lang="ru-RU" sz="1100" dirty="0" err="1"/>
              <a:t>Директорлор</a:t>
            </a:r>
            <a:r>
              <a:rPr lang="ru-RU" sz="1100" dirty="0"/>
              <a:t> </a:t>
            </a:r>
            <a:r>
              <a:rPr lang="ru-RU" sz="1100" dirty="0" err="1"/>
              <a:t>кеңешинин</a:t>
            </a:r>
            <a:r>
              <a:rPr lang="ru-RU" sz="1100" dirty="0"/>
              <a:t> </a:t>
            </a:r>
            <a:r>
              <a:rPr lang="ru-RU" sz="1100" dirty="0" err="1"/>
              <a:t>өзгөчө</a:t>
            </a:r>
            <a:r>
              <a:rPr lang="ru-RU" sz="1100" dirty="0"/>
              <a:t> </a:t>
            </a:r>
            <a:r>
              <a:rPr lang="ru-RU" sz="1100" dirty="0" err="1"/>
              <a:t>компетенциясына</a:t>
            </a:r>
            <a:r>
              <a:rPr lang="ru-RU" sz="1100" dirty="0"/>
              <a:t> </a:t>
            </a:r>
            <a:r>
              <a:rPr lang="ru-RU" sz="1100" dirty="0" err="1"/>
              <a:t>киргизилди</a:t>
            </a:r>
            <a:r>
              <a:rPr lang="ru-RU" sz="1100" dirty="0"/>
              <a:t>. </a:t>
            </a:r>
            <a:r>
              <a:rPr lang="ru-RU" sz="1100" dirty="0" err="1"/>
              <a:t>Кабыл</a:t>
            </a:r>
            <a:r>
              <a:rPr lang="ru-RU" sz="1100" dirty="0"/>
              <a:t> </a:t>
            </a:r>
            <a:r>
              <a:rPr lang="ru-RU" sz="1100" dirty="0" err="1"/>
              <a:t>алынган</a:t>
            </a:r>
            <a:r>
              <a:rPr lang="ru-RU" sz="1100" dirty="0"/>
              <a:t> </a:t>
            </a:r>
            <a:r>
              <a:rPr lang="ru-KG" sz="1100" dirty="0" err="1"/>
              <a:t>ченем</a:t>
            </a:r>
            <a:r>
              <a:rPr lang="ru-RU" sz="1100" dirty="0"/>
              <a:t>дик </a:t>
            </a:r>
            <a:r>
              <a:rPr lang="ru-RU" sz="1100" dirty="0" err="1"/>
              <a:t>өзгөртүүлөр</a:t>
            </a:r>
            <a:r>
              <a:rPr lang="ru-RU" sz="1100" dirty="0"/>
              <a:t> </a:t>
            </a:r>
            <a:r>
              <a:rPr lang="ru-RU" sz="1100" dirty="0" err="1"/>
              <a:t>башкаруунун</a:t>
            </a:r>
            <a:r>
              <a:rPr lang="ru-RU" sz="1100" dirty="0"/>
              <a:t> </a:t>
            </a:r>
            <a:r>
              <a:rPr lang="ru-RU" sz="1100" dirty="0" err="1"/>
              <a:t>сапатын</a:t>
            </a:r>
            <a:r>
              <a:rPr lang="ru-RU" sz="1100" dirty="0"/>
              <a:t> </a:t>
            </a:r>
            <a:r>
              <a:rPr lang="ru-RU" sz="1100" dirty="0" err="1"/>
              <a:t>жогорулатуу</a:t>
            </a:r>
            <a:r>
              <a:rPr lang="ru-RU" sz="1100" dirty="0"/>
              <a:t>, </a:t>
            </a:r>
            <a:r>
              <a:rPr lang="ru-RU" sz="1100" dirty="0" err="1"/>
              <a:t>көз</a:t>
            </a:r>
            <a:r>
              <a:rPr lang="ru-RU" sz="1100" dirty="0"/>
              <a:t> </a:t>
            </a:r>
            <a:r>
              <a:rPr lang="ru-RU" sz="1100" dirty="0" err="1"/>
              <a:t>карандысыз</a:t>
            </a:r>
            <a:r>
              <a:rPr lang="ru-RU" sz="1100" dirty="0"/>
              <a:t> </a:t>
            </a:r>
            <a:r>
              <a:rPr lang="ru-RU" sz="1100" dirty="0" err="1"/>
              <a:t>функцияларды</a:t>
            </a:r>
            <a:r>
              <a:rPr lang="ru-RU" sz="1100" dirty="0"/>
              <a:t> </a:t>
            </a:r>
            <a:r>
              <a:rPr lang="ru-RU" sz="1100" dirty="0" err="1"/>
              <a:t>чыңдоо</a:t>
            </a:r>
            <a:r>
              <a:rPr lang="ru-RU" sz="1100" dirty="0"/>
              <a:t> </a:t>
            </a:r>
            <a:r>
              <a:rPr lang="ru-RU" sz="1100" dirty="0" err="1"/>
              <a:t>үчүн</a:t>
            </a:r>
            <a:r>
              <a:rPr lang="ru-RU" sz="1100" dirty="0"/>
              <a:t> </a:t>
            </a:r>
            <a:r>
              <a:rPr lang="ru-RU" sz="1100" dirty="0" err="1"/>
              <a:t>шарттарды</a:t>
            </a:r>
            <a:r>
              <a:rPr lang="ru-RU" sz="1100" dirty="0"/>
              <a:t> </a:t>
            </a:r>
            <a:r>
              <a:rPr lang="ru-RU" sz="1100" dirty="0" err="1"/>
              <a:t>түздү</a:t>
            </a:r>
            <a:r>
              <a:rPr lang="ru-RU" sz="1100" dirty="0"/>
              <a:t>.</a:t>
            </a:r>
          </a:p>
          <a:p>
            <a:pPr indent="361950" algn="just"/>
            <a:r>
              <a:rPr lang="ru-KG" sz="1200" b="1" dirty="0" err="1">
                <a:solidFill>
                  <a:srgbClr val="002F80"/>
                </a:solidFill>
                <a:latin typeface="Open Sans 2 Ultra-Bold"/>
                <a:ea typeface="Open Sans 2 Ultra-Bold"/>
                <a:cs typeface="Open Sans 2 Ultra-Bold"/>
              </a:rPr>
              <a:t>Санарип</a:t>
            </a:r>
            <a:r>
              <a:rPr lang="ru-RU" sz="1200" b="1" dirty="0">
                <a:solidFill>
                  <a:srgbClr val="002F80"/>
                </a:solidFill>
                <a:latin typeface="Open Sans 2 Ultra-Bold"/>
                <a:ea typeface="Open Sans 2 Ultra-Bold"/>
                <a:cs typeface="Open Sans 2 Ultra-Bold"/>
              </a:rPr>
              <a:t> технологи</a:t>
            </a:r>
            <a:r>
              <a:rPr lang="ru-KG" sz="1200" b="1" dirty="0" err="1">
                <a:solidFill>
                  <a:srgbClr val="002F80"/>
                </a:solidFill>
                <a:latin typeface="Open Sans 2 Ultra-Bold"/>
                <a:ea typeface="Open Sans 2 Ultra-Bold"/>
                <a:cs typeface="Open Sans 2 Ultra-Bold"/>
              </a:rPr>
              <a:t>яларды</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өнүктүрүү</a:t>
            </a:r>
            <a:r>
              <a:rPr lang="ru-RU" sz="1200" b="1" dirty="0">
                <a:solidFill>
                  <a:srgbClr val="002F80"/>
                </a:solidFill>
                <a:latin typeface="Open Sans 2 Ultra-Bold"/>
                <a:ea typeface="Open Sans 2 Ultra-Bold"/>
                <a:cs typeface="Open Sans 2 Ultra-Bold"/>
              </a:rPr>
              <a:t>. </a:t>
            </a:r>
            <a:r>
              <a:rPr lang="ru-RU" sz="1200" dirty="0" err="1"/>
              <a:t>Санариптик</a:t>
            </a:r>
            <a:r>
              <a:rPr lang="ru-RU" sz="1200" dirty="0"/>
              <a:t> </a:t>
            </a:r>
            <a:r>
              <a:rPr lang="ru-RU" sz="1200" dirty="0" err="1"/>
              <a:t>технологияларды</a:t>
            </a:r>
            <a:r>
              <a:rPr lang="ru-RU" sz="1200" dirty="0"/>
              <a:t> </a:t>
            </a:r>
            <a:r>
              <a:rPr lang="ru-RU" sz="1200" dirty="0" err="1"/>
              <a:t>өнүктүрүү</a:t>
            </a:r>
            <a:r>
              <a:rPr lang="ru-RU" sz="1200" dirty="0"/>
              <a:t> </a:t>
            </a:r>
            <a:r>
              <a:rPr lang="ru-RU" sz="1200" dirty="0" err="1"/>
              <a:t>боюнча</a:t>
            </a:r>
            <a:r>
              <a:rPr lang="ru-RU" sz="1200" dirty="0"/>
              <a:t> </a:t>
            </a:r>
            <a:r>
              <a:rPr lang="ru-RU" sz="1200" dirty="0" err="1"/>
              <a:t>милдеттерди</a:t>
            </a:r>
            <a:r>
              <a:rPr lang="ru-RU" sz="1200" dirty="0"/>
              <a:t> </a:t>
            </a:r>
            <a:r>
              <a:rPr lang="ru-RU" sz="1200" dirty="0" err="1"/>
              <a:t>ишке</a:t>
            </a:r>
            <a:r>
              <a:rPr lang="ru-RU" sz="1200" dirty="0"/>
              <a:t> </a:t>
            </a:r>
            <a:r>
              <a:rPr lang="ru-RU" sz="1200" dirty="0" err="1"/>
              <a:t>ашыруу</a:t>
            </a:r>
            <a:r>
              <a:rPr lang="ru-RU" sz="1200" dirty="0"/>
              <a:t> </a:t>
            </a:r>
            <a:r>
              <a:rPr lang="ru-RU" sz="1200" dirty="0" err="1"/>
              <a:t>Агенттиктин</a:t>
            </a:r>
            <a:r>
              <a:rPr lang="ru-RU" sz="1200" dirty="0"/>
              <a:t> бизнес-</a:t>
            </a:r>
            <a:r>
              <a:rPr lang="ru-RU" sz="1200" dirty="0" err="1"/>
              <a:t>процесстерин</a:t>
            </a:r>
            <a:r>
              <a:rPr lang="ru-RU" sz="1200" dirty="0"/>
              <a:t> этап-</a:t>
            </a:r>
            <a:r>
              <a:rPr lang="ru-RU" sz="1200" dirty="0" err="1"/>
              <a:t>этабы</a:t>
            </a:r>
            <a:r>
              <a:rPr lang="ru-RU" sz="1200" dirty="0"/>
              <a:t> </a:t>
            </a:r>
            <a:r>
              <a:rPr lang="ru-RU" sz="1200" dirty="0" err="1"/>
              <a:t>менен</a:t>
            </a:r>
            <a:r>
              <a:rPr lang="ru-RU" sz="1200" dirty="0"/>
              <a:t> </a:t>
            </a:r>
            <a:r>
              <a:rPr lang="ru-RU" sz="1200" dirty="0" err="1"/>
              <a:t>санариптештирүүгө</a:t>
            </a:r>
            <a:r>
              <a:rPr lang="ru-RU" sz="1200" dirty="0"/>
              <a:t> </a:t>
            </a:r>
            <a:r>
              <a:rPr lang="ru-RU" sz="1200" dirty="0" err="1"/>
              <a:t>багытталган</a:t>
            </a:r>
            <a:r>
              <a:rPr lang="ru-RU" sz="1200" dirty="0"/>
              <a:t>, </a:t>
            </a:r>
            <a:r>
              <a:rPr lang="ru-RU" sz="1200" dirty="0" err="1"/>
              <a:t>бул</a:t>
            </a:r>
            <a:r>
              <a:rPr lang="ru-RU" sz="1200" dirty="0"/>
              <a:t> </a:t>
            </a:r>
            <a:r>
              <a:rPr lang="ru-RU" sz="1200" dirty="0" err="1"/>
              <a:t>Агенттиктин</a:t>
            </a:r>
            <a:r>
              <a:rPr lang="ru-RU" sz="1200" dirty="0"/>
              <a:t> </a:t>
            </a:r>
            <a:r>
              <a:rPr lang="ru-RU" sz="1200" dirty="0" err="1"/>
              <a:t>кепилдик</a:t>
            </a:r>
            <a:r>
              <a:rPr lang="ru-RU" sz="1200" dirty="0"/>
              <a:t> </a:t>
            </a:r>
            <a:r>
              <a:rPr lang="ru-RU" sz="1200" dirty="0" err="1"/>
              <a:t>учуру</a:t>
            </a:r>
            <a:r>
              <a:rPr lang="ru-KG" sz="1200" dirty="0"/>
              <a:t>на</a:t>
            </a:r>
            <a:r>
              <a:rPr lang="ru-RU" sz="1200" dirty="0"/>
              <a:t> к</a:t>
            </a:r>
            <a:r>
              <a:rPr lang="ru-KG" sz="1200" dirty="0" err="1"/>
              <a:t>абылг</a:t>
            </a:r>
            <a:r>
              <a:rPr lang="ru-RU" sz="1200" dirty="0" err="1"/>
              <a:t>анда</a:t>
            </a:r>
            <a:r>
              <a:rPr lang="ru-RU" sz="1200" dirty="0"/>
              <a:t> </a:t>
            </a:r>
            <a:r>
              <a:rPr lang="ru-RU" sz="1200" dirty="0" err="1"/>
              <a:t>камсыздандыруу</a:t>
            </a:r>
            <a:r>
              <a:rPr lang="ru-RU" sz="1200" dirty="0"/>
              <a:t> </a:t>
            </a:r>
            <a:r>
              <a:rPr lang="ru-RU" sz="1200" dirty="0" err="1"/>
              <a:t>төлөмдөрүн</a:t>
            </a:r>
            <a:r>
              <a:rPr lang="ru-RU" sz="1200" dirty="0"/>
              <a:t> </a:t>
            </a:r>
            <a:r>
              <a:rPr lang="ru-RU" sz="1200" dirty="0" err="1"/>
              <a:t>төлөө</a:t>
            </a:r>
            <a:r>
              <a:rPr lang="ru-RU" sz="1200" dirty="0"/>
              <a:t> </a:t>
            </a:r>
            <a:r>
              <a:rPr lang="ru-RU" sz="1200" dirty="0" err="1"/>
              <a:t>боюнча</a:t>
            </a:r>
            <a:r>
              <a:rPr lang="ru-RU" sz="1200" dirty="0"/>
              <a:t> </a:t>
            </a:r>
            <a:r>
              <a:rPr lang="ru-RU" sz="1200" dirty="0" err="1"/>
              <a:t>негизги</a:t>
            </a:r>
            <a:r>
              <a:rPr lang="ru-RU" sz="1200" dirty="0"/>
              <a:t> </a:t>
            </a:r>
            <a:r>
              <a:rPr lang="ru-RU" sz="1200" dirty="0" err="1"/>
              <a:t>функциясын</a:t>
            </a:r>
            <a:r>
              <a:rPr lang="ru-RU" sz="1200" dirty="0"/>
              <a:t> </a:t>
            </a:r>
            <a:r>
              <a:rPr lang="ru-RU" sz="1200" dirty="0" err="1"/>
              <a:t>ыкчам</a:t>
            </a:r>
            <a:r>
              <a:rPr lang="ru-RU" sz="1200" dirty="0"/>
              <a:t>, </a:t>
            </a:r>
            <a:r>
              <a:rPr lang="ru-RU" sz="1200" dirty="0" err="1"/>
              <a:t>натыйжалуу</a:t>
            </a:r>
            <a:r>
              <a:rPr lang="ru-RU" sz="1200" dirty="0"/>
              <a:t> </a:t>
            </a:r>
            <a:r>
              <a:rPr lang="ru-RU" sz="1200" dirty="0" err="1"/>
              <a:t>жана</a:t>
            </a:r>
            <a:r>
              <a:rPr lang="ru-RU" sz="1200" dirty="0"/>
              <a:t> </a:t>
            </a:r>
            <a:r>
              <a:rPr lang="ru-RU" sz="1200" dirty="0" err="1"/>
              <a:t>коопсуз</a:t>
            </a:r>
            <a:r>
              <a:rPr lang="ru-RU" sz="1200" dirty="0"/>
              <a:t> </a:t>
            </a:r>
            <a:r>
              <a:rPr lang="ru-RU" sz="1200" dirty="0" err="1"/>
              <a:t>аткарууну</a:t>
            </a:r>
            <a:r>
              <a:rPr lang="ru-RU" sz="1200" dirty="0"/>
              <a:t> </a:t>
            </a:r>
            <a:r>
              <a:rPr lang="ru-RU" sz="1200" dirty="0" err="1"/>
              <a:t>камсыз</a:t>
            </a:r>
            <a:r>
              <a:rPr lang="ru-RU" sz="1200" dirty="0"/>
              <a:t> </a:t>
            </a:r>
            <a:r>
              <a:rPr lang="ru-RU" sz="1200" dirty="0" err="1"/>
              <a:t>кылат</a:t>
            </a:r>
            <a:r>
              <a:rPr lang="ru-RU" sz="1200" dirty="0"/>
              <a:t>. </a:t>
            </a:r>
            <a:r>
              <a:rPr lang="ru-RU" sz="1200" dirty="0" err="1"/>
              <a:t>Санариптик</a:t>
            </a:r>
            <a:r>
              <a:rPr lang="ru-RU" sz="1200" dirty="0"/>
              <a:t> </a:t>
            </a:r>
            <a:r>
              <a:rPr lang="ru-RU" sz="1200" dirty="0" err="1"/>
              <a:t>кызматтарды</a:t>
            </a:r>
            <a:r>
              <a:rPr lang="ru-RU" sz="1200" dirty="0"/>
              <a:t> </a:t>
            </a:r>
            <a:r>
              <a:rPr lang="ru-RU" sz="1200" dirty="0" err="1"/>
              <a:t>киргизүү</a:t>
            </a:r>
            <a:r>
              <a:rPr lang="ru-RU" sz="1200" dirty="0"/>
              <a:t> </a:t>
            </a:r>
            <a:r>
              <a:rPr lang="ru-RU" sz="1200" dirty="0" err="1"/>
              <a:t>мүмкүнчүлүктөрүн</a:t>
            </a:r>
            <a:r>
              <a:rPr lang="ru-RU" sz="1200" dirty="0"/>
              <a:t> </a:t>
            </a:r>
            <a:r>
              <a:rPr lang="ru-RU" sz="1200" dirty="0" err="1"/>
              <a:t>баалоо</a:t>
            </a:r>
            <a:r>
              <a:rPr lang="ru-RU" sz="1200" dirty="0"/>
              <a:t> </a:t>
            </a:r>
            <a:r>
              <a:rPr lang="ru-RU" sz="1200" dirty="0" err="1"/>
              <a:t>боюнча</a:t>
            </a:r>
            <a:r>
              <a:rPr lang="ru-RU" sz="1200" dirty="0"/>
              <a:t> </a:t>
            </a:r>
            <a:r>
              <a:rPr lang="ru-RU" sz="1200" dirty="0" err="1"/>
              <a:t>иштер</a:t>
            </a:r>
            <a:r>
              <a:rPr lang="ru-RU" sz="1200" dirty="0"/>
              <a:t> </a:t>
            </a:r>
            <a:r>
              <a:rPr lang="ru-RU" sz="1200" dirty="0" err="1"/>
              <a:t>жүргүзүлдү</a:t>
            </a:r>
            <a:r>
              <a:rPr lang="ru-RU" sz="1200" dirty="0"/>
              <a:t>, </a:t>
            </a:r>
            <a:r>
              <a:rPr lang="ru-RU" sz="1200" dirty="0" err="1"/>
              <a:t>анын</a:t>
            </a:r>
            <a:r>
              <a:rPr lang="ru-RU" sz="1200" dirty="0"/>
              <a:t> </a:t>
            </a:r>
            <a:r>
              <a:rPr lang="ru-RU" sz="1200" dirty="0" err="1"/>
              <a:t>ичинде</a:t>
            </a:r>
            <a:r>
              <a:rPr lang="ru-RU" sz="1200" dirty="0"/>
              <a:t> </a:t>
            </a:r>
            <a:r>
              <a:rPr lang="ru-RU" sz="1200" dirty="0" err="1"/>
              <a:t>мобилдик</a:t>
            </a:r>
            <a:r>
              <a:rPr lang="ru-RU" sz="1200" dirty="0"/>
              <a:t> </a:t>
            </a:r>
            <a:r>
              <a:rPr lang="ru-RU" sz="1200" dirty="0" err="1"/>
              <a:t>түзүлүштөрдү</a:t>
            </a:r>
            <a:r>
              <a:rPr lang="ru-RU" sz="1200" dirty="0"/>
              <a:t> </a:t>
            </a:r>
            <a:r>
              <a:rPr lang="ru-RU" sz="1200" dirty="0" err="1"/>
              <a:t>колдонуу</a:t>
            </a:r>
            <a:r>
              <a:rPr lang="ru-RU" sz="1200" dirty="0"/>
              <a:t> </a:t>
            </a:r>
            <a:r>
              <a:rPr lang="ru-RU" sz="1200" dirty="0" err="1"/>
              <a:t>менен</a:t>
            </a:r>
            <a:r>
              <a:rPr lang="ru-RU" sz="1200" dirty="0"/>
              <a:t> </a:t>
            </a:r>
            <a:r>
              <a:rPr lang="ru-RU" sz="1200" dirty="0" err="1"/>
              <a:t>аралыктан</a:t>
            </a:r>
            <a:r>
              <a:rPr lang="ru-RU" sz="1200" dirty="0"/>
              <a:t> </a:t>
            </a:r>
            <a:r>
              <a:rPr lang="ru-RU" sz="1200" dirty="0" err="1"/>
              <a:t>тейлөө</a:t>
            </a:r>
            <a:r>
              <a:rPr lang="ru-RU" sz="1200" dirty="0"/>
              <a:t> </a:t>
            </a:r>
            <a:r>
              <a:rPr lang="ru-RU" sz="1200" dirty="0" err="1"/>
              <a:t>системасы</a:t>
            </a:r>
            <a:r>
              <a:rPr lang="ru-RU" sz="1200" dirty="0"/>
              <a:t> </a:t>
            </a:r>
            <a:r>
              <a:rPr lang="ru-RU" sz="1200" dirty="0" err="1"/>
              <a:t>аркылуу</a:t>
            </a:r>
            <a:r>
              <a:rPr lang="ru-RU" sz="1200" dirty="0"/>
              <a:t> онлайн </a:t>
            </a:r>
            <a:r>
              <a:rPr lang="ru-RU" sz="1200" dirty="0" err="1"/>
              <a:t>режиминде</a:t>
            </a:r>
            <a:r>
              <a:rPr lang="ru-RU" sz="1200" dirty="0"/>
              <a:t> </a:t>
            </a:r>
            <a:r>
              <a:rPr lang="ru-RU" sz="1200" dirty="0" err="1"/>
              <a:t>камсыздандыруу</a:t>
            </a:r>
            <a:r>
              <a:rPr lang="ru-RU" sz="1200" dirty="0"/>
              <a:t> </a:t>
            </a:r>
            <a:r>
              <a:rPr lang="ru-RU" sz="1200" dirty="0" err="1"/>
              <a:t>төлөмдөрүн</a:t>
            </a:r>
            <a:r>
              <a:rPr lang="ru-RU" sz="1200" dirty="0"/>
              <a:t> </a:t>
            </a:r>
            <a:r>
              <a:rPr lang="ru-RU" sz="1200" dirty="0" err="1"/>
              <a:t>алуу</a:t>
            </a:r>
            <a:r>
              <a:rPr lang="ru-RU" sz="1200" dirty="0"/>
              <a:t>. </a:t>
            </a:r>
            <a:endParaRPr lang="ru-KG" sz="1200" dirty="0"/>
          </a:p>
          <a:p>
            <a:pPr indent="361950" algn="just"/>
            <a:r>
              <a:rPr lang="ru-RU" sz="1200" dirty="0" err="1"/>
              <a:t>Банктарды</a:t>
            </a:r>
            <a:r>
              <a:rPr lang="ru-RU" sz="1200" dirty="0"/>
              <a:t> </a:t>
            </a:r>
            <a:r>
              <a:rPr lang="ru-RU" sz="1200" dirty="0" err="1"/>
              <a:t>жоюу</a:t>
            </a:r>
            <a:r>
              <a:rPr lang="ru-RU" sz="1200" dirty="0"/>
              <a:t> </a:t>
            </a:r>
            <a:r>
              <a:rPr lang="ru-RU" sz="1200" dirty="0" err="1"/>
              <a:t>процедураларын</a:t>
            </a:r>
            <a:r>
              <a:rPr lang="ru-RU" sz="1200" dirty="0"/>
              <a:t> </a:t>
            </a:r>
            <a:r>
              <a:rPr lang="ru-RU" sz="1200" dirty="0" err="1"/>
              <a:t>коштоо</a:t>
            </a:r>
            <a:r>
              <a:rPr lang="ru-RU" sz="1200" dirty="0"/>
              <a:t> </a:t>
            </a:r>
            <a:r>
              <a:rPr lang="ru-RU" sz="1200" dirty="0" err="1"/>
              <a:t>жана</a:t>
            </a:r>
            <a:r>
              <a:rPr lang="ru-RU" sz="1200" dirty="0"/>
              <a:t> </a:t>
            </a:r>
            <a:r>
              <a:rPr lang="ru-RU" sz="1200" dirty="0" err="1"/>
              <a:t>камсыздандыруу</a:t>
            </a:r>
            <a:r>
              <a:rPr lang="ru-RU" sz="1200" dirty="0"/>
              <a:t> </a:t>
            </a:r>
            <a:r>
              <a:rPr lang="ru-RU" sz="1200" dirty="0" err="1"/>
              <a:t>төлөмдөрүн</a:t>
            </a:r>
            <a:r>
              <a:rPr lang="ru-RU" sz="1200" dirty="0"/>
              <a:t> </a:t>
            </a:r>
            <a:r>
              <a:rPr lang="ru-RU" sz="1200" dirty="0" err="1"/>
              <a:t>төлөө</a:t>
            </a:r>
            <a:r>
              <a:rPr lang="ru-RU" sz="1200" dirty="0"/>
              <a:t> </a:t>
            </a:r>
            <a:r>
              <a:rPr lang="ru-RU" sz="1200" dirty="0" err="1"/>
              <a:t>боюнча</a:t>
            </a:r>
            <a:r>
              <a:rPr lang="ru-RU" sz="1200" dirty="0"/>
              <a:t> </a:t>
            </a:r>
            <a:r>
              <a:rPr lang="en-US" sz="1200" dirty="0"/>
              <a:t>IT-</a:t>
            </a:r>
            <a:r>
              <a:rPr lang="ru-RU" sz="1200" dirty="0" err="1"/>
              <a:t>системасынын</a:t>
            </a:r>
            <a:r>
              <a:rPr lang="ru-RU" sz="1200" dirty="0"/>
              <a:t> </a:t>
            </a:r>
            <a:r>
              <a:rPr lang="ru-RU" sz="1200" dirty="0" err="1"/>
              <a:t>толук</a:t>
            </a:r>
            <a:r>
              <a:rPr lang="ru-RU" sz="1200" dirty="0"/>
              <a:t> </a:t>
            </a:r>
            <a:r>
              <a:rPr lang="ru-RU" sz="1200" dirty="0" err="1"/>
              <a:t>иштешин</a:t>
            </a:r>
            <a:r>
              <a:rPr lang="ru-RU" sz="1200" dirty="0"/>
              <a:t> </a:t>
            </a:r>
            <a:r>
              <a:rPr lang="ru-RU" sz="1200" dirty="0" err="1"/>
              <a:t>камсыз</a:t>
            </a:r>
            <a:r>
              <a:rPr lang="ru-RU" sz="1200" dirty="0"/>
              <a:t> </a:t>
            </a:r>
            <a:r>
              <a:rPr lang="ru-RU" sz="1200" dirty="0" err="1"/>
              <a:t>кылуу</a:t>
            </a:r>
            <a:r>
              <a:rPr lang="ru-RU" sz="1200" dirty="0"/>
              <a:t> </a:t>
            </a:r>
            <a:r>
              <a:rPr lang="ru-RU" sz="1200" dirty="0" err="1"/>
              <a:t>үчүн</a:t>
            </a:r>
            <a:r>
              <a:rPr lang="ru-RU" sz="1200" dirty="0"/>
              <a:t> </a:t>
            </a:r>
            <a:r>
              <a:rPr lang="ru-RU" sz="1200" dirty="0" err="1"/>
              <a:t>автоматташтырууга</a:t>
            </a:r>
            <a:r>
              <a:rPr lang="ru-RU" sz="1200" dirty="0"/>
              <a:t> </a:t>
            </a:r>
            <a:r>
              <a:rPr lang="ru-RU" sz="1200" dirty="0" err="1"/>
              <a:t>тийиш</a:t>
            </a:r>
            <a:r>
              <a:rPr lang="ru-RU" sz="1200" dirty="0"/>
              <a:t> </a:t>
            </a:r>
            <a:r>
              <a:rPr lang="ru-RU" sz="1200" dirty="0" err="1"/>
              <a:t>болгон</a:t>
            </a:r>
            <a:r>
              <a:rPr lang="ru-RU" sz="1200" dirty="0"/>
              <a:t> 34 бизнес-</a:t>
            </a:r>
            <a:r>
              <a:rPr lang="ru-RU" sz="1200" dirty="0" err="1"/>
              <a:t>процесстен</a:t>
            </a:r>
            <a:r>
              <a:rPr lang="ru-RU" sz="1200" dirty="0"/>
              <a:t> </a:t>
            </a:r>
            <a:r>
              <a:rPr lang="ru-RU" sz="1200" dirty="0" err="1"/>
              <a:t>турган</a:t>
            </a:r>
            <a:r>
              <a:rPr lang="ru-RU" sz="1200" dirty="0"/>
              <a:t> </a:t>
            </a:r>
            <a:r>
              <a:rPr lang="ru-RU" sz="1200" dirty="0" err="1"/>
              <a:t>тизме</a:t>
            </a:r>
            <a:r>
              <a:rPr lang="ru-RU" sz="1200" dirty="0"/>
              <a:t> </a:t>
            </a:r>
            <a:r>
              <a:rPr lang="ru-RU" sz="1200" dirty="0" err="1"/>
              <a:t>түзүлдү</a:t>
            </a:r>
            <a:r>
              <a:rPr lang="ru-RU" sz="1200" dirty="0"/>
              <a:t>. </a:t>
            </a:r>
            <a:r>
              <a:rPr lang="ru-RU" sz="1200" dirty="0" err="1"/>
              <a:t>Учурдагы</a:t>
            </a:r>
            <a:r>
              <a:rPr lang="ru-RU" sz="1200" dirty="0"/>
              <a:t> бизнес-</a:t>
            </a:r>
            <a:r>
              <a:rPr lang="ru-RU" sz="1200" dirty="0" err="1"/>
              <a:t>процесстерди</a:t>
            </a:r>
            <a:r>
              <a:rPr lang="ru-RU" sz="1200" dirty="0"/>
              <a:t> </a:t>
            </a:r>
            <a:r>
              <a:rPr lang="ru-RU" sz="1200" dirty="0" err="1"/>
              <a:t>талдоону</a:t>
            </a:r>
            <a:r>
              <a:rPr lang="ru-RU" sz="1200" dirty="0"/>
              <a:t>, </a:t>
            </a:r>
            <a:r>
              <a:rPr lang="ru-RU" sz="1200" dirty="0" err="1"/>
              <a:t>ошондой</a:t>
            </a:r>
            <a:r>
              <a:rPr lang="ru-RU" sz="1200" dirty="0"/>
              <a:t> эле </a:t>
            </a:r>
            <a:r>
              <a:rPr lang="ru-RU" sz="1200" dirty="0" err="1"/>
              <a:t>Агенттиктин</a:t>
            </a:r>
            <a:r>
              <a:rPr lang="ru-RU" sz="1200" dirty="0"/>
              <a:t> </a:t>
            </a:r>
            <a:r>
              <a:rPr lang="ru-RU" sz="1200" dirty="0" err="1"/>
              <a:t>сервердик</a:t>
            </a:r>
            <a:r>
              <a:rPr lang="ru-RU" sz="1200" dirty="0"/>
              <a:t> </a:t>
            </a:r>
            <a:r>
              <a:rPr lang="ru-RU" sz="1200" dirty="0" err="1"/>
              <a:t>жабдууларына</a:t>
            </a:r>
            <a:r>
              <a:rPr lang="ru-RU" sz="1200" dirty="0"/>
              <a:t> </a:t>
            </a:r>
            <a:r>
              <a:rPr lang="en-US" sz="1200" dirty="0"/>
              <a:t>GNI </a:t>
            </a:r>
            <a:r>
              <a:rPr lang="ru-RU" sz="1200" dirty="0" err="1"/>
              <a:t>модулдук</a:t>
            </a:r>
            <a:r>
              <a:rPr lang="ru-RU" sz="1200" dirty="0"/>
              <a:t> </a:t>
            </a:r>
            <a:r>
              <a:rPr lang="ru-RU" sz="1200" dirty="0" err="1"/>
              <a:t>программалык</a:t>
            </a:r>
            <a:r>
              <a:rPr lang="ru-RU" sz="1200" dirty="0"/>
              <a:t> </a:t>
            </a:r>
            <a:r>
              <a:rPr lang="ru-RU" sz="1200" dirty="0" err="1"/>
              <a:t>камсыздоосунун</a:t>
            </a:r>
            <a:r>
              <a:rPr lang="ru-RU" sz="1200" dirty="0"/>
              <a:t> </a:t>
            </a:r>
            <a:r>
              <a:rPr lang="ru-RU" sz="1200" dirty="0" err="1"/>
              <a:t>стандарттык</a:t>
            </a:r>
            <a:r>
              <a:rPr lang="ru-RU" sz="1200" dirty="0"/>
              <a:t> </a:t>
            </a:r>
            <a:r>
              <a:rPr lang="ru-RU" sz="1200" dirty="0" err="1"/>
              <a:t>конфигурациясын</a:t>
            </a:r>
            <a:r>
              <a:rPr lang="ru-RU" sz="1200" dirty="0"/>
              <a:t> </a:t>
            </a:r>
            <a:r>
              <a:rPr lang="ru-RU" sz="1200" dirty="0" err="1"/>
              <a:t>орнотууну</a:t>
            </a:r>
            <a:r>
              <a:rPr lang="ru-RU" sz="1200" dirty="0"/>
              <a:t> </a:t>
            </a:r>
            <a:r>
              <a:rPr lang="ru-RU" sz="1200" dirty="0" err="1"/>
              <a:t>камтыган</a:t>
            </a:r>
            <a:r>
              <a:rPr lang="ru-RU" sz="1200" dirty="0"/>
              <a:t> </a:t>
            </a:r>
            <a:r>
              <a:rPr lang="ru-RU" sz="1200" dirty="0" err="1"/>
              <a:t>иштердин</a:t>
            </a:r>
            <a:r>
              <a:rPr lang="ru-RU" sz="1200" dirty="0"/>
              <a:t> 1-этабы </a:t>
            </a:r>
            <a:r>
              <a:rPr lang="ru-RU" sz="1200" dirty="0" err="1"/>
              <a:t>аяктады</a:t>
            </a:r>
            <a:r>
              <a:rPr lang="ru-RU" sz="1200" dirty="0"/>
              <a:t>.</a:t>
            </a:r>
            <a:endParaRPr lang="ru-KG" sz="1200" dirty="0"/>
          </a:p>
        </p:txBody>
      </p:sp>
      <p:sp>
        <p:nvSpPr>
          <p:cNvPr id="9" name="TextBox 14">
            <a:extLst>
              <a:ext uri="{FF2B5EF4-FFF2-40B4-BE49-F238E27FC236}">
                <a16:creationId xmlns:a16="http://schemas.microsoft.com/office/drawing/2014/main" id="{429DF318-93C1-E5F7-84A2-DF7ADBFFD78A}"/>
              </a:ext>
            </a:extLst>
          </p:cNvPr>
          <p:cNvSpPr txBox="1"/>
          <p:nvPr/>
        </p:nvSpPr>
        <p:spPr>
          <a:xfrm>
            <a:off x="939180" y="198934"/>
            <a:ext cx="6228498"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3.1. Стратеги</a:t>
            </a:r>
            <a:r>
              <a:rPr lang="ru-KG" sz="1600" b="1" dirty="0" err="1">
                <a:solidFill>
                  <a:srgbClr val="002F80"/>
                </a:solidFill>
                <a:latin typeface="Open Sans 2 Ultra-Bold"/>
                <a:ea typeface="Open Sans 2 Ultra-Bold"/>
                <a:cs typeface="Open Sans 2 Ultra-Bold"/>
              </a:rPr>
              <a:t>ялык</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багыттарды</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ишке</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ашыруу</a:t>
            </a:r>
            <a:r>
              <a:rPr lang="ru-RU" sz="1600" b="1" dirty="0">
                <a:solidFill>
                  <a:srgbClr val="002F80"/>
                </a:solidFill>
                <a:latin typeface="Open Sans 2 Ultra-Bold"/>
                <a:ea typeface="Open Sans 2 Ultra-Bold"/>
                <a:cs typeface="Open Sans 2 Ultra-Bold"/>
              </a:rPr>
              <a:t>  </a:t>
            </a:r>
            <a:endParaRPr lang="ru-KG" sz="1600" b="1" dirty="0">
              <a:solidFill>
                <a:srgbClr val="002F80"/>
              </a:solidFill>
              <a:latin typeface="Open Sans 2 Ultra-Bold"/>
              <a:ea typeface="Open Sans 2 Ultra-Bold"/>
              <a:cs typeface="Open Sans 2 Ultra-Bold"/>
            </a:endParaRPr>
          </a:p>
        </p:txBody>
      </p:sp>
      <p:sp>
        <p:nvSpPr>
          <p:cNvPr id="7" name="TextBox 15">
            <a:extLst>
              <a:ext uri="{FF2B5EF4-FFF2-40B4-BE49-F238E27FC236}">
                <a16:creationId xmlns:a16="http://schemas.microsoft.com/office/drawing/2014/main" id="{E1906C4E-3BC9-5F25-1F28-0664CD7DCF96}"/>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2560001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FC17C-ED50-4D26-DA4A-1EE86CE89EC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67FC3E6-F93D-CD7C-5E84-3710A2D47634}"/>
              </a:ext>
            </a:extLst>
          </p:cNvPr>
          <p:cNvSpPr/>
          <p:nvPr/>
        </p:nvSpPr>
        <p:spPr>
          <a:xfrm>
            <a:off x="15875" y="-33248"/>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96B38498-E773-B458-A145-2604E84470E2}"/>
              </a:ext>
            </a:extLst>
          </p:cNvPr>
          <p:cNvSpPr/>
          <p:nvPr/>
        </p:nvSpPr>
        <p:spPr>
          <a:xfrm>
            <a:off x="779094" y="10079821"/>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B8B55919-337E-BEAA-561A-EBF8932134A7}"/>
              </a:ext>
            </a:extLst>
          </p:cNvPr>
          <p:cNvGrpSpPr/>
          <p:nvPr/>
        </p:nvGrpSpPr>
        <p:grpSpPr>
          <a:xfrm>
            <a:off x="779094" y="10133318"/>
            <a:ext cx="490114" cy="490114"/>
            <a:chOff x="0" y="0"/>
            <a:chExt cx="812800" cy="812800"/>
          </a:xfrm>
        </p:grpSpPr>
        <p:sp>
          <p:nvSpPr>
            <p:cNvPr id="6" name="Freeform 3">
              <a:extLst>
                <a:ext uri="{FF2B5EF4-FFF2-40B4-BE49-F238E27FC236}">
                  <a16:creationId xmlns:a16="http://schemas.microsoft.com/office/drawing/2014/main" id="{CD069E3C-7233-D06C-F3F0-C44750DE1BB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82AC1E5F-A7FB-73EE-B7EC-218B288EE967}"/>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550885E3-96A5-B7D7-03C5-7D36E3E84FA0}"/>
              </a:ext>
            </a:extLst>
          </p:cNvPr>
          <p:cNvSpPr txBox="1"/>
          <p:nvPr/>
        </p:nvSpPr>
        <p:spPr>
          <a:xfrm>
            <a:off x="779094" y="10261174"/>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17</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56BC62FA-4367-8116-F5F8-82DF7DC42869}"/>
              </a:ext>
            </a:extLst>
          </p:cNvPr>
          <p:cNvSpPr/>
          <p:nvPr/>
        </p:nvSpPr>
        <p:spPr>
          <a:xfrm>
            <a:off x="958850" y="7747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7CFD0190-6A42-887C-66E2-90E97DFF0E22}"/>
              </a:ext>
            </a:extLst>
          </p:cNvPr>
          <p:cNvSpPr txBox="1"/>
          <p:nvPr/>
        </p:nvSpPr>
        <p:spPr>
          <a:xfrm>
            <a:off x="848441" y="711272"/>
            <a:ext cx="6200793" cy="1200329"/>
          </a:xfrm>
          <a:prstGeom prst="rect">
            <a:avLst/>
          </a:prstGeom>
          <a:noFill/>
        </p:spPr>
        <p:txBody>
          <a:bodyPr wrap="square">
            <a:spAutoFit/>
          </a:bodyPr>
          <a:lstStyle/>
          <a:p>
            <a:pPr indent="361950" algn="just"/>
            <a:r>
              <a:rPr lang="ru-RU" sz="1200" dirty="0" err="1"/>
              <a:t>Агенттиктин</a:t>
            </a:r>
            <a:r>
              <a:rPr lang="ru-RU" sz="1200" dirty="0"/>
              <a:t> 2023–2025-жылдардагы </a:t>
            </a:r>
            <a:r>
              <a:rPr lang="ru-RU" sz="1200" dirty="0" err="1"/>
              <a:t>финансылык</a:t>
            </a:r>
            <a:r>
              <a:rPr lang="ru-RU" sz="1200" dirty="0"/>
              <a:t> </a:t>
            </a:r>
            <a:r>
              <a:rPr lang="ru-RU" sz="1200" dirty="0" err="1"/>
              <a:t>отчеттуулугунун</a:t>
            </a:r>
            <a:r>
              <a:rPr lang="ru-RU" sz="1200" dirty="0"/>
              <a:t> </a:t>
            </a:r>
            <a:r>
              <a:rPr lang="ru-RU" sz="1200" dirty="0" err="1"/>
              <a:t>иш</a:t>
            </a:r>
            <a:r>
              <a:rPr lang="ru-RU" sz="1200" dirty="0"/>
              <a:t> </a:t>
            </a:r>
            <a:r>
              <a:rPr lang="ru-RU" sz="1200" dirty="0" err="1"/>
              <a:t>жүзүндөгү</a:t>
            </a:r>
            <a:r>
              <a:rPr lang="ru-RU" sz="1200" dirty="0"/>
              <a:t> </a:t>
            </a:r>
            <a:r>
              <a:rPr lang="ru-RU" sz="1200" dirty="0" err="1"/>
              <a:t>көрсөткүчтөрү</a:t>
            </a:r>
            <a:r>
              <a:rPr lang="ru-RU" sz="1200" dirty="0"/>
              <a:t> </a:t>
            </a:r>
            <a:r>
              <a:rPr lang="ru-RU" sz="1200" dirty="0" err="1"/>
              <a:t>Өнү</a:t>
            </a:r>
            <a:r>
              <a:rPr lang="ru-KG" sz="1200" dirty="0" err="1"/>
              <a:t>ктүр</a:t>
            </a:r>
            <a:r>
              <a:rPr lang="ru-RU" sz="1200" dirty="0" err="1"/>
              <a:t>үү</a:t>
            </a:r>
            <a:r>
              <a:rPr lang="ru-RU" sz="1200" dirty="0"/>
              <a:t> </a:t>
            </a:r>
            <a:r>
              <a:rPr lang="ru-RU" sz="1200" dirty="0" err="1"/>
              <a:t>стратегиясынын</a:t>
            </a:r>
            <a:r>
              <a:rPr lang="ru-RU" sz="1200" dirty="0"/>
              <a:t> </a:t>
            </a:r>
            <a:r>
              <a:rPr lang="ru-RU" sz="1200" dirty="0" err="1"/>
              <a:t>финансылык</a:t>
            </a:r>
            <a:r>
              <a:rPr lang="ru-RU" sz="1200" dirty="0"/>
              <a:t> </a:t>
            </a:r>
            <a:r>
              <a:rPr lang="ru-RU" sz="1200" dirty="0" err="1"/>
              <a:t>болжолдоолорунда</a:t>
            </a:r>
            <a:r>
              <a:rPr lang="ru-RU" sz="1200" dirty="0"/>
              <a:t> </a:t>
            </a:r>
            <a:r>
              <a:rPr lang="ru-RU" sz="1200" dirty="0" err="1"/>
              <a:t>белгиленген</a:t>
            </a:r>
            <a:r>
              <a:rPr lang="ru-RU" sz="1200" dirty="0"/>
              <a:t> </a:t>
            </a:r>
            <a:r>
              <a:rPr lang="ru-RU" sz="1200" dirty="0" err="1"/>
              <a:t>максаттуу</a:t>
            </a:r>
            <a:r>
              <a:rPr lang="ru-RU" sz="1200" dirty="0"/>
              <a:t> </a:t>
            </a:r>
            <a:r>
              <a:rPr lang="ru-RU" sz="1200" dirty="0" err="1"/>
              <a:t>көрсөткүчтөргө</a:t>
            </a:r>
            <a:r>
              <a:rPr lang="ru-RU" sz="1200" dirty="0"/>
              <a:t> </a:t>
            </a:r>
            <a:r>
              <a:rPr lang="ru-RU" sz="1200" dirty="0" err="1"/>
              <a:t>жет</a:t>
            </a:r>
            <a:r>
              <a:rPr lang="ru-KG" sz="1200" dirty="0"/>
              <a:t>к</a:t>
            </a:r>
            <a:r>
              <a:rPr lang="ru-RU" sz="1200" dirty="0" err="1"/>
              <a:t>енин</a:t>
            </a:r>
            <a:r>
              <a:rPr lang="ru-RU" sz="1200" dirty="0"/>
              <a:t> </a:t>
            </a:r>
            <a:r>
              <a:rPr lang="ru-RU" sz="1200" dirty="0" err="1"/>
              <a:t>тастыктайт</a:t>
            </a:r>
            <a:r>
              <a:rPr lang="ru-RU" sz="1200" dirty="0"/>
              <a:t>. </a:t>
            </a:r>
            <a:r>
              <a:rPr lang="ru-RU" sz="1200" dirty="0" err="1"/>
              <a:t>Финансылык</a:t>
            </a:r>
            <a:r>
              <a:rPr lang="ru-RU" sz="1200" dirty="0"/>
              <a:t> </a:t>
            </a:r>
            <a:r>
              <a:rPr lang="ru-RU" sz="1200" dirty="0" err="1"/>
              <a:t>абалдын</a:t>
            </a:r>
            <a:r>
              <a:rPr lang="ru-RU" sz="1200" dirty="0"/>
              <a:t> </a:t>
            </a:r>
            <a:r>
              <a:rPr lang="ru-RU" sz="1200" dirty="0" err="1"/>
              <a:t>болжолдуу</a:t>
            </a:r>
            <a:r>
              <a:rPr lang="ru-RU" sz="1200" dirty="0"/>
              <a:t> </a:t>
            </a:r>
            <a:r>
              <a:rPr lang="ru-RU" sz="1200" dirty="0" err="1"/>
              <a:t>көрсөткүчтөрүнүн</a:t>
            </a:r>
            <a:r>
              <a:rPr lang="ru-RU" sz="1200" dirty="0"/>
              <a:t> </a:t>
            </a:r>
            <a:r>
              <a:rPr lang="ru-RU" sz="1200" dirty="0" err="1"/>
              <a:t>аткарылышы</a:t>
            </a:r>
            <a:r>
              <a:rPr lang="ru-RU" sz="1200" dirty="0"/>
              <a:t> </a:t>
            </a:r>
            <a:r>
              <a:rPr lang="ru-RU" sz="1200" dirty="0" err="1"/>
              <a:t>бардык</a:t>
            </a:r>
            <a:r>
              <a:rPr lang="ru-RU" sz="1200" dirty="0"/>
              <a:t> </a:t>
            </a:r>
            <a:r>
              <a:rPr lang="ru-RU" sz="1200" dirty="0" err="1"/>
              <a:t>негизги</a:t>
            </a:r>
            <a:r>
              <a:rPr lang="ru-RU" sz="1200" dirty="0"/>
              <a:t> </a:t>
            </a:r>
            <a:r>
              <a:rPr lang="ru-RU" sz="1200" dirty="0" err="1"/>
              <a:t>параметрлер</a:t>
            </a:r>
            <a:r>
              <a:rPr lang="ru-RU" sz="1200" dirty="0"/>
              <a:t> </a:t>
            </a:r>
            <a:r>
              <a:rPr lang="ru-RU" sz="1200" dirty="0" err="1"/>
              <a:t>боюнча</a:t>
            </a:r>
            <a:r>
              <a:rPr lang="ru-RU" sz="1200" dirty="0"/>
              <a:t> </a:t>
            </a:r>
            <a:r>
              <a:rPr lang="ru-RU" sz="1200" dirty="0" err="1"/>
              <a:t>туруктуу</a:t>
            </a:r>
            <a:r>
              <a:rPr lang="ru-RU" sz="1200" dirty="0"/>
              <a:t> </a:t>
            </a:r>
            <a:r>
              <a:rPr lang="ru-RU" sz="1200" dirty="0" err="1"/>
              <a:t>өсүш</a:t>
            </a:r>
            <a:r>
              <a:rPr lang="ru-RU" sz="1200" dirty="0"/>
              <a:t> </a:t>
            </a:r>
            <a:r>
              <a:rPr lang="ru-RU" sz="1200" dirty="0" err="1"/>
              <a:t>менен</a:t>
            </a:r>
            <a:r>
              <a:rPr lang="ru-RU" sz="1200" dirty="0"/>
              <a:t> </a:t>
            </a:r>
            <a:r>
              <a:rPr lang="ru-RU" sz="1200" dirty="0" err="1"/>
              <a:t>мүнөздөлөт</a:t>
            </a:r>
            <a:r>
              <a:rPr lang="ru-RU" sz="1200" dirty="0"/>
              <a:t>. </a:t>
            </a:r>
            <a:r>
              <a:rPr lang="ru-RU" sz="1200" dirty="0" err="1"/>
              <a:t>Активдер</a:t>
            </a:r>
            <a:r>
              <a:rPr lang="ru-RU" sz="1200" dirty="0"/>
              <a:t> 2023-жылы 113%га, 2024-жылы 127%га </a:t>
            </a:r>
            <a:r>
              <a:rPr lang="ru-RU" sz="1200" dirty="0" err="1"/>
              <a:t>жана</a:t>
            </a:r>
            <a:r>
              <a:rPr lang="ru-RU" sz="1200" dirty="0"/>
              <a:t> 2025-жылы 147%га </a:t>
            </a:r>
            <a:r>
              <a:rPr lang="ru-RU" sz="1200" dirty="0" err="1"/>
              <a:t>ашык</a:t>
            </a:r>
            <a:r>
              <a:rPr lang="ru-RU" sz="1200" dirty="0"/>
              <a:t> </a:t>
            </a:r>
            <a:r>
              <a:rPr lang="ru-RU" sz="1200" dirty="0" err="1"/>
              <a:t>аткарылган</a:t>
            </a:r>
            <a:r>
              <a:rPr lang="ru-RU" sz="1100" dirty="0"/>
              <a:t>.</a:t>
            </a:r>
            <a:endParaRPr lang="ru-KG" sz="1100" dirty="0"/>
          </a:p>
        </p:txBody>
      </p:sp>
      <p:sp>
        <p:nvSpPr>
          <p:cNvPr id="9" name="TextBox 14">
            <a:extLst>
              <a:ext uri="{FF2B5EF4-FFF2-40B4-BE49-F238E27FC236}">
                <a16:creationId xmlns:a16="http://schemas.microsoft.com/office/drawing/2014/main" id="{4E2FA266-B720-B56C-1744-50395DA02104}"/>
              </a:ext>
            </a:extLst>
          </p:cNvPr>
          <p:cNvSpPr txBox="1"/>
          <p:nvPr/>
        </p:nvSpPr>
        <p:spPr>
          <a:xfrm>
            <a:off x="958850" y="383143"/>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3.2. Стратеги</a:t>
            </a:r>
            <a:r>
              <a:rPr lang="ru-KG" sz="1600" b="1" dirty="0" err="1">
                <a:solidFill>
                  <a:srgbClr val="002F80"/>
                </a:solidFill>
                <a:latin typeface="Open Sans 2 Ultra-Bold"/>
                <a:ea typeface="Open Sans 2 Ultra-Bold"/>
                <a:cs typeface="Open Sans 2 Ultra-Bold"/>
              </a:rPr>
              <a:t>янын</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максаттуу</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көрсөткүчтөрүн</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аткаруу</a:t>
            </a:r>
            <a:r>
              <a:rPr lang="ru-RU" sz="1600" b="1" dirty="0">
                <a:solidFill>
                  <a:srgbClr val="002F80"/>
                </a:solidFill>
                <a:latin typeface="Open Sans 2 Ultra-Bold"/>
                <a:ea typeface="Open Sans 2 Ultra-Bold"/>
                <a:cs typeface="Open Sans 2 Ultra-Bold"/>
              </a:rPr>
              <a:t> </a:t>
            </a:r>
            <a:endParaRPr lang="ru-KG" sz="1600" b="1" dirty="0">
              <a:solidFill>
                <a:srgbClr val="002F80"/>
              </a:solidFill>
              <a:latin typeface="Open Sans 2 Ultra-Bold"/>
              <a:ea typeface="Open Sans 2 Ultra-Bold"/>
              <a:cs typeface="Open Sans 2 Ultra-Bold"/>
            </a:endParaRPr>
          </a:p>
        </p:txBody>
      </p:sp>
      <p:sp>
        <p:nvSpPr>
          <p:cNvPr id="13" name="TextBox 12">
            <a:extLst>
              <a:ext uri="{FF2B5EF4-FFF2-40B4-BE49-F238E27FC236}">
                <a16:creationId xmlns:a16="http://schemas.microsoft.com/office/drawing/2014/main" id="{1F7F89B6-1C0A-D3A8-4C30-20613979C9C3}"/>
              </a:ext>
            </a:extLst>
          </p:cNvPr>
          <p:cNvSpPr txBox="1"/>
          <p:nvPr/>
        </p:nvSpPr>
        <p:spPr>
          <a:xfrm>
            <a:off x="838741" y="3494125"/>
            <a:ext cx="6099021" cy="646331"/>
          </a:xfrm>
          <a:prstGeom prst="rect">
            <a:avLst/>
          </a:prstGeom>
          <a:noFill/>
        </p:spPr>
        <p:txBody>
          <a:bodyPr wrap="square">
            <a:spAutoFit/>
          </a:bodyPr>
          <a:lstStyle/>
          <a:p>
            <a:pPr indent="360000" algn="just"/>
            <a:r>
              <a:rPr lang="ru-RU" sz="1200" dirty="0" err="1"/>
              <a:t>Кирешелүүлүк</a:t>
            </a:r>
            <a:r>
              <a:rPr lang="ru-RU" sz="1200" dirty="0"/>
              <a:t> </a:t>
            </a:r>
            <a:r>
              <a:rPr lang="ru-RU" sz="1200" dirty="0" err="1"/>
              <a:t>көрсөткүчтөрү</a:t>
            </a:r>
            <a:r>
              <a:rPr lang="ru-RU" sz="1200" dirty="0"/>
              <a:t> </a:t>
            </a:r>
            <a:r>
              <a:rPr lang="ru-RU" sz="1200" dirty="0" err="1"/>
              <a:t>пландаштырылган</a:t>
            </a:r>
            <a:r>
              <a:rPr lang="ru-RU" sz="1200" dirty="0"/>
              <a:t> </a:t>
            </a:r>
            <a:r>
              <a:rPr lang="ru-RU" sz="1200" dirty="0" err="1"/>
              <a:t>көрсөткүчтөрдөн</a:t>
            </a:r>
            <a:r>
              <a:rPr lang="ru-RU" sz="1200" dirty="0"/>
              <a:t> </a:t>
            </a:r>
            <a:r>
              <a:rPr lang="ru-RU" sz="1200" dirty="0" err="1"/>
              <a:t>олуттуу</a:t>
            </a:r>
            <a:r>
              <a:rPr lang="ru-RU" sz="1200" dirty="0"/>
              <a:t> </a:t>
            </a:r>
            <a:r>
              <a:rPr lang="ru-RU" sz="1200" dirty="0" err="1"/>
              <a:t>ашып</a:t>
            </a:r>
            <a:r>
              <a:rPr lang="ru-RU" sz="1200" dirty="0"/>
              <a:t>, </a:t>
            </a:r>
            <a:r>
              <a:rPr lang="ru-RU" sz="1200" dirty="0" err="1"/>
              <a:t>Фонддун</a:t>
            </a:r>
            <a:r>
              <a:rPr lang="ru-RU" sz="1200" dirty="0"/>
              <a:t> </a:t>
            </a:r>
            <a:r>
              <a:rPr lang="ru-RU" sz="1200" dirty="0" err="1"/>
              <a:t>активдерин</a:t>
            </a:r>
            <a:r>
              <a:rPr lang="ru-RU" sz="1200" dirty="0"/>
              <a:t> </a:t>
            </a:r>
            <a:r>
              <a:rPr lang="ru-RU" sz="1200" dirty="0" err="1"/>
              <a:t>башкаруунун</a:t>
            </a:r>
            <a:r>
              <a:rPr lang="ru-RU" sz="1200" dirty="0"/>
              <a:t> </a:t>
            </a:r>
            <a:r>
              <a:rPr lang="ru-RU" sz="1200" dirty="0" err="1"/>
              <a:t>натыйжалуулугун</a:t>
            </a:r>
            <a:r>
              <a:rPr lang="ru-RU" sz="1200" dirty="0"/>
              <a:t> </a:t>
            </a:r>
            <a:r>
              <a:rPr lang="ru-RU" sz="1200" dirty="0" err="1"/>
              <a:t>чагылдырат</a:t>
            </a:r>
            <a:r>
              <a:rPr lang="ru-RU" sz="1200" dirty="0"/>
              <a:t>. Таза </a:t>
            </a:r>
            <a:r>
              <a:rPr lang="ru-RU" sz="1200" dirty="0" err="1"/>
              <a:t>жалпы</a:t>
            </a:r>
            <a:r>
              <a:rPr lang="ru-RU" sz="1200" dirty="0"/>
              <a:t> </a:t>
            </a:r>
            <a:r>
              <a:rPr lang="ru-RU" sz="1200" dirty="0" err="1"/>
              <a:t>киреше</a:t>
            </a:r>
            <a:r>
              <a:rPr lang="ru-RU" sz="1200" dirty="0"/>
              <a:t> 2023-жылы 158%, 2024-жылы 173%, 2025-жылы 209% </a:t>
            </a:r>
            <a:r>
              <a:rPr lang="ru-RU" sz="1200" dirty="0" err="1"/>
              <a:t>ашык</a:t>
            </a:r>
            <a:r>
              <a:rPr lang="ru-RU" sz="1200" dirty="0"/>
              <a:t> </a:t>
            </a:r>
            <a:r>
              <a:rPr lang="ru-RU" sz="1200" dirty="0" err="1"/>
              <a:t>аткарылган</a:t>
            </a:r>
            <a:r>
              <a:rPr lang="ru-RU" sz="1200" dirty="0"/>
              <a:t>.</a:t>
            </a:r>
            <a:endParaRPr lang="ru-KG" sz="1200" dirty="0"/>
          </a:p>
        </p:txBody>
      </p:sp>
      <p:sp>
        <p:nvSpPr>
          <p:cNvPr id="14" name="TextBox 13">
            <a:extLst>
              <a:ext uri="{FF2B5EF4-FFF2-40B4-BE49-F238E27FC236}">
                <a16:creationId xmlns:a16="http://schemas.microsoft.com/office/drawing/2014/main" id="{5C183ED6-8B8E-EF0A-E6DF-7008FEDB4D67}"/>
              </a:ext>
            </a:extLst>
          </p:cNvPr>
          <p:cNvSpPr txBox="1"/>
          <p:nvPr/>
        </p:nvSpPr>
        <p:spPr>
          <a:xfrm>
            <a:off x="889731" y="3193158"/>
            <a:ext cx="5910769" cy="246221"/>
          </a:xfrm>
          <a:prstGeom prst="rect">
            <a:avLst/>
          </a:prstGeom>
          <a:noFill/>
        </p:spPr>
        <p:txBody>
          <a:bodyPr wrap="square">
            <a:spAutoFit/>
          </a:bodyPr>
          <a:lstStyle/>
          <a:p>
            <a:r>
              <a:rPr lang="ru-RU" sz="1000" i="1" dirty="0"/>
              <a:t>6-сүрөт. 2023-2025-жылдары </a:t>
            </a:r>
            <a:r>
              <a:rPr lang="ru-RU" sz="1000" i="1" dirty="0" err="1"/>
              <a:t>жалпы</a:t>
            </a:r>
            <a:r>
              <a:rPr lang="ru-RU" sz="1000" i="1" dirty="0"/>
              <a:t> </a:t>
            </a:r>
            <a:r>
              <a:rPr lang="ru-RU" sz="1000" i="1" dirty="0" err="1"/>
              <a:t>активдердин</a:t>
            </a:r>
            <a:r>
              <a:rPr lang="ru-RU" sz="1000" i="1" dirty="0"/>
              <a:t> </a:t>
            </a:r>
            <a:r>
              <a:rPr lang="ru-RU" sz="1000" i="1" dirty="0" err="1"/>
              <a:t>көрсөткүчүнүн</a:t>
            </a:r>
            <a:r>
              <a:rPr lang="ru-RU" sz="1000" i="1" dirty="0"/>
              <a:t> </a:t>
            </a:r>
            <a:r>
              <a:rPr lang="ru-RU" sz="1000" i="1" dirty="0" err="1"/>
              <a:t>аткарылышы</a:t>
            </a:r>
            <a:r>
              <a:rPr lang="ru-RU" sz="1000" i="1" dirty="0"/>
              <a:t> (млн. сом </a:t>
            </a:r>
            <a:r>
              <a:rPr lang="ru-RU" sz="1000" i="1" dirty="0" err="1"/>
              <a:t>жана</a:t>
            </a:r>
            <a:r>
              <a:rPr lang="ru-RU" sz="1000" i="1" dirty="0"/>
              <a:t> %) </a:t>
            </a:r>
            <a:endParaRPr lang="ru-KG" sz="1000" dirty="0"/>
          </a:p>
        </p:txBody>
      </p:sp>
      <p:sp>
        <p:nvSpPr>
          <p:cNvPr id="20" name="TextBox 19">
            <a:extLst>
              <a:ext uri="{FF2B5EF4-FFF2-40B4-BE49-F238E27FC236}">
                <a16:creationId xmlns:a16="http://schemas.microsoft.com/office/drawing/2014/main" id="{6EB2B002-4286-7739-65B1-DE86E306C8D2}"/>
              </a:ext>
            </a:extLst>
          </p:cNvPr>
          <p:cNvSpPr txBox="1"/>
          <p:nvPr/>
        </p:nvSpPr>
        <p:spPr>
          <a:xfrm>
            <a:off x="848441" y="5780181"/>
            <a:ext cx="5910769" cy="246221"/>
          </a:xfrm>
          <a:prstGeom prst="rect">
            <a:avLst/>
          </a:prstGeom>
          <a:noFill/>
        </p:spPr>
        <p:txBody>
          <a:bodyPr wrap="square">
            <a:spAutoFit/>
          </a:bodyPr>
          <a:lstStyle/>
          <a:p>
            <a:r>
              <a:rPr lang="ru-RU" sz="1000" i="1" dirty="0"/>
              <a:t>7-сүрөт. 2023-2025-жылдары </a:t>
            </a:r>
            <a:r>
              <a:rPr lang="ru-RU" sz="1000" i="1" dirty="0" err="1"/>
              <a:t>жалпы</a:t>
            </a:r>
            <a:r>
              <a:rPr lang="ru-RU" sz="1000" i="1" dirty="0"/>
              <a:t> </a:t>
            </a:r>
            <a:r>
              <a:rPr lang="ru-RU" sz="1000" i="1" dirty="0" err="1"/>
              <a:t>киреше</a:t>
            </a:r>
            <a:r>
              <a:rPr lang="ru-RU" sz="1000" i="1" dirty="0"/>
              <a:t> </a:t>
            </a:r>
            <a:r>
              <a:rPr lang="ru-RU" sz="1000" i="1" dirty="0" err="1"/>
              <a:t>көрсөткүчүнүн</a:t>
            </a:r>
            <a:r>
              <a:rPr lang="ru-RU" sz="1000" i="1" dirty="0"/>
              <a:t> </a:t>
            </a:r>
            <a:r>
              <a:rPr lang="ru-RU" sz="1000" i="1" dirty="0" err="1"/>
              <a:t>аткарылышы</a:t>
            </a:r>
            <a:r>
              <a:rPr lang="ru-RU" sz="1000" i="1" dirty="0"/>
              <a:t> (млн. сом </a:t>
            </a:r>
            <a:r>
              <a:rPr lang="ru-RU" sz="1000" i="1" dirty="0" err="1"/>
              <a:t>жана</a:t>
            </a:r>
            <a:r>
              <a:rPr lang="ru-RU" sz="1000" i="1" dirty="0"/>
              <a:t> %)</a:t>
            </a:r>
            <a:endParaRPr lang="ru-KG" sz="1000" dirty="0"/>
          </a:p>
        </p:txBody>
      </p:sp>
      <p:sp>
        <p:nvSpPr>
          <p:cNvPr id="7" name="TextBox 6">
            <a:extLst>
              <a:ext uri="{FF2B5EF4-FFF2-40B4-BE49-F238E27FC236}">
                <a16:creationId xmlns:a16="http://schemas.microsoft.com/office/drawing/2014/main" id="{574C7242-D009-276F-24C9-58A3A0BFB0A8}"/>
              </a:ext>
            </a:extLst>
          </p:cNvPr>
          <p:cNvSpPr txBox="1"/>
          <p:nvPr/>
        </p:nvSpPr>
        <p:spPr>
          <a:xfrm>
            <a:off x="820737" y="6092540"/>
            <a:ext cx="6228497" cy="1092607"/>
          </a:xfrm>
          <a:prstGeom prst="rect">
            <a:avLst/>
          </a:prstGeom>
          <a:noFill/>
        </p:spPr>
        <p:txBody>
          <a:bodyPr wrap="square">
            <a:spAutoFit/>
          </a:bodyPr>
          <a:lstStyle/>
          <a:p>
            <a:pPr indent="360363" algn="just"/>
            <a:r>
              <a:rPr lang="ru-RU" sz="1300" dirty="0"/>
              <a:t>2025-жылдын </a:t>
            </a:r>
            <a:r>
              <a:rPr lang="ru-RU" sz="1300" dirty="0" err="1"/>
              <a:t>аягына</a:t>
            </a:r>
            <a:r>
              <a:rPr lang="ru-RU" sz="1300" dirty="0"/>
              <a:t> карата </a:t>
            </a:r>
            <a:r>
              <a:rPr lang="ru-RU" sz="1300" dirty="0" err="1"/>
              <a:t>Фонддун</a:t>
            </a:r>
            <a:r>
              <a:rPr lang="ru-RU" sz="1300" dirty="0"/>
              <a:t> </a:t>
            </a:r>
            <a:r>
              <a:rPr lang="ru-RU" sz="1300" dirty="0" err="1"/>
              <a:t>көлөмү</a:t>
            </a:r>
            <a:r>
              <a:rPr lang="ru-RU" sz="1300" dirty="0"/>
              <a:t> 9,7 млрд </a:t>
            </a:r>
            <a:r>
              <a:rPr lang="ru-RU" sz="1300" dirty="0" err="1"/>
              <a:t>сомдон</a:t>
            </a:r>
            <a:r>
              <a:rPr lang="ru-RU" sz="1300" dirty="0"/>
              <a:t> </a:t>
            </a:r>
            <a:r>
              <a:rPr lang="ru-RU" sz="1300" dirty="0" err="1"/>
              <a:t>ашык</a:t>
            </a:r>
            <a:r>
              <a:rPr lang="ru-RU" sz="1300" dirty="0"/>
              <a:t> </a:t>
            </a:r>
            <a:r>
              <a:rPr lang="ru-RU" sz="1300" dirty="0" err="1"/>
              <a:t>суммада</a:t>
            </a:r>
            <a:r>
              <a:rPr lang="ru-RU" sz="1300" dirty="0"/>
              <a:t> </a:t>
            </a:r>
            <a:r>
              <a:rPr lang="ru-RU" sz="1300" dirty="0" err="1"/>
              <a:t>түзүлдү</a:t>
            </a:r>
            <a:r>
              <a:rPr lang="ru-RU" sz="1300" dirty="0"/>
              <a:t>, ал </a:t>
            </a:r>
            <a:r>
              <a:rPr lang="ru-RU" sz="1300" dirty="0" err="1"/>
              <a:t>эми</a:t>
            </a:r>
            <a:r>
              <a:rPr lang="ru-RU" sz="1300" dirty="0"/>
              <a:t> </a:t>
            </a:r>
            <a:r>
              <a:rPr lang="ru-RU" sz="1300" dirty="0" err="1"/>
              <a:t>пландык</a:t>
            </a:r>
            <a:r>
              <a:rPr lang="ru-RU" sz="1300" dirty="0"/>
              <a:t> </a:t>
            </a:r>
            <a:r>
              <a:rPr lang="ru-RU" sz="1300" dirty="0" err="1"/>
              <a:t>көрсөткүч</a:t>
            </a:r>
            <a:r>
              <a:rPr lang="ru-RU" sz="1300" dirty="0"/>
              <a:t> 6,65 млрд сом </a:t>
            </a:r>
            <a:r>
              <a:rPr lang="ru-RU" sz="1300" dirty="0" err="1"/>
              <a:t>болгон</a:t>
            </a:r>
            <a:r>
              <a:rPr lang="ru-RU" sz="1300" dirty="0"/>
              <a:t>, </a:t>
            </a:r>
            <a:r>
              <a:rPr lang="ru-RU" sz="1300" dirty="0" err="1"/>
              <a:t>бул</a:t>
            </a:r>
            <a:r>
              <a:rPr lang="ru-RU" sz="1300" dirty="0"/>
              <a:t> </a:t>
            </a:r>
            <a:r>
              <a:rPr lang="ru-RU" sz="1300" dirty="0" err="1"/>
              <a:t>аткаруунун</a:t>
            </a:r>
            <a:r>
              <a:rPr lang="ru-RU" sz="1300" dirty="0"/>
              <a:t> 146%ын </a:t>
            </a:r>
            <a:r>
              <a:rPr lang="ru-RU" sz="1300" dirty="0" err="1"/>
              <a:t>түзөт</a:t>
            </a:r>
            <a:r>
              <a:rPr lang="ru-RU" sz="1300" dirty="0"/>
              <a:t>. </a:t>
            </a:r>
            <a:r>
              <a:rPr lang="ru-RU" sz="1300" dirty="0" err="1"/>
              <a:t>Фондду</a:t>
            </a:r>
            <a:r>
              <a:rPr lang="ru-RU" sz="1300" dirty="0"/>
              <a:t> </a:t>
            </a:r>
            <a:r>
              <a:rPr lang="ru-RU" sz="1300" dirty="0" err="1"/>
              <a:t>түзүү</a:t>
            </a:r>
            <a:r>
              <a:rPr lang="ru-RU" sz="1300" dirty="0"/>
              <a:t> </a:t>
            </a:r>
            <a:r>
              <a:rPr lang="ru-RU" sz="1300" dirty="0" err="1"/>
              <a:t>боюнча</a:t>
            </a:r>
            <a:r>
              <a:rPr lang="ru-RU" sz="1300" dirty="0"/>
              <a:t> </a:t>
            </a:r>
            <a:r>
              <a:rPr lang="ru-RU" sz="1300" dirty="0" err="1"/>
              <a:t>стратегиялык</a:t>
            </a:r>
            <a:r>
              <a:rPr lang="ru-RU" sz="1300" dirty="0"/>
              <a:t> </a:t>
            </a:r>
            <a:r>
              <a:rPr lang="ru-RU" sz="1300" dirty="0" err="1"/>
              <a:t>максаттуу</a:t>
            </a:r>
            <a:r>
              <a:rPr lang="ru-RU" sz="1300" dirty="0"/>
              <a:t> </a:t>
            </a:r>
            <a:r>
              <a:rPr lang="ru-RU" sz="1300" dirty="0" err="1"/>
              <a:t>багыт</a:t>
            </a:r>
            <a:r>
              <a:rPr lang="ru-RU" sz="1300" dirty="0"/>
              <a:t> 2024-жылы </a:t>
            </a:r>
            <a:r>
              <a:rPr lang="ru-RU" sz="1300" dirty="0" err="1"/>
              <a:t>мөөнөтүнөн</a:t>
            </a:r>
            <a:r>
              <a:rPr lang="ru-RU" sz="1300" dirty="0"/>
              <a:t> </a:t>
            </a:r>
            <a:r>
              <a:rPr lang="ru-RU" sz="1300" dirty="0" err="1"/>
              <a:t>мурда</a:t>
            </a:r>
            <a:r>
              <a:rPr lang="ru-RU" sz="1300" dirty="0"/>
              <a:t> </a:t>
            </a:r>
            <a:r>
              <a:rPr lang="ru-RU" sz="1300" dirty="0" err="1"/>
              <a:t>ишке</a:t>
            </a:r>
            <a:r>
              <a:rPr lang="ru-RU" sz="1300" dirty="0"/>
              <a:t> </a:t>
            </a:r>
            <a:r>
              <a:rPr lang="ru-RU" sz="1300" dirty="0" err="1"/>
              <a:t>ашырылган</a:t>
            </a:r>
            <a:r>
              <a:rPr lang="ru-RU" sz="1300" dirty="0"/>
              <a:t>. 2023-2025-жылдары Фонд 2 </a:t>
            </a:r>
            <a:r>
              <a:rPr lang="ru-RU" sz="1300" dirty="0" err="1"/>
              <a:t>эседен</a:t>
            </a:r>
            <a:r>
              <a:rPr lang="ru-RU" sz="1300" dirty="0"/>
              <a:t> </a:t>
            </a:r>
            <a:r>
              <a:rPr lang="ru-RU" sz="1300" dirty="0" err="1"/>
              <a:t>ашык</a:t>
            </a:r>
            <a:r>
              <a:rPr lang="ru-RU" sz="1300" dirty="0"/>
              <a:t> </a:t>
            </a:r>
            <a:r>
              <a:rPr lang="ru-RU" sz="1300" dirty="0" err="1"/>
              <a:t>өсүп</a:t>
            </a:r>
            <a:r>
              <a:rPr lang="ru-RU" sz="1300" dirty="0"/>
              <a:t>, </a:t>
            </a:r>
            <a:r>
              <a:rPr lang="ru-RU" sz="1300" dirty="0" err="1"/>
              <a:t>өсүш</a:t>
            </a:r>
            <a:r>
              <a:rPr lang="ru-RU" sz="1300" dirty="0"/>
              <a:t> 5 млрд </a:t>
            </a:r>
            <a:r>
              <a:rPr lang="ru-RU" sz="1300" dirty="0" err="1"/>
              <a:t>сомдон</a:t>
            </a:r>
            <a:r>
              <a:rPr lang="ru-RU" sz="1300" dirty="0"/>
              <a:t> </a:t>
            </a:r>
            <a:r>
              <a:rPr lang="ru-RU" sz="1300" dirty="0" err="1"/>
              <a:t>ашты</a:t>
            </a:r>
            <a:r>
              <a:rPr lang="ru-RU" sz="1300" dirty="0"/>
              <a:t>.</a:t>
            </a:r>
            <a:endParaRPr lang="ru-KG" sz="1300" dirty="0"/>
          </a:p>
        </p:txBody>
      </p:sp>
      <p:sp>
        <p:nvSpPr>
          <p:cNvPr id="15" name="TextBox 14">
            <a:extLst>
              <a:ext uri="{FF2B5EF4-FFF2-40B4-BE49-F238E27FC236}">
                <a16:creationId xmlns:a16="http://schemas.microsoft.com/office/drawing/2014/main" id="{06F6B55A-9070-9D62-0CC9-4E7D53C4E870}"/>
              </a:ext>
            </a:extLst>
          </p:cNvPr>
          <p:cNvSpPr txBox="1"/>
          <p:nvPr/>
        </p:nvSpPr>
        <p:spPr>
          <a:xfrm>
            <a:off x="820737" y="9117270"/>
            <a:ext cx="6099022" cy="892552"/>
          </a:xfrm>
          <a:prstGeom prst="rect">
            <a:avLst/>
          </a:prstGeom>
          <a:noFill/>
        </p:spPr>
        <p:txBody>
          <a:bodyPr wrap="square">
            <a:spAutoFit/>
          </a:bodyPr>
          <a:lstStyle/>
          <a:p>
            <a:pPr indent="361950" algn="just"/>
            <a:r>
              <a:rPr lang="ru-RU" sz="1300" dirty="0" err="1"/>
              <a:t>Жаңы</a:t>
            </a:r>
            <a:r>
              <a:rPr lang="ru-RU" sz="1300" dirty="0"/>
              <a:t> </a:t>
            </a:r>
            <a:r>
              <a:rPr lang="ru-RU" sz="1300" dirty="0" err="1"/>
              <a:t>жетишкендиктер</a:t>
            </a:r>
            <a:r>
              <a:rPr lang="ru-RU" sz="1300" dirty="0"/>
              <a:t> </a:t>
            </a:r>
            <a:r>
              <a:rPr lang="ru-RU" sz="1300" dirty="0" err="1"/>
              <a:t>Фондду</a:t>
            </a:r>
            <a:r>
              <a:rPr lang="ru-RU" sz="1300" dirty="0"/>
              <a:t> </a:t>
            </a:r>
            <a:r>
              <a:rPr lang="ru-RU" sz="1300" dirty="0" err="1"/>
              <a:t>башкаруунун</a:t>
            </a:r>
            <a:r>
              <a:rPr lang="ru-RU" sz="1300" dirty="0"/>
              <a:t> </a:t>
            </a:r>
            <a:r>
              <a:rPr lang="ru-RU" sz="1300" dirty="0" err="1"/>
              <a:t>колдонулган</a:t>
            </a:r>
            <a:r>
              <a:rPr lang="ru-RU" sz="1300" dirty="0"/>
              <a:t> </a:t>
            </a:r>
            <a:r>
              <a:rPr lang="ru-RU" sz="1300" dirty="0" err="1"/>
              <a:t>моделинин</a:t>
            </a:r>
            <a:r>
              <a:rPr lang="ru-RU" sz="1300" dirty="0"/>
              <a:t> </a:t>
            </a:r>
            <a:r>
              <a:rPr lang="ru-RU" sz="1300" dirty="0" err="1"/>
              <a:t>натыйжалуулугун</a:t>
            </a:r>
            <a:r>
              <a:rPr lang="ru-RU" sz="1300" dirty="0"/>
              <a:t>, </a:t>
            </a:r>
            <a:r>
              <a:rPr lang="ru-RU" sz="1300" dirty="0" err="1"/>
              <a:t>инвестициялык</a:t>
            </a:r>
            <a:r>
              <a:rPr lang="ru-RU" sz="1300" dirty="0"/>
              <a:t> </a:t>
            </a:r>
            <a:r>
              <a:rPr lang="ru-RU" sz="1300" dirty="0" err="1"/>
              <a:t>саясаттын</a:t>
            </a:r>
            <a:r>
              <a:rPr lang="ru-RU" sz="1300" dirty="0"/>
              <a:t> </a:t>
            </a:r>
            <a:r>
              <a:rPr lang="ru-RU" sz="1300" dirty="0" err="1"/>
              <a:t>жемиштүүлүгүн</a:t>
            </a:r>
            <a:r>
              <a:rPr lang="ru-RU" sz="1300" dirty="0"/>
              <a:t> </a:t>
            </a:r>
            <a:r>
              <a:rPr lang="ru-RU" sz="1300" dirty="0" err="1"/>
              <a:t>далилдеп</a:t>
            </a:r>
            <a:r>
              <a:rPr lang="ru-RU" sz="1300" dirty="0"/>
              <a:t>, </a:t>
            </a:r>
            <a:r>
              <a:rPr lang="ru-RU" sz="1300" dirty="0" err="1"/>
              <a:t>Агенттиктин</a:t>
            </a:r>
            <a:r>
              <a:rPr lang="ru-RU" sz="1300" dirty="0"/>
              <a:t> </a:t>
            </a:r>
            <a:r>
              <a:rPr lang="ru-RU" sz="1300" dirty="0" err="1"/>
              <a:t>камсыздандыруу</a:t>
            </a:r>
            <a:r>
              <a:rPr lang="ru-RU" sz="1300" dirty="0"/>
              <a:t> </a:t>
            </a:r>
            <a:r>
              <a:rPr lang="ru-RU" sz="1300" dirty="0" err="1"/>
              <a:t>төлөмдөрү</a:t>
            </a:r>
            <a:r>
              <a:rPr lang="ru-RU" sz="1300" dirty="0"/>
              <a:t> </a:t>
            </a:r>
            <a:r>
              <a:rPr lang="ru-RU" sz="1300" dirty="0" err="1"/>
              <a:t>боюнча</a:t>
            </a:r>
            <a:r>
              <a:rPr lang="ru-RU" sz="1300" dirty="0"/>
              <a:t> </a:t>
            </a:r>
            <a:r>
              <a:rPr lang="ru-RU" sz="1300" dirty="0" err="1"/>
              <a:t>милдеттенмелерин</a:t>
            </a:r>
            <a:r>
              <a:rPr lang="ru-RU" sz="1300" dirty="0"/>
              <a:t> </a:t>
            </a:r>
            <a:r>
              <a:rPr lang="ru-RU" sz="1300" dirty="0" err="1"/>
              <a:t>аткаруу</a:t>
            </a:r>
            <a:r>
              <a:rPr lang="ru-RU" sz="1300" dirty="0"/>
              <a:t> </a:t>
            </a:r>
            <a:r>
              <a:rPr lang="ru-RU" sz="1300" dirty="0" err="1"/>
              <a:t>жөндөмдүүлүгүн</a:t>
            </a:r>
            <a:r>
              <a:rPr lang="ru-RU" sz="1300" dirty="0"/>
              <a:t> </a:t>
            </a:r>
            <a:r>
              <a:rPr lang="ru-RU" sz="1300" dirty="0" err="1"/>
              <a:t>кыйла</a:t>
            </a:r>
            <a:r>
              <a:rPr lang="ru-RU" sz="1300" dirty="0"/>
              <a:t> </a:t>
            </a:r>
            <a:r>
              <a:rPr lang="ru-RU" sz="1300" dirty="0" err="1"/>
              <a:t>жогорулатты</a:t>
            </a:r>
            <a:r>
              <a:rPr lang="ru-RU" sz="1300" dirty="0"/>
              <a:t>.</a:t>
            </a:r>
            <a:endParaRPr lang="ru-KG" sz="1300" dirty="0"/>
          </a:p>
        </p:txBody>
      </p:sp>
      <p:sp>
        <p:nvSpPr>
          <p:cNvPr id="16" name="TextBox 15">
            <a:extLst>
              <a:ext uri="{FF2B5EF4-FFF2-40B4-BE49-F238E27FC236}">
                <a16:creationId xmlns:a16="http://schemas.microsoft.com/office/drawing/2014/main" id="{8B7C8CC1-A696-B86D-EA8A-81DA2AEEC7B0}"/>
              </a:ext>
            </a:extLst>
          </p:cNvPr>
          <p:cNvSpPr txBox="1"/>
          <p:nvPr/>
        </p:nvSpPr>
        <p:spPr>
          <a:xfrm>
            <a:off x="889592" y="8851751"/>
            <a:ext cx="5910769" cy="246221"/>
          </a:xfrm>
          <a:prstGeom prst="rect">
            <a:avLst/>
          </a:prstGeom>
          <a:noFill/>
        </p:spPr>
        <p:txBody>
          <a:bodyPr wrap="square">
            <a:spAutoFit/>
          </a:bodyPr>
          <a:lstStyle/>
          <a:p>
            <a:r>
              <a:rPr lang="ru-RU" sz="1000" i="1" dirty="0"/>
              <a:t>8-сүрөт. </a:t>
            </a:r>
            <a:r>
              <a:rPr lang="ru-RU" sz="1000" i="1" dirty="0" err="1"/>
              <a:t>Фонддун</a:t>
            </a:r>
            <a:r>
              <a:rPr lang="ru-RU" sz="1000" i="1" dirty="0"/>
              <a:t> 2023-2025-жылдарга карата </a:t>
            </a:r>
            <a:r>
              <a:rPr lang="ru-RU" sz="1000" i="1" dirty="0" err="1"/>
              <a:t>көрсөткүчүнүн</a:t>
            </a:r>
            <a:r>
              <a:rPr lang="ru-RU" sz="1000" i="1" dirty="0"/>
              <a:t> </a:t>
            </a:r>
            <a:r>
              <a:rPr lang="ru-RU" sz="1000" i="1" dirty="0" err="1"/>
              <a:t>аткарылышы</a:t>
            </a:r>
            <a:r>
              <a:rPr lang="ru-RU" sz="1000" i="1" dirty="0"/>
              <a:t> (млн. сом </a:t>
            </a:r>
            <a:r>
              <a:rPr lang="ru-RU" sz="1000" i="1" dirty="0" err="1"/>
              <a:t>жана</a:t>
            </a:r>
            <a:r>
              <a:rPr lang="ru-RU" sz="1000" i="1" dirty="0"/>
              <a:t> %) </a:t>
            </a:r>
            <a:endParaRPr lang="ru-KG" sz="1000" dirty="0"/>
          </a:p>
        </p:txBody>
      </p:sp>
      <p:sp>
        <p:nvSpPr>
          <p:cNvPr id="17" name="TextBox 15">
            <a:extLst>
              <a:ext uri="{FF2B5EF4-FFF2-40B4-BE49-F238E27FC236}">
                <a16:creationId xmlns:a16="http://schemas.microsoft.com/office/drawing/2014/main" id="{50D56DB0-2031-378C-D510-37B98F86F81A}"/>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graphicFrame>
        <p:nvGraphicFramePr>
          <p:cNvPr id="22" name="Диаграмма 21">
            <a:extLst>
              <a:ext uri="{FF2B5EF4-FFF2-40B4-BE49-F238E27FC236}">
                <a16:creationId xmlns:a16="http://schemas.microsoft.com/office/drawing/2014/main" id="{A63009BD-7388-4464-9B1C-D5BBED4348EB}"/>
              </a:ext>
            </a:extLst>
          </p:cNvPr>
          <p:cNvGraphicFramePr>
            <a:graphicFrameLocks/>
          </p:cNvGraphicFramePr>
          <p:nvPr>
            <p:extLst>
              <p:ext uri="{D42A27DB-BD31-4B8C-83A1-F6EECF244321}">
                <p14:modId xmlns:p14="http://schemas.microsoft.com/office/powerpoint/2010/main" val="627330295"/>
              </p:ext>
            </p:extLst>
          </p:nvPr>
        </p:nvGraphicFramePr>
        <p:xfrm>
          <a:off x="889591" y="1859947"/>
          <a:ext cx="6030167" cy="12978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Диаграмма 22">
            <a:extLst>
              <a:ext uri="{FF2B5EF4-FFF2-40B4-BE49-F238E27FC236}">
                <a16:creationId xmlns:a16="http://schemas.microsoft.com/office/drawing/2014/main" id="{D87579F9-70F1-4E4B-9445-660BDA75FB29}"/>
              </a:ext>
            </a:extLst>
          </p:cNvPr>
          <p:cNvGraphicFramePr>
            <a:graphicFrameLocks/>
          </p:cNvGraphicFramePr>
          <p:nvPr>
            <p:extLst>
              <p:ext uri="{D42A27DB-BD31-4B8C-83A1-F6EECF244321}">
                <p14:modId xmlns:p14="http://schemas.microsoft.com/office/powerpoint/2010/main" val="2579151993"/>
              </p:ext>
            </p:extLst>
          </p:nvPr>
        </p:nvGraphicFramePr>
        <p:xfrm>
          <a:off x="889591" y="3975100"/>
          <a:ext cx="6099021" cy="18506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Диаграмма 24">
            <a:extLst>
              <a:ext uri="{FF2B5EF4-FFF2-40B4-BE49-F238E27FC236}">
                <a16:creationId xmlns:a16="http://schemas.microsoft.com/office/drawing/2014/main" id="{70A26631-793E-4BAA-B787-89603FBCE51F}"/>
              </a:ext>
            </a:extLst>
          </p:cNvPr>
          <p:cNvGraphicFramePr>
            <a:graphicFrameLocks/>
          </p:cNvGraphicFramePr>
          <p:nvPr>
            <p:extLst>
              <p:ext uri="{D42A27DB-BD31-4B8C-83A1-F6EECF244321}">
                <p14:modId xmlns:p14="http://schemas.microsoft.com/office/powerpoint/2010/main" val="2295226414"/>
              </p:ext>
            </p:extLst>
          </p:nvPr>
        </p:nvGraphicFramePr>
        <p:xfrm>
          <a:off x="889591" y="7185146"/>
          <a:ext cx="6099021" cy="166528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80277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3A326-4DCF-2C0E-BF79-C9BBA0FC3B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3DF3A26-E4C1-402E-BE49-44C671BB6832}"/>
              </a:ext>
            </a:extLst>
          </p:cNvPr>
          <p:cNvSpPr/>
          <p:nvPr/>
        </p:nvSpPr>
        <p:spPr>
          <a:xfrm>
            <a:off x="0" y="1410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E63B0B41-346A-15F1-68BD-95471C76C98F}"/>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A6974738-DE05-B3CF-F6B0-596E3CC2500A}"/>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E3D0DCED-FCAC-1A5B-E3B1-964F8B52668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236DA7EB-0D92-8ECC-BCAB-3E0BF7DA5A3A}"/>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F27DF2AA-5630-AD01-A0CE-3B13866AD7EE}"/>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18</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12B1AAEE-CFB0-3A9D-7412-CA0F3AFB4F8C}"/>
              </a:ext>
            </a:extLst>
          </p:cNvPr>
          <p:cNvSpPr/>
          <p:nvPr/>
        </p:nvSpPr>
        <p:spPr>
          <a:xfrm>
            <a:off x="1240260" y="1993900"/>
            <a:ext cx="935285" cy="0"/>
          </a:xfrm>
          <a:prstGeom prst="line">
            <a:avLst/>
          </a:prstGeom>
          <a:ln w="47625" cap="rnd">
            <a:solidFill>
              <a:srgbClr val="FEBA3A"/>
            </a:solidFill>
            <a:prstDash val="solid"/>
            <a:headEnd type="none" w="sm" len="sm"/>
            <a:tailEnd type="none" w="sm" len="sm"/>
          </a:ln>
        </p:spPr>
      </p:sp>
      <p:grpSp>
        <p:nvGrpSpPr>
          <p:cNvPr id="13" name="Group 33">
            <a:extLst>
              <a:ext uri="{FF2B5EF4-FFF2-40B4-BE49-F238E27FC236}">
                <a16:creationId xmlns:a16="http://schemas.microsoft.com/office/drawing/2014/main" id="{7D243930-407A-A29A-AA0E-0D27E016EDAA}"/>
              </a:ext>
            </a:extLst>
          </p:cNvPr>
          <p:cNvGrpSpPr/>
          <p:nvPr/>
        </p:nvGrpSpPr>
        <p:grpSpPr>
          <a:xfrm>
            <a:off x="1240261" y="908400"/>
            <a:ext cx="935285" cy="852877"/>
            <a:chOff x="0" y="0"/>
            <a:chExt cx="335185" cy="305652"/>
          </a:xfrm>
        </p:grpSpPr>
        <p:sp>
          <p:nvSpPr>
            <p:cNvPr id="14" name="Freeform 34">
              <a:extLst>
                <a:ext uri="{FF2B5EF4-FFF2-40B4-BE49-F238E27FC236}">
                  <a16:creationId xmlns:a16="http://schemas.microsoft.com/office/drawing/2014/main" id="{F6CB9A59-044E-355B-CA82-FC4B772C8FB1}"/>
                </a:ext>
              </a:extLst>
            </p:cNvPr>
            <p:cNvSpPr/>
            <p:nvPr/>
          </p:nvSpPr>
          <p:spPr>
            <a:xfrm>
              <a:off x="0" y="0"/>
              <a:ext cx="335185" cy="305652"/>
            </a:xfrm>
            <a:custGeom>
              <a:avLst/>
              <a:gdLst/>
              <a:ahLst/>
              <a:cxnLst/>
              <a:rect l="l" t="t" r="r" b="b"/>
              <a:pathLst>
                <a:path w="335185" h="305652">
                  <a:moveTo>
                    <a:pt x="0" y="0"/>
                  </a:moveTo>
                  <a:lnTo>
                    <a:pt x="335185" y="0"/>
                  </a:lnTo>
                  <a:lnTo>
                    <a:pt x="335185" y="305652"/>
                  </a:lnTo>
                  <a:lnTo>
                    <a:pt x="0" y="305652"/>
                  </a:lnTo>
                  <a:close/>
                </a:path>
              </a:pathLst>
            </a:custGeom>
            <a:solidFill>
              <a:srgbClr val="FEBA3A"/>
            </a:solidFill>
          </p:spPr>
          <p:txBody>
            <a:bodyPr/>
            <a:lstStyle/>
            <a:p>
              <a:endParaRPr lang="ru-KG" dirty="0"/>
            </a:p>
          </p:txBody>
        </p:sp>
        <p:sp>
          <p:nvSpPr>
            <p:cNvPr id="15" name="TextBox 35">
              <a:extLst>
                <a:ext uri="{FF2B5EF4-FFF2-40B4-BE49-F238E27FC236}">
                  <a16:creationId xmlns:a16="http://schemas.microsoft.com/office/drawing/2014/main" id="{116A61AE-5121-5CC3-6679-DCE717DE3D15}"/>
                </a:ext>
              </a:extLst>
            </p:cNvPr>
            <p:cNvSpPr txBox="1"/>
            <p:nvPr/>
          </p:nvSpPr>
          <p:spPr>
            <a:xfrm>
              <a:off x="0" y="0"/>
              <a:ext cx="335185" cy="305652"/>
            </a:xfrm>
            <a:prstGeom prst="rect">
              <a:avLst/>
            </a:prstGeom>
          </p:spPr>
          <p:txBody>
            <a:bodyPr lIns="50800" tIns="50800" rIns="50800" bIns="50800" rtlCol="0" anchor="ctr"/>
            <a:lstStyle/>
            <a:p>
              <a:pPr algn="ctr">
                <a:lnSpc>
                  <a:spcPts val="1439"/>
                </a:lnSpc>
              </a:pPr>
              <a:endParaRPr/>
            </a:p>
          </p:txBody>
        </p:sp>
      </p:grpSp>
      <p:sp>
        <p:nvSpPr>
          <p:cNvPr id="16" name="TextBox 36">
            <a:extLst>
              <a:ext uri="{FF2B5EF4-FFF2-40B4-BE49-F238E27FC236}">
                <a16:creationId xmlns:a16="http://schemas.microsoft.com/office/drawing/2014/main" id="{48EC6ADF-183D-5079-60F5-F9AB91E0524A}"/>
              </a:ext>
            </a:extLst>
          </p:cNvPr>
          <p:cNvSpPr txBox="1"/>
          <p:nvPr/>
        </p:nvSpPr>
        <p:spPr>
          <a:xfrm>
            <a:off x="1402297" y="1142859"/>
            <a:ext cx="611212" cy="413703"/>
          </a:xfrm>
          <a:prstGeom prst="rect">
            <a:avLst/>
          </a:prstGeom>
        </p:spPr>
        <p:txBody>
          <a:bodyPr lIns="0" tIns="0" rIns="0" bIns="0" rtlCol="0" anchor="t">
            <a:spAutoFit/>
          </a:bodyPr>
          <a:lstStyle/>
          <a:p>
            <a:pPr algn="ctr">
              <a:lnSpc>
                <a:spcPts val="3200"/>
              </a:lnSpc>
            </a:pPr>
            <a:r>
              <a:rPr lang="en-US" sz="3200" b="1" dirty="0">
                <a:solidFill>
                  <a:srgbClr val="FFFFFF"/>
                </a:solidFill>
                <a:latin typeface="Open Sans 2 Ultra-Bold"/>
                <a:ea typeface="Open Sans 2 Ultra-Bold"/>
                <a:cs typeface="Open Sans 2 Ultra-Bold"/>
                <a:sym typeface="Open Sans 2 Ultra-Bold"/>
              </a:rPr>
              <a:t>0</a:t>
            </a:r>
            <a:r>
              <a:rPr lang="ru-RU" sz="3200" b="1" dirty="0">
                <a:solidFill>
                  <a:srgbClr val="FFFFFF"/>
                </a:solidFill>
                <a:latin typeface="Open Sans 2 Ultra-Bold"/>
                <a:ea typeface="Open Sans 2 Ultra-Bold"/>
                <a:cs typeface="Open Sans 2 Ultra-Bold"/>
                <a:sym typeface="Open Sans 2 Ultra-Bold"/>
              </a:rPr>
              <a:t>4</a:t>
            </a:r>
            <a:endParaRPr lang="en-US" sz="3200" b="1" dirty="0">
              <a:solidFill>
                <a:srgbClr val="FFFFFF"/>
              </a:solidFill>
              <a:latin typeface="Open Sans 2 Ultra-Bold"/>
              <a:ea typeface="Open Sans 2 Ultra-Bold"/>
              <a:cs typeface="Open Sans 2 Ultra-Bold"/>
              <a:sym typeface="Open Sans 2 Ultra-Bold"/>
            </a:endParaRPr>
          </a:p>
        </p:txBody>
      </p:sp>
      <p:sp>
        <p:nvSpPr>
          <p:cNvPr id="17" name="TextBox 9">
            <a:extLst>
              <a:ext uri="{FF2B5EF4-FFF2-40B4-BE49-F238E27FC236}">
                <a16:creationId xmlns:a16="http://schemas.microsoft.com/office/drawing/2014/main" id="{65C99DD6-321E-AF54-877A-7EB739B9CFDF}"/>
              </a:ext>
            </a:extLst>
          </p:cNvPr>
          <p:cNvSpPr txBox="1"/>
          <p:nvPr/>
        </p:nvSpPr>
        <p:spPr>
          <a:xfrm>
            <a:off x="1133280" y="2192602"/>
            <a:ext cx="5890789" cy="824072"/>
          </a:xfrm>
          <a:prstGeom prst="rect">
            <a:avLst/>
          </a:prstGeom>
        </p:spPr>
        <p:txBody>
          <a:bodyPr wrap="square" lIns="0" tIns="0" rIns="0" bIns="0" rtlCol="0" anchor="t">
            <a:spAutoFit/>
          </a:bodyPr>
          <a:lstStyle/>
          <a:p>
            <a:pPr>
              <a:lnSpc>
                <a:spcPts val="3200"/>
              </a:lnSpc>
            </a:pPr>
            <a:r>
              <a:rPr lang="ru-RU" sz="3200" b="1" dirty="0">
                <a:solidFill>
                  <a:srgbClr val="002F80"/>
                </a:solidFill>
                <a:latin typeface="Open Sans 2 Ultra-Bold"/>
                <a:ea typeface="Open Sans 2 Ultra-Bold"/>
                <a:cs typeface="Open Sans 2 Ultra-Bold"/>
              </a:rPr>
              <a:t>ДЕПОЗИТ</a:t>
            </a:r>
            <a:r>
              <a:rPr lang="ru-KG" sz="3200" b="1" dirty="0">
                <a:solidFill>
                  <a:srgbClr val="002F80"/>
                </a:solidFill>
                <a:latin typeface="Open Sans 2 Ultra-Bold"/>
                <a:ea typeface="Open Sans 2 Ultra-Bold"/>
                <a:cs typeface="Open Sans 2 Ultra-Bold"/>
              </a:rPr>
              <a:t>ТЕРДИ КОРГОО СИСТЕМАСЫН КУРУУ</a:t>
            </a:r>
          </a:p>
        </p:txBody>
      </p:sp>
      <p:pic>
        <p:nvPicPr>
          <p:cNvPr id="9" name="Рисунок 8">
            <a:extLst>
              <a:ext uri="{FF2B5EF4-FFF2-40B4-BE49-F238E27FC236}">
                <a16:creationId xmlns:a16="http://schemas.microsoft.com/office/drawing/2014/main" id="{D81881AD-EE8D-1DC5-9491-FC75769905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752" y="3843166"/>
            <a:ext cx="6326995" cy="4222354"/>
          </a:xfrm>
          <a:prstGeom prst="rect">
            <a:avLst/>
          </a:prstGeom>
          <a:ln>
            <a:noFill/>
          </a:ln>
          <a:effectLst>
            <a:softEdge rad="112500"/>
          </a:effectLst>
        </p:spPr>
      </p:pic>
      <p:sp>
        <p:nvSpPr>
          <p:cNvPr id="7" name="TextBox 15">
            <a:extLst>
              <a:ext uri="{FF2B5EF4-FFF2-40B4-BE49-F238E27FC236}">
                <a16:creationId xmlns:a16="http://schemas.microsoft.com/office/drawing/2014/main" id="{FFECC4FA-FC12-D8E5-209E-4275FC477030}"/>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916260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42AF2-8D22-55B5-DC21-DD7BF9C2A1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20FF591-96BE-1AB6-6EB8-40711538E9AA}"/>
              </a:ext>
            </a:extLst>
          </p:cNvPr>
          <p:cNvSpPr/>
          <p:nvPr/>
        </p:nvSpPr>
        <p:spPr>
          <a:xfrm>
            <a:off x="15875" y="-33248"/>
            <a:ext cx="7556500" cy="10737948"/>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D957C466-9544-07C6-A6C0-EAF240D91001}"/>
              </a:ext>
            </a:extLst>
          </p:cNvPr>
          <p:cNvSpPr/>
          <p:nvPr/>
        </p:nvSpPr>
        <p:spPr>
          <a:xfrm>
            <a:off x="756000" y="10123893"/>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6DB52F46-85C0-A608-1197-D01DC5E0FC31}"/>
              </a:ext>
            </a:extLst>
          </p:cNvPr>
          <p:cNvGrpSpPr/>
          <p:nvPr/>
        </p:nvGrpSpPr>
        <p:grpSpPr>
          <a:xfrm>
            <a:off x="756000" y="10214586"/>
            <a:ext cx="490114" cy="490114"/>
            <a:chOff x="0" y="0"/>
            <a:chExt cx="812800" cy="812800"/>
          </a:xfrm>
        </p:grpSpPr>
        <p:sp>
          <p:nvSpPr>
            <p:cNvPr id="6" name="Freeform 3">
              <a:extLst>
                <a:ext uri="{FF2B5EF4-FFF2-40B4-BE49-F238E27FC236}">
                  <a16:creationId xmlns:a16="http://schemas.microsoft.com/office/drawing/2014/main" id="{761A531D-1DD2-088E-7AE8-AABAC3051EA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042922B7-5A08-7A79-6368-C8E9D2AD65F5}"/>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FE873957-9EC8-38BA-DAE8-12A4E9828D05}"/>
              </a:ext>
            </a:extLst>
          </p:cNvPr>
          <p:cNvSpPr txBox="1"/>
          <p:nvPr/>
        </p:nvSpPr>
        <p:spPr>
          <a:xfrm>
            <a:off x="822894" y="10315280"/>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19</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B3A8F9BA-68B2-061F-E345-42FCFCF90244}"/>
              </a:ext>
            </a:extLst>
          </p:cNvPr>
          <p:cNvSpPr/>
          <p:nvPr/>
        </p:nvSpPr>
        <p:spPr>
          <a:xfrm>
            <a:off x="958850" y="7747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1CABDE6D-0B13-D792-E331-553C922E7F37}"/>
              </a:ext>
            </a:extLst>
          </p:cNvPr>
          <p:cNvSpPr txBox="1"/>
          <p:nvPr/>
        </p:nvSpPr>
        <p:spPr>
          <a:xfrm>
            <a:off x="801948" y="912709"/>
            <a:ext cx="6228497" cy="3323987"/>
          </a:xfrm>
          <a:prstGeom prst="rect">
            <a:avLst/>
          </a:prstGeom>
          <a:noFill/>
        </p:spPr>
        <p:txBody>
          <a:bodyPr wrap="square">
            <a:spAutoFit/>
          </a:bodyPr>
          <a:lstStyle/>
          <a:p>
            <a:pPr indent="360363" algn="just"/>
            <a:r>
              <a:rPr lang="ru-RU" sz="1200" dirty="0"/>
              <a:t>Фонд </a:t>
            </a:r>
            <a:r>
              <a:rPr lang="ru-RU" sz="1200" dirty="0" err="1"/>
              <a:t>туруктуу</a:t>
            </a:r>
            <a:r>
              <a:rPr lang="ru-RU" sz="1200" dirty="0"/>
              <a:t> </a:t>
            </a:r>
            <a:r>
              <a:rPr lang="ru-RU" sz="1200" dirty="0" err="1"/>
              <a:t>өсүштү</a:t>
            </a:r>
            <a:r>
              <a:rPr lang="ru-RU" sz="1200" dirty="0"/>
              <a:t> </a:t>
            </a:r>
            <a:r>
              <a:rPr lang="ru-RU" sz="1200" dirty="0" err="1"/>
              <a:t>көрсөтүп</a:t>
            </a:r>
            <a:r>
              <a:rPr lang="ru-RU" sz="1200" dirty="0"/>
              <a:t>, 2025-жылдын 31-декабрына карата </a:t>
            </a:r>
            <a:r>
              <a:rPr lang="ru-RU" sz="1200" dirty="0" err="1"/>
              <a:t>Фонддун</a:t>
            </a:r>
            <a:r>
              <a:rPr lang="ru-RU" sz="1200" dirty="0"/>
              <a:t> </a:t>
            </a:r>
            <a:r>
              <a:rPr lang="ru-RU" sz="1200" dirty="0" err="1"/>
              <a:t>көлөмү</a:t>
            </a:r>
            <a:r>
              <a:rPr lang="ru-RU" sz="1200" dirty="0"/>
              <a:t> 9 710,3 млн </a:t>
            </a:r>
            <a:r>
              <a:rPr lang="ru-RU" sz="1200" dirty="0" err="1"/>
              <a:t>сомду</a:t>
            </a:r>
            <a:r>
              <a:rPr lang="ru-RU" sz="1200" dirty="0"/>
              <a:t> </a:t>
            </a:r>
            <a:r>
              <a:rPr lang="ru-RU" sz="1200" dirty="0" err="1"/>
              <a:t>түзүп</a:t>
            </a:r>
            <a:r>
              <a:rPr lang="ru-RU" sz="1200" dirty="0"/>
              <a:t>, </a:t>
            </a:r>
            <a:r>
              <a:rPr lang="ru-RU" sz="1200" dirty="0" err="1"/>
              <a:t>отчеттук</a:t>
            </a:r>
            <a:r>
              <a:rPr lang="ru-RU" sz="1200" dirty="0"/>
              <a:t> </a:t>
            </a:r>
            <a:r>
              <a:rPr lang="ru-RU" sz="1200" dirty="0" err="1"/>
              <a:t>жыл</a:t>
            </a:r>
            <a:r>
              <a:rPr lang="ru-RU" sz="1200" dirty="0"/>
              <a:t> </a:t>
            </a:r>
            <a:r>
              <a:rPr lang="ru-RU" sz="1200" dirty="0" err="1"/>
              <a:t>ичинде</a:t>
            </a:r>
            <a:r>
              <a:rPr lang="ru-RU" sz="1200" dirty="0"/>
              <a:t> 2 239,7 млн </a:t>
            </a:r>
            <a:r>
              <a:rPr lang="ru-RU" sz="1200" dirty="0" err="1"/>
              <a:t>сомго</a:t>
            </a:r>
            <a:r>
              <a:rPr lang="ru-RU" sz="1200" dirty="0"/>
              <a:t> (+30%) </a:t>
            </a:r>
            <a:r>
              <a:rPr lang="ru-RU" sz="1200" dirty="0" err="1"/>
              <a:t>көбөйдү</a:t>
            </a:r>
            <a:r>
              <a:rPr lang="ru-RU" sz="1200" dirty="0"/>
              <a:t>. </a:t>
            </a:r>
            <a:r>
              <a:rPr lang="ru-RU" sz="1200" dirty="0" err="1"/>
              <a:t>Фонддун</a:t>
            </a:r>
            <a:r>
              <a:rPr lang="ru-RU" sz="1200" dirty="0"/>
              <a:t> </a:t>
            </a:r>
            <a:r>
              <a:rPr lang="ru-RU" sz="1200" dirty="0" err="1"/>
              <a:t>өсүшү</a:t>
            </a:r>
            <a:r>
              <a:rPr lang="ru-RU" sz="1200" dirty="0"/>
              <a:t> </a:t>
            </a:r>
            <a:r>
              <a:rPr lang="ru-RU" sz="1200" dirty="0" err="1"/>
              <a:t>катышуучулардын</a:t>
            </a:r>
            <a:r>
              <a:rPr lang="ru-RU" sz="1200" dirty="0"/>
              <a:t> </a:t>
            </a:r>
            <a:r>
              <a:rPr lang="ru-RU" sz="1200" dirty="0" err="1"/>
              <a:t>милдеттүү</a:t>
            </a:r>
            <a:r>
              <a:rPr lang="ru-RU" sz="1200" dirty="0"/>
              <a:t> </a:t>
            </a:r>
            <a:r>
              <a:rPr lang="ru-KG" sz="1200" dirty="0" err="1"/>
              <a:t>мүчөлүк</a:t>
            </a:r>
            <a:r>
              <a:rPr lang="ru-KG" sz="1200" dirty="0"/>
              <a:t> </a:t>
            </a:r>
            <a:r>
              <a:rPr lang="ru-KG" sz="1200" dirty="0" err="1"/>
              <a:t>акылары</a:t>
            </a:r>
            <a:r>
              <a:rPr lang="ru-RU" sz="1200" dirty="0"/>
              <a:t> </a:t>
            </a:r>
            <a:r>
              <a:rPr lang="ru-RU" sz="1200" dirty="0" err="1"/>
              <a:t>жана</a:t>
            </a:r>
            <a:r>
              <a:rPr lang="ru-RU" sz="1200" dirty="0"/>
              <a:t> </a:t>
            </a:r>
            <a:r>
              <a:rPr lang="ru-RU" sz="1200" dirty="0" err="1"/>
              <a:t>инвестициялык</a:t>
            </a:r>
            <a:r>
              <a:rPr lang="ru-RU" sz="1200" dirty="0"/>
              <a:t> </a:t>
            </a:r>
            <a:r>
              <a:rPr lang="ru-RU" sz="1200" dirty="0" err="1"/>
              <a:t>киреше</a:t>
            </a:r>
            <a:r>
              <a:rPr lang="ru-RU" sz="1200" dirty="0"/>
              <a:t> </a:t>
            </a:r>
            <a:r>
              <a:rPr lang="ru-RU" sz="1200" dirty="0" err="1"/>
              <a:t>менен</a:t>
            </a:r>
            <a:r>
              <a:rPr lang="ru-RU" sz="1200" dirty="0"/>
              <a:t> </a:t>
            </a:r>
            <a:r>
              <a:rPr lang="ru-RU" sz="1200" dirty="0" err="1"/>
              <a:t>камсыздалган</a:t>
            </a:r>
            <a:r>
              <a:rPr lang="ru-RU" sz="1200" dirty="0"/>
              <a:t>, </a:t>
            </a:r>
            <a:r>
              <a:rPr lang="ru-RU" sz="1200" dirty="0" err="1"/>
              <a:t>бул</a:t>
            </a:r>
            <a:r>
              <a:rPr lang="ru-RU" sz="1200" dirty="0"/>
              <a:t> </a:t>
            </a:r>
            <a:r>
              <a:rPr lang="ru-RU" sz="1200" dirty="0" err="1"/>
              <a:t>анын</a:t>
            </a:r>
            <a:r>
              <a:rPr lang="ru-RU" sz="1200" dirty="0"/>
              <a:t> </a:t>
            </a:r>
            <a:r>
              <a:rPr lang="ru-RU" sz="1200" dirty="0" err="1"/>
              <a:t>институционалдык</a:t>
            </a:r>
            <a:r>
              <a:rPr lang="ru-RU" sz="1200" dirty="0"/>
              <a:t> </a:t>
            </a:r>
            <a:r>
              <a:rPr lang="ru-RU" sz="1200" dirty="0" err="1"/>
              <a:t>туруктуулугун</a:t>
            </a:r>
            <a:r>
              <a:rPr lang="ru-RU" sz="1200" dirty="0"/>
              <a:t> </a:t>
            </a:r>
            <a:r>
              <a:rPr lang="ru-RU" sz="1200" dirty="0" err="1"/>
              <a:t>тастыктайт</a:t>
            </a:r>
            <a:r>
              <a:rPr lang="ru-RU" sz="1200" dirty="0"/>
              <a:t>. </a:t>
            </a:r>
            <a:endParaRPr lang="ru-KG" sz="1200" dirty="0"/>
          </a:p>
          <a:p>
            <a:pPr indent="360363" algn="just"/>
            <a:r>
              <a:rPr lang="ru-RU" sz="1200" dirty="0"/>
              <a:t>2025-жылдын </a:t>
            </a:r>
            <a:r>
              <a:rPr lang="ru-RU" sz="1200" dirty="0" err="1"/>
              <a:t>аягына</a:t>
            </a:r>
            <a:r>
              <a:rPr lang="ru-RU" sz="1200" dirty="0"/>
              <a:t> карата </a:t>
            </a:r>
            <a:r>
              <a:rPr lang="ru-RU" sz="1200" dirty="0" err="1"/>
              <a:t>Фонддун</a:t>
            </a:r>
            <a:r>
              <a:rPr lang="ru-RU" sz="1200" dirty="0"/>
              <a:t> </a:t>
            </a:r>
            <a:r>
              <a:rPr lang="ru-RU" sz="1200" dirty="0" err="1"/>
              <a:t>түзүмү</a:t>
            </a:r>
            <a:r>
              <a:rPr lang="ru-RU" sz="1200" dirty="0"/>
              <a:t> </a:t>
            </a:r>
            <a:r>
              <a:rPr lang="ru-RU" sz="1200" dirty="0" err="1"/>
              <a:t>төмөнкүдөй</a:t>
            </a:r>
            <a:r>
              <a:rPr lang="ru-RU" sz="1200" dirty="0"/>
              <a:t>:</a:t>
            </a:r>
            <a:endParaRPr lang="ru-KG" sz="1200" dirty="0"/>
          </a:p>
          <a:p>
            <a:pPr marL="360363" indent="-360363" algn="just">
              <a:buFont typeface="Wingdings" panose="05000000000000000000" pitchFamily="2" charset="2"/>
              <a:buChar char="§"/>
            </a:pPr>
            <a:r>
              <a:rPr lang="ru-RU" sz="1200" dirty="0"/>
              <a:t>Кыргыз Республикасынын </a:t>
            </a:r>
            <a:r>
              <a:rPr lang="ru-RU" sz="1200" dirty="0" err="1"/>
              <a:t>Министрлер</a:t>
            </a:r>
            <a:r>
              <a:rPr lang="ru-RU" sz="1200" dirty="0"/>
              <a:t> </a:t>
            </a:r>
            <a:r>
              <a:rPr lang="ru-RU" sz="1200" dirty="0" err="1"/>
              <a:t>Кабинетинин</a:t>
            </a:r>
            <a:r>
              <a:rPr lang="ru-RU" sz="1200" dirty="0"/>
              <a:t> </a:t>
            </a:r>
            <a:r>
              <a:rPr lang="ru-KG" sz="1200" dirty="0" err="1"/>
              <a:t>салымы</a:t>
            </a:r>
            <a:r>
              <a:rPr lang="ru-RU" sz="1200" dirty="0"/>
              <a:t> – 3%;</a:t>
            </a:r>
            <a:endParaRPr lang="ru-KG" sz="1200" dirty="0"/>
          </a:p>
          <a:p>
            <a:pPr marL="360363" indent="-360363" algn="just">
              <a:buFont typeface="Wingdings" panose="05000000000000000000" pitchFamily="2" charset="2"/>
              <a:buChar char="§"/>
            </a:pPr>
            <a:r>
              <a:rPr lang="ru-RU" sz="1200" dirty="0"/>
              <a:t> </a:t>
            </a:r>
            <a:r>
              <a:rPr lang="ru-RU" sz="1200" dirty="0" err="1"/>
              <a:t>Капиталдаштырылган</a:t>
            </a:r>
            <a:r>
              <a:rPr lang="ru-RU" sz="1200" dirty="0"/>
              <a:t> таза </a:t>
            </a:r>
            <a:r>
              <a:rPr lang="ru-RU" sz="1200" dirty="0" err="1"/>
              <a:t>киреше</a:t>
            </a:r>
            <a:r>
              <a:rPr lang="ru-RU" sz="1200" dirty="0"/>
              <a:t> – 39%; </a:t>
            </a:r>
            <a:endParaRPr lang="ru-KG" sz="1200" dirty="0"/>
          </a:p>
          <a:p>
            <a:pPr marL="360363" indent="-360363" algn="just">
              <a:buFont typeface="Wingdings" panose="05000000000000000000" pitchFamily="2" charset="2"/>
              <a:buChar char="§"/>
            </a:pPr>
            <a:r>
              <a:rPr lang="ru-RU" sz="1200" dirty="0" err="1"/>
              <a:t>Депозиттерди</a:t>
            </a:r>
            <a:r>
              <a:rPr lang="ru-RU" sz="1200" dirty="0"/>
              <a:t> </a:t>
            </a:r>
            <a:r>
              <a:rPr lang="ru-RU" sz="1200" dirty="0" err="1"/>
              <a:t>коргоо</a:t>
            </a:r>
            <a:r>
              <a:rPr lang="ru-RU" sz="1200" dirty="0"/>
              <a:t> </a:t>
            </a:r>
            <a:r>
              <a:rPr lang="ru-RU" sz="1200" dirty="0" err="1"/>
              <a:t>системасынын</a:t>
            </a:r>
            <a:r>
              <a:rPr lang="ru-RU" sz="1200" dirty="0"/>
              <a:t> </a:t>
            </a:r>
            <a:r>
              <a:rPr lang="ru-RU" sz="1200" dirty="0" err="1"/>
              <a:t>катышуучуларынын</a:t>
            </a:r>
            <a:r>
              <a:rPr lang="ru-RU" sz="1200" dirty="0"/>
              <a:t> </a:t>
            </a:r>
            <a:r>
              <a:rPr lang="ru-KG" sz="1200" dirty="0" err="1"/>
              <a:t>мүчөлүк</a:t>
            </a:r>
            <a:r>
              <a:rPr lang="ru-KG" sz="1200" dirty="0"/>
              <a:t> </a:t>
            </a:r>
            <a:r>
              <a:rPr lang="ru-KG" sz="1200" dirty="0" err="1"/>
              <a:t>акылары</a:t>
            </a:r>
            <a:r>
              <a:rPr lang="ru-RU" sz="1200" dirty="0"/>
              <a:t> – 58%. </a:t>
            </a:r>
            <a:endParaRPr lang="ru-KG" sz="1200" dirty="0"/>
          </a:p>
          <a:p>
            <a:pPr indent="360363" algn="just"/>
            <a:r>
              <a:rPr lang="ru-RU" sz="1200" dirty="0" err="1"/>
              <a:t>Депозиттерди</a:t>
            </a:r>
            <a:r>
              <a:rPr lang="ru-RU" sz="1200" dirty="0"/>
              <a:t> </a:t>
            </a:r>
            <a:r>
              <a:rPr lang="ru-RU" sz="1200" dirty="0" err="1"/>
              <a:t>коргоо</a:t>
            </a:r>
            <a:r>
              <a:rPr lang="ru-RU" sz="1200" dirty="0"/>
              <a:t> </a:t>
            </a:r>
            <a:r>
              <a:rPr lang="ru-RU" sz="1200" dirty="0" err="1"/>
              <a:t>системасынын</a:t>
            </a:r>
            <a:r>
              <a:rPr lang="ru-RU" sz="1200" dirty="0"/>
              <a:t> </a:t>
            </a:r>
            <a:r>
              <a:rPr lang="ru-RU" sz="1200" dirty="0" err="1"/>
              <a:t>катышуучулары</a:t>
            </a:r>
            <a:r>
              <a:rPr lang="ru-RU" sz="1200" dirty="0"/>
              <a:t> </a:t>
            </a:r>
            <a:r>
              <a:rPr lang="ru-KG" sz="1200" dirty="0" err="1"/>
              <a:t>мүчөлүк</a:t>
            </a:r>
            <a:r>
              <a:rPr lang="ru-KG" sz="1200" dirty="0"/>
              <a:t> </a:t>
            </a:r>
            <a:r>
              <a:rPr lang="ru-KG" sz="1200" dirty="0" err="1"/>
              <a:t>акыларды</a:t>
            </a:r>
            <a:r>
              <a:rPr lang="ru-RU" sz="1200" dirty="0"/>
              <a:t> </a:t>
            </a:r>
            <a:r>
              <a:rPr lang="ru-RU" sz="1200" dirty="0" err="1"/>
              <a:t>Депозиттерди</a:t>
            </a:r>
            <a:r>
              <a:rPr lang="ru-RU" sz="1200" dirty="0"/>
              <a:t> </a:t>
            </a:r>
            <a:r>
              <a:rPr lang="ru-RU" sz="1200" dirty="0" err="1"/>
              <a:t>коргоо</a:t>
            </a:r>
            <a:r>
              <a:rPr lang="ru-RU" sz="1200" dirty="0"/>
              <a:t> </a:t>
            </a:r>
            <a:r>
              <a:rPr lang="ru-RU" sz="1200" dirty="0" err="1"/>
              <a:t>агенттиги</a:t>
            </a:r>
            <a:r>
              <a:rPr lang="ru-RU" sz="1200" dirty="0"/>
              <a:t> </a:t>
            </a:r>
            <a:r>
              <a:rPr lang="ru-RU" sz="1200" dirty="0" err="1"/>
              <a:t>түзүлгөн</a:t>
            </a:r>
            <a:r>
              <a:rPr lang="ru-RU" sz="1200" dirty="0"/>
              <a:t> </a:t>
            </a:r>
            <a:r>
              <a:rPr lang="ru-RU" sz="1200" dirty="0" err="1"/>
              <a:t>учурдан</a:t>
            </a:r>
            <a:r>
              <a:rPr lang="ru-RU" sz="1200" dirty="0"/>
              <a:t> </a:t>
            </a:r>
            <a:r>
              <a:rPr lang="ru-RU" sz="1200" dirty="0" err="1"/>
              <a:t>тартып</a:t>
            </a:r>
            <a:r>
              <a:rPr lang="ru-RU" sz="1200" dirty="0"/>
              <a:t>, </a:t>
            </a:r>
            <a:r>
              <a:rPr lang="ru-RU" sz="1200" dirty="0" err="1"/>
              <a:t>депозиттерди</a:t>
            </a:r>
            <a:r>
              <a:rPr lang="ru-RU" sz="1200" dirty="0"/>
              <a:t> </a:t>
            </a:r>
            <a:r>
              <a:rPr lang="ru-RU" sz="1200" dirty="0" err="1"/>
              <a:t>коргоо</a:t>
            </a:r>
            <a:r>
              <a:rPr lang="ru-RU" sz="1200" dirty="0"/>
              <a:t> </a:t>
            </a:r>
            <a:r>
              <a:rPr lang="ru-RU" sz="1200" dirty="0" err="1"/>
              <a:t>системасынын</a:t>
            </a:r>
            <a:r>
              <a:rPr lang="ru-RU" sz="1200" dirty="0"/>
              <a:t> </a:t>
            </a:r>
            <a:r>
              <a:rPr lang="ru-RU" sz="1200" dirty="0" err="1"/>
              <a:t>катышуучусунун</a:t>
            </a:r>
            <a:r>
              <a:rPr lang="ru-RU" sz="1200" dirty="0"/>
              <a:t> </a:t>
            </a:r>
            <a:r>
              <a:rPr lang="ru-RU" sz="1200" dirty="0" err="1"/>
              <a:t>жалпы</a:t>
            </a:r>
            <a:r>
              <a:rPr lang="ru-RU" sz="1200" dirty="0"/>
              <a:t> </a:t>
            </a:r>
            <a:r>
              <a:rPr lang="ru-RU" sz="1200" dirty="0" err="1"/>
              <a:t>депозиттик</a:t>
            </a:r>
            <a:r>
              <a:rPr lang="ru-RU" sz="1200" dirty="0"/>
              <a:t> </a:t>
            </a:r>
            <a:r>
              <a:rPr lang="ru-RU" sz="1200" dirty="0" err="1"/>
              <a:t>базасынын</a:t>
            </a:r>
            <a:r>
              <a:rPr lang="ru-RU" sz="1200" dirty="0"/>
              <a:t> </a:t>
            </a:r>
            <a:r>
              <a:rPr lang="ru-RU" sz="1200" dirty="0" err="1"/>
              <a:t>жылдык</a:t>
            </a:r>
            <a:r>
              <a:rPr lang="ru-RU" sz="1200" dirty="0"/>
              <a:t> 0,2% </a:t>
            </a:r>
            <a:r>
              <a:rPr lang="ru-RU" sz="1200" dirty="0" err="1"/>
              <a:t>өлчөмүндө</a:t>
            </a:r>
            <a:r>
              <a:rPr lang="ru-RU" sz="1200" dirty="0"/>
              <a:t> </a:t>
            </a:r>
            <a:r>
              <a:rPr lang="ru-RU" sz="1200" dirty="0" err="1"/>
              <a:t>төлө</a:t>
            </a:r>
            <a:r>
              <a:rPr lang="ru-KG" sz="1200" dirty="0"/>
              <a:t>п </a:t>
            </a:r>
            <a:r>
              <a:rPr lang="ru-KG" sz="1200" dirty="0" err="1"/>
              <a:t>келет</a:t>
            </a:r>
            <a:r>
              <a:rPr lang="ru-RU" sz="1200" dirty="0"/>
              <a:t>.</a:t>
            </a:r>
            <a:endParaRPr lang="ru-KG" sz="1200" dirty="0"/>
          </a:p>
          <a:p>
            <a:pPr indent="360363" algn="just"/>
            <a:r>
              <a:rPr lang="ru-RU" sz="1200" b="1" dirty="0">
                <a:solidFill>
                  <a:srgbClr val="002F80"/>
                </a:solidFill>
                <a:latin typeface="Open Sans 2 Ultra-Bold"/>
                <a:ea typeface="Open Sans 2 Ultra-Bold"/>
                <a:cs typeface="Open Sans 2 Ultra-Bold"/>
              </a:rPr>
              <a:t>Депозит</a:t>
            </a:r>
            <a:r>
              <a:rPr lang="ru-KG" sz="1200" b="1" dirty="0" err="1">
                <a:solidFill>
                  <a:srgbClr val="002F80"/>
                </a:solidFill>
                <a:latin typeface="Open Sans 2 Ultra-Bold"/>
                <a:ea typeface="Open Sans 2 Ultra-Bold"/>
                <a:cs typeface="Open Sans 2 Ultra-Bold"/>
              </a:rPr>
              <a:t>терди</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коргоо</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фондун</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жетиштүүлүгү</a:t>
            </a:r>
            <a:r>
              <a:rPr lang="ru-RU" sz="1200" b="1" dirty="0">
                <a:solidFill>
                  <a:srgbClr val="002F80"/>
                </a:solidFill>
                <a:latin typeface="Open Sans 2 Ultra-Bold"/>
                <a:ea typeface="Open Sans 2 Ultra-Bold"/>
                <a:cs typeface="Open Sans 2 Ultra-Bold"/>
              </a:rPr>
              <a:t>. </a:t>
            </a:r>
            <a:r>
              <a:rPr lang="ru-RU" sz="1200" dirty="0" err="1"/>
              <a:t>Фонддун</a:t>
            </a:r>
            <a:r>
              <a:rPr lang="ru-RU" sz="1200" dirty="0"/>
              <a:t> </a:t>
            </a:r>
            <a:r>
              <a:rPr lang="ru-RU" sz="1200" dirty="0" err="1"/>
              <a:t>көлөмүнүн</a:t>
            </a:r>
            <a:r>
              <a:rPr lang="ru-RU" sz="1200" dirty="0"/>
              <a:t> 2025-жылдын 31-декабрына </a:t>
            </a:r>
            <a:r>
              <a:rPr lang="ru-RU" sz="1200" dirty="0" err="1"/>
              <a:t>кепилденген</a:t>
            </a:r>
            <a:r>
              <a:rPr lang="ru-RU" sz="1200" dirty="0"/>
              <a:t> </a:t>
            </a:r>
            <a:r>
              <a:rPr lang="ru-RU" sz="1200" dirty="0" err="1"/>
              <a:t>депозиттердин</a:t>
            </a:r>
            <a:r>
              <a:rPr lang="ru-RU" sz="1200" dirty="0"/>
              <a:t> </a:t>
            </a:r>
            <a:r>
              <a:rPr lang="ru-RU" sz="1200" dirty="0" err="1"/>
              <a:t>жалпы</a:t>
            </a:r>
            <a:r>
              <a:rPr lang="ru-RU" sz="1200" dirty="0"/>
              <a:t> </a:t>
            </a:r>
            <a:r>
              <a:rPr lang="ru-RU" sz="1200" dirty="0" err="1"/>
              <a:t>суммасына</a:t>
            </a:r>
            <a:r>
              <a:rPr lang="ru-RU" sz="1200" dirty="0"/>
              <a:t> карата </a:t>
            </a:r>
            <a:r>
              <a:rPr lang="ru-RU" sz="1200" dirty="0" err="1"/>
              <a:t>катышы</a:t>
            </a:r>
            <a:r>
              <a:rPr lang="ru-RU" sz="1200" dirty="0"/>
              <a:t> </a:t>
            </a:r>
            <a:r>
              <a:rPr lang="ru-RU" sz="1200" dirty="0" err="1"/>
              <a:t>белгиленген</a:t>
            </a:r>
            <a:r>
              <a:rPr lang="ru-RU" sz="1200" dirty="0"/>
              <a:t> </a:t>
            </a:r>
            <a:r>
              <a:rPr lang="ru-RU" sz="1200" dirty="0" err="1"/>
              <a:t>максаттуу</a:t>
            </a:r>
            <a:r>
              <a:rPr lang="ru-RU" sz="1200" dirty="0"/>
              <a:t> </a:t>
            </a:r>
            <a:r>
              <a:rPr lang="ru-RU" sz="1200" dirty="0" err="1"/>
              <a:t>көрсөткүч</a:t>
            </a:r>
            <a:r>
              <a:rPr lang="ru-RU" sz="1200" dirty="0"/>
              <a:t> 12% </a:t>
            </a:r>
            <a:r>
              <a:rPr lang="ru-RU" sz="1200" dirty="0" err="1"/>
              <a:t>болгондо</a:t>
            </a:r>
            <a:r>
              <a:rPr lang="ru-RU" sz="1200" dirty="0"/>
              <a:t> 4,3%ды </a:t>
            </a:r>
            <a:r>
              <a:rPr lang="ru-RU" sz="1200" dirty="0" err="1"/>
              <a:t>түздү</a:t>
            </a:r>
            <a:r>
              <a:rPr lang="ru-RU" sz="1200" dirty="0"/>
              <a:t>. </a:t>
            </a:r>
            <a:r>
              <a:rPr lang="ru-RU" sz="1200" dirty="0" err="1"/>
              <a:t>Көрсөткүчтүн</a:t>
            </a:r>
            <a:r>
              <a:rPr lang="ru-RU" sz="1200" dirty="0"/>
              <a:t> 2023-жылдагы 4,9%дан 2025-жылдагы 4,3%га </a:t>
            </a:r>
            <a:r>
              <a:rPr lang="ru-RU" sz="1200" dirty="0" err="1"/>
              <a:t>чейин</a:t>
            </a:r>
            <a:r>
              <a:rPr lang="ru-RU" sz="1200" dirty="0"/>
              <a:t> </a:t>
            </a:r>
            <a:r>
              <a:rPr lang="ru-RU" sz="1200" dirty="0" err="1"/>
              <a:t>төмөндөшү</a:t>
            </a:r>
            <a:r>
              <a:rPr lang="ru-RU" sz="1200" dirty="0"/>
              <a:t> 2023-жылдын июнь </a:t>
            </a:r>
            <a:r>
              <a:rPr lang="ru-RU" sz="1200" dirty="0" err="1"/>
              <a:t>айынан</a:t>
            </a:r>
            <a:r>
              <a:rPr lang="ru-RU" sz="1200" dirty="0"/>
              <a:t> </a:t>
            </a:r>
            <a:r>
              <a:rPr lang="ru-RU" sz="1200" dirty="0" err="1"/>
              <a:t>тартып</a:t>
            </a:r>
            <a:r>
              <a:rPr lang="ru-RU" sz="1200" dirty="0"/>
              <a:t> </a:t>
            </a:r>
            <a:r>
              <a:rPr lang="ru-RU" sz="1200" dirty="0" err="1"/>
              <a:t>камсыздандыруу</a:t>
            </a:r>
            <a:r>
              <a:rPr lang="ru-RU" sz="1200" dirty="0"/>
              <a:t> </a:t>
            </a:r>
            <a:r>
              <a:rPr lang="ru-RU" sz="1200" dirty="0" err="1"/>
              <a:t>төлөмүнүн</a:t>
            </a:r>
            <a:r>
              <a:rPr lang="ru-RU" sz="1200" dirty="0"/>
              <a:t> </a:t>
            </a:r>
            <a:r>
              <a:rPr lang="ru-RU" sz="1200" dirty="0" err="1"/>
              <a:t>чегинин</a:t>
            </a:r>
            <a:r>
              <a:rPr lang="ru-RU" sz="1200" dirty="0"/>
              <a:t> 200 </a:t>
            </a:r>
            <a:r>
              <a:rPr lang="ru-RU" sz="1200" dirty="0" err="1"/>
              <a:t>миң</a:t>
            </a:r>
            <a:r>
              <a:rPr lang="ru-RU" sz="1200" dirty="0"/>
              <a:t> </a:t>
            </a:r>
            <a:r>
              <a:rPr lang="ru-RU" sz="1200" dirty="0" err="1"/>
              <a:t>сомдон</a:t>
            </a:r>
            <a:r>
              <a:rPr lang="ru-RU" sz="1200" dirty="0"/>
              <a:t> 1 миллион </a:t>
            </a:r>
            <a:r>
              <a:rPr lang="ru-RU" sz="1200" dirty="0" err="1"/>
              <a:t>сомго</a:t>
            </a:r>
            <a:r>
              <a:rPr lang="ru-RU" sz="1200" dirty="0"/>
              <a:t> </a:t>
            </a:r>
            <a:r>
              <a:rPr lang="ru-RU" sz="1200" dirty="0" err="1"/>
              <a:t>чейин</a:t>
            </a:r>
            <a:r>
              <a:rPr lang="ru-RU" sz="1200" dirty="0"/>
              <a:t> </a:t>
            </a:r>
            <a:r>
              <a:rPr lang="ru-RU" sz="1200" dirty="0" err="1"/>
              <a:t>көбөйүшүнө</a:t>
            </a:r>
            <a:r>
              <a:rPr lang="ru-RU" sz="1200" dirty="0"/>
              <a:t> </a:t>
            </a:r>
            <a:r>
              <a:rPr lang="ru-RU" sz="1200" dirty="0" err="1"/>
              <a:t>байланыштуу</a:t>
            </a:r>
            <a:r>
              <a:rPr lang="ru-RU" sz="1200" dirty="0"/>
              <a:t> </a:t>
            </a:r>
            <a:r>
              <a:rPr lang="ru-RU" sz="1200" dirty="0" err="1"/>
              <a:t>болду</a:t>
            </a:r>
            <a:r>
              <a:rPr lang="ru-RU" sz="1200" dirty="0"/>
              <a:t>.</a:t>
            </a:r>
            <a:r>
              <a:rPr lang="ru-RU" sz="1300" dirty="0"/>
              <a:t> </a:t>
            </a:r>
            <a:endParaRPr lang="ru-KG" sz="1300" dirty="0"/>
          </a:p>
        </p:txBody>
      </p:sp>
      <p:sp>
        <p:nvSpPr>
          <p:cNvPr id="9" name="TextBox 14">
            <a:extLst>
              <a:ext uri="{FF2B5EF4-FFF2-40B4-BE49-F238E27FC236}">
                <a16:creationId xmlns:a16="http://schemas.microsoft.com/office/drawing/2014/main" id="{807E823D-A6FC-DE4E-B34C-D7EBF50E25A3}"/>
              </a:ext>
            </a:extLst>
          </p:cNvPr>
          <p:cNvSpPr txBox="1"/>
          <p:nvPr/>
        </p:nvSpPr>
        <p:spPr>
          <a:xfrm>
            <a:off x="958850" y="383143"/>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4.1. </a:t>
            </a:r>
            <a:r>
              <a:rPr lang="ru-KG" sz="1600" b="1" dirty="0">
                <a:solidFill>
                  <a:srgbClr val="002F80"/>
                </a:solidFill>
                <a:latin typeface="Open Sans 2 Ultra-Bold"/>
                <a:ea typeface="Open Sans 2 Ultra-Bold"/>
                <a:cs typeface="Open Sans 2 Ultra-Bold"/>
              </a:rPr>
              <a:t>Д</a:t>
            </a:r>
            <a:r>
              <a:rPr lang="ru-RU" sz="1600" b="1" dirty="0" err="1">
                <a:solidFill>
                  <a:srgbClr val="002F80"/>
                </a:solidFill>
                <a:latin typeface="Open Sans 2 Ultra-Bold"/>
                <a:ea typeface="Open Sans 2 Ultra-Bold"/>
                <a:cs typeface="Open Sans 2 Ultra-Bold"/>
              </a:rPr>
              <a:t>епозит</a:t>
            </a:r>
            <a:r>
              <a:rPr lang="ru-KG" sz="1600" b="1" dirty="0" err="1">
                <a:solidFill>
                  <a:srgbClr val="002F80"/>
                </a:solidFill>
                <a:latin typeface="Open Sans 2 Ultra-Bold"/>
                <a:ea typeface="Open Sans 2 Ultra-Bold"/>
                <a:cs typeface="Open Sans 2 Ultra-Bold"/>
              </a:rPr>
              <a:t>терди</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коргоо</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фондун</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башкаруу</a:t>
            </a:r>
            <a:r>
              <a:rPr lang="ru-RU" sz="1600" b="1" dirty="0">
                <a:solidFill>
                  <a:srgbClr val="002F80"/>
                </a:solidFill>
                <a:latin typeface="Open Sans 2 Ultra-Bold"/>
                <a:ea typeface="Open Sans 2 Ultra-Bold"/>
                <a:cs typeface="Open Sans 2 Ultra-Bold"/>
              </a:rPr>
              <a:t>   </a:t>
            </a:r>
            <a:endParaRPr lang="ru-KG" sz="1600" b="1" dirty="0">
              <a:solidFill>
                <a:srgbClr val="002F80"/>
              </a:solidFill>
              <a:latin typeface="Open Sans 2 Ultra-Bold"/>
              <a:ea typeface="Open Sans 2 Ultra-Bold"/>
              <a:cs typeface="Open Sans 2 Ultra-Bold"/>
            </a:endParaRPr>
          </a:p>
        </p:txBody>
      </p:sp>
      <p:sp>
        <p:nvSpPr>
          <p:cNvPr id="22" name="TextBox 21">
            <a:extLst>
              <a:ext uri="{FF2B5EF4-FFF2-40B4-BE49-F238E27FC236}">
                <a16:creationId xmlns:a16="http://schemas.microsoft.com/office/drawing/2014/main" id="{1404A1AC-9AA3-3241-1647-1F03B9973380}"/>
              </a:ext>
            </a:extLst>
          </p:cNvPr>
          <p:cNvSpPr txBox="1"/>
          <p:nvPr/>
        </p:nvSpPr>
        <p:spPr>
          <a:xfrm>
            <a:off x="756000" y="5766570"/>
            <a:ext cx="6274445" cy="246221"/>
          </a:xfrm>
          <a:prstGeom prst="rect">
            <a:avLst/>
          </a:prstGeom>
          <a:noFill/>
        </p:spPr>
        <p:txBody>
          <a:bodyPr wrap="square">
            <a:spAutoFit/>
          </a:bodyPr>
          <a:lstStyle/>
          <a:p>
            <a:r>
              <a:rPr lang="ru-RU" sz="1000" i="1" dirty="0"/>
              <a:t>9-сүрөт. 2023-2025-жылдарга карата </a:t>
            </a:r>
            <a:r>
              <a:rPr lang="ru-RU" sz="1000" i="1" dirty="0" err="1"/>
              <a:t>Фонддун</a:t>
            </a:r>
            <a:r>
              <a:rPr lang="ru-RU" sz="1000" i="1" dirty="0"/>
              <a:t> </a:t>
            </a:r>
            <a:r>
              <a:rPr lang="ru-RU" sz="1000" i="1" dirty="0" err="1"/>
              <a:t>кепилденген</a:t>
            </a:r>
            <a:r>
              <a:rPr lang="ru-RU" sz="1000" i="1" dirty="0"/>
              <a:t> </a:t>
            </a:r>
            <a:r>
              <a:rPr lang="ru-RU" sz="1000" i="1" dirty="0" err="1"/>
              <a:t>депозиттерге</a:t>
            </a:r>
            <a:r>
              <a:rPr lang="ru-RU" sz="1000" i="1" dirty="0"/>
              <a:t> </a:t>
            </a:r>
            <a:r>
              <a:rPr lang="ru-RU" sz="1000" i="1" dirty="0" err="1"/>
              <a:t>катышы</a:t>
            </a:r>
            <a:r>
              <a:rPr lang="ru-RU" sz="1000" i="1" dirty="0"/>
              <a:t> (млн сом </a:t>
            </a:r>
            <a:r>
              <a:rPr lang="ru-RU" sz="1000" i="1" dirty="0" err="1"/>
              <a:t>жана</a:t>
            </a:r>
            <a:r>
              <a:rPr lang="ru-RU" sz="1000" i="1" dirty="0"/>
              <a:t> %). </a:t>
            </a:r>
            <a:endParaRPr lang="ru-KG" sz="1000" dirty="0"/>
          </a:p>
        </p:txBody>
      </p:sp>
      <p:sp>
        <p:nvSpPr>
          <p:cNvPr id="7" name="TextBox 6">
            <a:extLst>
              <a:ext uri="{FF2B5EF4-FFF2-40B4-BE49-F238E27FC236}">
                <a16:creationId xmlns:a16="http://schemas.microsoft.com/office/drawing/2014/main" id="{84EB60DE-9C66-D31D-F86B-A3641EFFB95A}"/>
              </a:ext>
            </a:extLst>
          </p:cNvPr>
          <p:cNvSpPr txBox="1"/>
          <p:nvPr/>
        </p:nvSpPr>
        <p:spPr>
          <a:xfrm>
            <a:off x="761094" y="6042473"/>
            <a:ext cx="6227741" cy="1492716"/>
          </a:xfrm>
          <a:prstGeom prst="rect">
            <a:avLst/>
          </a:prstGeom>
          <a:noFill/>
        </p:spPr>
        <p:txBody>
          <a:bodyPr wrap="square">
            <a:spAutoFit/>
          </a:bodyPr>
          <a:lstStyle/>
          <a:p>
            <a:pPr indent="360363" algn="just"/>
            <a:r>
              <a:rPr lang="ru-RU" sz="1300" b="1" dirty="0" err="1">
                <a:solidFill>
                  <a:srgbClr val="002F80"/>
                </a:solidFill>
                <a:latin typeface="Open Sans 2 Ultra-Bold"/>
                <a:ea typeface="Open Sans 2 Ultra-Bold"/>
                <a:cs typeface="Open Sans 2 Ultra-Bold"/>
              </a:rPr>
              <a:t>Инвестици</a:t>
            </a:r>
            <a:r>
              <a:rPr lang="ru-KG" sz="1300" b="1" dirty="0" err="1">
                <a:solidFill>
                  <a:srgbClr val="002F80"/>
                </a:solidFill>
                <a:latin typeface="Open Sans 2 Ultra-Bold"/>
                <a:ea typeface="Open Sans 2 Ultra-Bold"/>
                <a:cs typeface="Open Sans 2 Ultra-Bold"/>
              </a:rPr>
              <a:t>ялык</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саясат</a:t>
            </a:r>
            <a:r>
              <a:rPr lang="ru-RU" sz="1300" b="1" dirty="0">
                <a:solidFill>
                  <a:srgbClr val="002F80"/>
                </a:solidFill>
                <a:latin typeface="Open Sans 2 Ultra-Bold"/>
                <a:ea typeface="Open Sans 2 Ultra-Bold"/>
                <a:cs typeface="Open Sans 2 Ultra-Bold"/>
              </a:rPr>
              <a:t>. </a:t>
            </a:r>
            <a:r>
              <a:rPr lang="ru-RU" sz="1300" dirty="0" err="1"/>
              <a:t>Инвестициялоо</a:t>
            </a:r>
            <a:r>
              <a:rPr lang="ru-RU" sz="1300" dirty="0"/>
              <a:t> </a:t>
            </a:r>
            <a:r>
              <a:rPr lang="ru-RU" sz="1300" dirty="0" err="1"/>
              <a:t>Агенттиктин</a:t>
            </a:r>
            <a:r>
              <a:rPr lang="ru-RU" sz="1300" dirty="0"/>
              <a:t> </a:t>
            </a:r>
            <a:r>
              <a:rPr lang="ru-RU" sz="1300" dirty="0" err="1"/>
              <a:t>инвестициялык</a:t>
            </a:r>
            <a:r>
              <a:rPr lang="ru-RU" sz="1300" dirty="0"/>
              <a:t> </a:t>
            </a:r>
            <a:r>
              <a:rPr lang="ru-RU" sz="1300" dirty="0" err="1"/>
              <a:t>саясатына</a:t>
            </a:r>
            <a:r>
              <a:rPr lang="ru-RU" sz="1300" dirty="0"/>
              <a:t> </a:t>
            </a:r>
            <a:r>
              <a:rPr lang="ru-RU" sz="1300" dirty="0" err="1"/>
              <a:t>ылайык</a:t>
            </a:r>
            <a:r>
              <a:rPr lang="ru-RU" sz="1300" dirty="0"/>
              <a:t> </a:t>
            </a:r>
            <a:r>
              <a:rPr lang="ru-RU" sz="1300" dirty="0" err="1"/>
              <a:t>жүргүзүлөт</a:t>
            </a:r>
            <a:r>
              <a:rPr lang="ru-RU" sz="1300" dirty="0"/>
              <a:t>. 2025-жылдын 31-декабрына МКБ портфели 8,6 млрд </a:t>
            </a:r>
            <a:r>
              <a:rPr lang="ru-RU" sz="1300" dirty="0" err="1"/>
              <a:t>сомду</a:t>
            </a:r>
            <a:r>
              <a:rPr lang="ru-RU" sz="1300" dirty="0"/>
              <a:t> </a:t>
            </a:r>
            <a:r>
              <a:rPr lang="ru-RU" sz="1300" dirty="0" err="1"/>
              <a:t>түзүп</a:t>
            </a:r>
            <a:r>
              <a:rPr lang="ru-RU" sz="1300" dirty="0"/>
              <a:t>, </a:t>
            </a:r>
            <a:r>
              <a:rPr lang="ru-RU" sz="1300" dirty="0" err="1"/>
              <a:t>орточо</a:t>
            </a:r>
            <a:r>
              <a:rPr lang="ru-RU" sz="1300" dirty="0"/>
              <a:t> </a:t>
            </a:r>
            <a:r>
              <a:rPr lang="ru-RU" sz="1300" dirty="0" err="1"/>
              <a:t>салмактанып</a:t>
            </a:r>
            <a:r>
              <a:rPr lang="ru-RU" sz="1300" dirty="0"/>
              <a:t> </a:t>
            </a:r>
            <a:r>
              <a:rPr lang="ru-RU" sz="1300" dirty="0" err="1"/>
              <a:t>алынган</a:t>
            </a:r>
            <a:r>
              <a:rPr lang="ru-RU" sz="1300" dirty="0"/>
              <a:t> </a:t>
            </a:r>
            <a:r>
              <a:rPr lang="ru-RU" sz="1300" dirty="0" err="1"/>
              <a:t>кирешелүүлүгү</a:t>
            </a:r>
            <a:r>
              <a:rPr lang="ru-RU" sz="1300" dirty="0"/>
              <a:t> 12,79% </a:t>
            </a:r>
            <a:r>
              <a:rPr lang="ru-RU" sz="1300" dirty="0" err="1"/>
              <a:t>болду</a:t>
            </a:r>
            <a:r>
              <a:rPr lang="ru-RU" sz="1300" dirty="0"/>
              <a:t>. МКБ </a:t>
            </a:r>
            <a:r>
              <a:rPr lang="ru-RU" sz="1300" dirty="0" err="1"/>
              <a:t>портфелинин</a:t>
            </a:r>
            <a:r>
              <a:rPr lang="ru-RU" sz="1300" dirty="0"/>
              <a:t> </a:t>
            </a:r>
            <a:r>
              <a:rPr lang="ru-RU" sz="1300" dirty="0" err="1"/>
              <a:t>түзүмү</a:t>
            </a:r>
            <a:r>
              <a:rPr lang="ru-RU" sz="1300" dirty="0"/>
              <a:t> </a:t>
            </a:r>
            <a:r>
              <a:rPr lang="ru-RU" sz="1300" dirty="0" err="1"/>
              <a:t>төмөнкүдөй</a:t>
            </a:r>
            <a:r>
              <a:rPr lang="ru-RU" sz="1300" dirty="0"/>
              <a:t>:</a:t>
            </a:r>
            <a:endParaRPr lang="ru-KG" sz="1300" dirty="0"/>
          </a:p>
          <a:p>
            <a:pPr marL="360363" indent="-360363" algn="just">
              <a:buFont typeface="Wingdings" panose="05000000000000000000" pitchFamily="2" charset="2"/>
              <a:buChar char="§"/>
            </a:pPr>
            <a:r>
              <a:rPr lang="ru-RU" sz="1300" dirty="0" err="1"/>
              <a:t>Мамлекеттик</a:t>
            </a:r>
            <a:r>
              <a:rPr lang="ru-RU" sz="1300" dirty="0"/>
              <a:t> </a:t>
            </a:r>
            <a:r>
              <a:rPr lang="ru-RU" sz="1300" dirty="0" err="1"/>
              <a:t>казыналык</a:t>
            </a:r>
            <a:r>
              <a:rPr lang="ru-RU" sz="1300" dirty="0"/>
              <a:t> </a:t>
            </a:r>
            <a:r>
              <a:rPr lang="ru-RU" sz="1300" dirty="0" err="1"/>
              <a:t>облигациялар</a:t>
            </a:r>
            <a:r>
              <a:rPr lang="ru-RU" sz="1300" dirty="0"/>
              <a:t> (МКО) – 83,5% (+8,7); </a:t>
            </a:r>
            <a:endParaRPr lang="ru-KG" sz="1300" dirty="0"/>
          </a:p>
          <a:p>
            <a:pPr marL="360363" indent="-360363" algn="just">
              <a:buFont typeface="Wingdings" panose="05000000000000000000" pitchFamily="2" charset="2"/>
              <a:buChar char="§"/>
            </a:pPr>
            <a:r>
              <a:rPr lang="ru-RU" sz="1300" dirty="0" err="1"/>
              <a:t>Мамлекеттик</a:t>
            </a:r>
            <a:r>
              <a:rPr lang="ru-RU" sz="1300" dirty="0"/>
              <a:t> </a:t>
            </a:r>
            <a:r>
              <a:rPr lang="ru-RU" sz="1300" dirty="0" err="1"/>
              <a:t>казыналык</a:t>
            </a:r>
            <a:r>
              <a:rPr lang="ru-RU" sz="1300" dirty="0"/>
              <a:t> </a:t>
            </a:r>
            <a:r>
              <a:rPr lang="ru-RU" sz="1300" dirty="0" err="1"/>
              <a:t>векселдер</a:t>
            </a:r>
            <a:r>
              <a:rPr lang="ru-RU" sz="1300" dirty="0"/>
              <a:t> (МКВ) – 651,3 млн сом (7,6%); </a:t>
            </a:r>
            <a:endParaRPr lang="ru-KG" sz="1300" dirty="0"/>
          </a:p>
          <a:p>
            <a:pPr marL="360363" indent="-360363" algn="just">
              <a:buFont typeface="Wingdings" panose="05000000000000000000" pitchFamily="2" charset="2"/>
              <a:buChar char="§"/>
            </a:pPr>
            <a:r>
              <a:rPr lang="ru-RU" sz="1300" dirty="0" err="1"/>
              <a:t>Улуттук</a:t>
            </a:r>
            <a:r>
              <a:rPr lang="ru-RU" sz="1300" dirty="0"/>
              <a:t> </a:t>
            </a:r>
            <a:r>
              <a:rPr lang="ru-RU" sz="1300" dirty="0" err="1"/>
              <a:t>банктын</a:t>
            </a:r>
            <a:r>
              <a:rPr lang="ru-RU" sz="1300" dirty="0"/>
              <a:t> </a:t>
            </a:r>
            <a:r>
              <a:rPr lang="ru-RU" sz="1300" dirty="0" err="1"/>
              <a:t>ноталары</a:t>
            </a:r>
            <a:r>
              <a:rPr lang="ru-RU" sz="1300" dirty="0"/>
              <a:t> – 765,4 млн сом (8,9%).</a:t>
            </a:r>
            <a:endParaRPr lang="ru-KG" sz="1300" dirty="0"/>
          </a:p>
        </p:txBody>
      </p:sp>
      <p:sp>
        <p:nvSpPr>
          <p:cNvPr id="10" name="TextBox 9">
            <a:extLst>
              <a:ext uri="{FF2B5EF4-FFF2-40B4-BE49-F238E27FC236}">
                <a16:creationId xmlns:a16="http://schemas.microsoft.com/office/drawing/2014/main" id="{9FE10EB3-7E2E-7046-628E-854FB1BC6E46}"/>
              </a:ext>
            </a:extLst>
          </p:cNvPr>
          <p:cNvSpPr txBox="1"/>
          <p:nvPr/>
        </p:nvSpPr>
        <p:spPr>
          <a:xfrm>
            <a:off x="801948" y="9167452"/>
            <a:ext cx="6218043" cy="1031051"/>
          </a:xfrm>
          <a:prstGeom prst="rect">
            <a:avLst/>
          </a:prstGeom>
          <a:noFill/>
        </p:spPr>
        <p:txBody>
          <a:bodyPr wrap="square">
            <a:spAutoFit/>
          </a:bodyPr>
          <a:lstStyle/>
          <a:p>
            <a:pPr lvl="0" indent="360363" algn="just"/>
            <a:r>
              <a:rPr lang="ru-KG" sz="1200" b="1" dirty="0">
                <a:solidFill>
                  <a:srgbClr val="002F80"/>
                </a:solidFill>
                <a:latin typeface="Open Sans 2 Ultra-Bold"/>
                <a:ea typeface="Open Sans 2 Ultra-Bold"/>
                <a:cs typeface="Open Sans 2 Ultra-Bold"/>
              </a:rPr>
              <a:t>Д</a:t>
            </a:r>
            <a:r>
              <a:rPr lang="ru-RU" sz="1200" b="1" dirty="0" err="1">
                <a:solidFill>
                  <a:srgbClr val="002F80"/>
                </a:solidFill>
                <a:latin typeface="Open Sans 2 Ultra-Bold"/>
                <a:ea typeface="Open Sans 2 Ultra-Bold"/>
                <a:cs typeface="Open Sans 2 Ultra-Bold"/>
              </a:rPr>
              <a:t>епозит</a:t>
            </a:r>
            <a:r>
              <a:rPr lang="ru-KG" sz="1200" b="1" dirty="0" err="1">
                <a:solidFill>
                  <a:srgbClr val="002F80"/>
                </a:solidFill>
                <a:latin typeface="Open Sans 2 Ultra-Bold"/>
                <a:ea typeface="Open Sans 2 Ultra-Bold"/>
                <a:cs typeface="Open Sans 2 Ultra-Bold"/>
              </a:rPr>
              <a:t>терди</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коргоо</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фондун</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башкаруу</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боюнча</a:t>
            </a:r>
            <a:r>
              <a:rPr lang="ru-KG" sz="1200" b="1" dirty="0">
                <a:solidFill>
                  <a:srgbClr val="002F80"/>
                </a:solidFill>
                <a:latin typeface="Open Sans 2 Ultra-Bold"/>
                <a:ea typeface="Open Sans 2 Ultra-Bold"/>
                <a:cs typeface="Open Sans 2 Ultra-Bold"/>
              </a:rPr>
              <a:t> 2025-жылдын </a:t>
            </a:r>
            <a:r>
              <a:rPr lang="ru-KG" sz="1200" b="1" dirty="0" err="1">
                <a:solidFill>
                  <a:srgbClr val="002F80"/>
                </a:solidFill>
                <a:latin typeface="Open Sans 2 Ultra-Bold"/>
                <a:ea typeface="Open Sans 2 Ultra-Bold"/>
                <a:cs typeface="Open Sans 2 Ultra-Bold"/>
              </a:rPr>
              <a:t>жыйынтыктары</a:t>
            </a:r>
            <a:r>
              <a:rPr lang="ru-RU" sz="1200" b="1" dirty="0">
                <a:solidFill>
                  <a:srgbClr val="002F80"/>
                </a:solidFill>
                <a:latin typeface="Open Sans 2 Ultra-Bold"/>
                <a:ea typeface="Open Sans 2 Ultra-Bold"/>
                <a:cs typeface="Open Sans 2 Ultra-Bold"/>
              </a:rPr>
              <a:t>:</a:t>
            </a:r>
          </a:p>
          <a:p>
            <a:pPr marL="360363" lvl="0" indent="-360363" algn="just">
              <a:buFont typeface="Wingdings" panose="05000000000000000000" pitchFamily="2" charset="2"/>
              <a:buChar char="ü"/>
              <a:tabLst>
                <a:tab pos="361950" algn="l"/>
              </a:tabLst>
            </a:pPr>
            <a:r>
              <a:rPr lang="ru-RU" sz="1200" dirty="0" err="1"/>
              <a:t>Фонддун</a:t>
            </a:r>
            <a:r>
              <a:rPr lang="ru-RU" sz="1200" dirty="0"/>
              <a:t> </a:t>
            </a:r>
            <a:r>
              <a:rPr lang="ru-RU" sz="1200" dirty="0" err="1"/>
              <a:t>туруктуу</a:t>
            </a:r>
            <a:r>
              <a:rPr lang="ru-RU" sz="1200" dirty="0"/>
              <a:t> </a:t>
            </a:r>
            <a:r>
              <a:rPr lang="ru-RU" sz="1200" dirty="0" err="1"/>
              <a:t>өсүшү</a:t>
            </a:r>
            <a:r>
              <a:rPr lang="ru-RU" sz="1200" dirty="0"/>
              <a:t> </a:t>
            </a:r>
            <a:r>
              <a:rPr lang="ru-RU" sz="1200" dirty="0" err="1"/>
              <a:t>жана</a:t>
            </a:r>
            <a:r>
              <a:rPr lang="ru-RU" sz="1200" dirty="0"/>
              <a:t> </a:t>
            </a:r>
            <a:r>
              <a:rPr lang="ru-RU" sz="1200" dirty="0" err="1"/>
              <a:t>финансылык</a:t>
            </a:r>
            <a:r>
              <a:rPr lang="ru-RU" sz="1200" dirty="0"/>
              <a:t> </a:t>
            </a:r>
            <a:r>
              <a:rPr lang="ru-RU" sz="1200" dirty="0" err="1"/>
              <a:t>туруктуулугу</a:t>
            </a:r>
            <a:r>
              <a:rPr lang="ru-RU" sz="1200" dirty="0"/>
              <a:t> </a:t>
            </a:r>
            <a:r>
              <a:rPr lang="ru-RU" sz="1200" dirty="0" err="1"/>
              <a:t>камсыздалды</a:t>
            </a:r>
            <a:r>
              <a:rPr lang="ru-RU" sz="1200" dirty="0"/>
              <a:t>;</a:t>
            </a:r>
            <a:endParaRPr lang="ru-KG" sz="1200" dirty="0"/>
          </a:p>
          <a:p>
            <a:pPr marL="360363" lvl="0" indent="-360363" algn="just">
              <a:buFont typeface="Wingdings" panose="05000000000000000000" pitchFamily="2" charset="2"/>
              <a:buChar char="ü"/>
              <a:tabLst>
                <a:tab pos="361950" algn="l"/>
              </a:tabLst>
            </a:pPr>
            <a:r>
              <a:rPr lang="ru-RU" sz="1200" dirty="0"/>
              <a:t> </a:t>
            </a:r>
            <a:r>
              <a:rPr lang="ru-RU" sz="1200" dirty="0" err="1"/>
              <a:t>Фонддун</a:t>
            </a:r>
            <a:r>
              <a:rPr lang="ru-RU" sz="1200" dirty="0"/>
              <a:t> </a:t>
            </a:r>
            <a:r>
              <a:rPr lang="ru-RU" sz="1200" dirty="0" err="1"/>
              <a:t>ликвиддүүлүгү</a:t>
            </a:r>
            <a:r>
              <a:rPr lang="ru-RU" sz="1200" dirty="0"/>
              <a:t> </a:t>
            </a:r>
            <a:r>
              <a:rPr lang="ru-RU" sz="1200" dirty="0" err="1"/>
              <a:t>камсыздалды</a:t>
            </a:r>
            <a:r>
              <a:rPr lang="ru-RU" sz="1200" dirty="0"/>
              <a:t>: </a:t>
            </a:r>
            <a:r>
              <a:rPr lang="ru-RU" sz="1200" dirty="0" err="1"/>
              <a:t>айлык</a:t>
            </a:r>
            <a:r>
              <a:rPr lang="ru-RU" sz="1200" dirty="0"/>
              <a:t> – 10%, </a:t>
            </a:r>
            <a:r>
              <a:rPr lang="ru-RU" sz="1200" dirty="0" err="1"/>
              <a:t>жылдык</a:t>
            </a:r>
            <a:r>
              <a:rPr lang="ru-RU" sz="1200" dirty="0"/>
              <a:t> – 57%;</a:t>
            </a:r>
            <a:endParaRPr lang="ru-KG" sz="1200" dirty="0"/>
          </a:p>
          <a:p>
            <a:pPr marL="360363" lvl="0" indent="-360363" algn="just">
              <a:buFont typeface="Wingdings" panose="05000000000000000000" pitchFamily="2" charset="2"/>
              <a:buChar char="ü"/>
              <a:tabLst>
                <a:tab pos="361950" algn="l"/>
              </a:tabLst>
            </a:pPr>
            <a:r>
              <a:rPr lang="ru-RU" sz="1200" dirty="0"/>
              <a:t> </a:t>
            </a:r>
            <a:r>
              <a:rPr lang="ru-RU" sz="1200" dirty="0" err="1"/>
              <a:t>Аманатчылардын</a:t>
            </a:r>
            <a:r>
              <a:rPr lang="ru-RU" sz="1200" dirty="0"/>
              <a:t> </a:t>
            </a:r>
            <a:r>
              <a:rPr lang="ru-RU" sz="1200" dirty="0" err="1"/>
              <a:t>алдындагы</a:t>
            </a:r>
            <a:r>
              <a:rPr lang="ru-RU" sz="1200" dirty="0"/>
              <a:t> </a:t>
            </a:r>
            <a:r>
              <a:rPr lang="ru-RU" sz="1200" dirty="0" err="1"/>
              <a:t>милдеттенмелерди</a:t>
            </a:r>
            <a:r>
              <a:rPr lang="ru-RU" sz="1200" dirty="0"/>
              <a:t> </a:t>
            </a:r>
            <a:r>
              <a:rPr lang="ru-RU" sz="1200" dirty="0" err="1"/>
              <a:t>өз</a:t>
            </a:r>
            <a:r>
              <a:rPr lang="ru-RU" sz="1200" dirty="0"/>
              <a:t> </a:t>
            </a:r>
            <a:r>
              <a:rPr lang="ru-RU" sz="1200" dirty="0" err="1"/>
              <a:t>убагында</a:t>
            </a:r>
            <a:r>
              <a:rPr lang="ru-RU" sz="1200" dirty="0"/>
              <a:t> </a:t>
            </a:r>
            <a:r>
              <a:rPr lang="ru-RU" sz="1200" dirty="0" err="1"/>
              <a:t>аткарууга</a:t>
            </a:r>
            <a:r>
              <a:rPr lang="ru-RU" sz="1200" dirty="0"/>
              <a:t> </a:t>
            </a:r>
            <a:r>
              <a:rPr lang="ru-RU" sz="1200" dirty="0" err="1"/>
              <a:t>даярдык</a:t>
            </a:r>
            <a:r>
              <a:rPr lang="ru-RU" sz="1200" dirty="0"/>
              <a:t>.</a:t>
            </a:r>
            <a:r>
              <a:rPr lang="ru-RU" sz="1300" dirty="0"/>
              <a:t> </a:t>
            </a:r>
            <a:endParaRPr lang="ru-KG" sz="1300" dirty="0"/>
          </a:p>
        </p:txBody>
      </p:sp>
      <p:sp>
        <p:nvSpPr>
          <p:cNvPr id="16" name="TextBox 15">
            <a:extLst>
              <a:ext uri="{FF2B5EF4-FFF2-40B4-BE49-F238E27FC236}">
                <a16:creationId xmlns:a16="http://schemas.microsoft.com/office/drawing/2014/main" id="{68D239BE-8544-B1CC-9E61-8CD1D53F42FB}"/>
              </a:ext>
            </a:extLst>
          </p:cNvPr>
          <p:cNvSpPr txBox="1"/>
          <p:nvPr/>
        </p:nvSpPr>
        <p:spPr>
          <a:xfrm>
            <a:off x="755999" y="8923245"/>
            <a:ext cx="5910769" cy="246221"/>
          </a:xfrm>
          <a:prstGeom prst="rect">
            <a:avLst/>
          </a:prstGeom>
          <a:noFill/>
        </p:spPr>
        <p:txBody>
          <a:bodyPr wrap="square">
            <a:spAutoFit/>
          </a:bodyPr>
          <a:lstStyle/>
          <a:p>
            <a:r>
              <a:rPr lang="ru-RU" sz="1000" i="1" dirty="0"/>
              <a:t>10-сүрөт. 2024-2025-жылдардагы </a:t>
            </a:r>
            <a:r>
              <a:rPr lang="ru-RU" sz="1000" i="1" dirty="0" err="1"/>
              <a:t>инвестициялык</a:t>
            </a:r>
            <a:r>
              <a:rPr lang="ru-RU" sz="1000" i="1" dirty="0"/>
              <a:t> </a:t>
            </a:r>
            <a:r>
              <a:rPr lang="ru-RU" sz="1000" i="1" dirty="0" err="1"/>
              <a:t>кирешелер</a:t>
            </a:r>
            <a:r>
              <a:rPr lang="ru-RU" sz="1000" i="1" dirty="0"/>
              <a:t> (миллион сом </a:t>
            </a:r>
            <a:r>
              <a:rPr lang="ru-RU" sz="1000" i="1" dirty="0" err="1"/>
              <a:t>жана</a:t>
            </a:r>
            <a:r>
              <a:rPr lang="ru-RU" sz="1000" i="1" dirty="0"/>
              <a:t> % </a:t>
            </a:r>
            <a:r>
              <a:rPr lang="ru-RU" sz="1000" i="1" dirty="0" err="1"/>
              <a:t>өсүш</a:t>
            </a:r>
            <a:r>
              <a:rPr lang="ru-RU" sz="1000" i="1" dirty="0"/>
              <a:t>)</a:t>
            </a:r>
            <a:endParaRPr lang="ru-KG" sz="1000" dirty="0"/>
          </a:p>
        </p:txBody>
      </p:sp>
      <p:sp>
        <p:nvSpPr>
          <p:cNvPr id="11" name="TextBox 15">
            <a:extLst>
              <a:ext uri="{FF2B5EF4-FFF2-40B4-BE49-F238E27FC236}">
                <a16:creationId xmlns:a16="http://schemas.microsoft.com/office/drawing/2014/main" id="{504C69CD-8903-88AE-86DC-4AF54145F4F1}"/>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graphicFrame>
        <p:nvGraphicFramePr>
          <p:cNvPr id="13" name="Диаграмма 12">
            <a:extLst>
              <a:ext uri="{FF2B5EF4-FFF2-40B4-BE49-F238E27FC236}">
                <a16:creationId xmlns:a16="http://schemas.microsoft.com/office/drawing/2014/main" id="{80FF2544-18A9-4D49-AD62-4944D4BDD859}"/>
              </a:ext>
            </a:extLst>
          </p:cNvPr>
          <p:cNvGraphicFramePr>
            <a:graphicFrameLocks/>
          </p:cNvGraphicFramePr>
          <p:nvPr>
            <p:extLst>
              <p:ext uri="{D42A27DB-BD31-4B8C-83A1-F6EECF244321}">
                <p14:modId xmlns:p14="http://schemas.microsoft.com/office/powerpoint/2010/main" val="2658127359"/>
              </p:ext>
            </p:extLst>
          </p:nvPr>
        </p:nvGraphicFramePr>
        <p:xfrm>
          <a:off x="894358" y="4085824"/>
          <a:ext cx="5909634" cy="17280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Диаграмма 14">
            <a:extLst>
              <a:ext uri="{FF2B5EF4-FFF2-40B4-BE49-F238E27FC236}">
                <a16:creationId xmlns:a16="http://schemas.microsoft.com/office/drawing/2014/main" id="{D7079ED4-22C2-47A9-822E-A0C1ED1A4E3C}"/>
              </a:ext>
            </a:extLst>
          </p:cNvPr>
          <p:cNvGraphicFramePr>
            <a:graphicFrameLocks/>
          </p:cNvGraphicFramePr>
          <p:nvPr>
            <p:extLst>
              <p:ext uri="{D42A27DB-BD31-4B8C-83A1-F6EECF244321}">
                <p14:modId xmlns:p14="http://schemas.microsoft.com/office/powerpoint/2010/main" val="1870232435"/>
              </p:ext>
            </p:extLst>
          </p:nvPr>
        </p:nvGraphicFramePr>
        <p:xfrm>
          <a:off x="822894" y="7446103"/>
          <a:ext cx="6218042" cy="147714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94154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8CFF8-05AF-8DB8-56D6-8E399309F1F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612E527-200F-ECAA-7815-F240A58AAB51}"/>
              </a:ext>
            </a:extLst>
          </p:cNvPr>
          <p:cNvSpPr/>
          <p:nvPr/>
        </p:nvSpPr>
        <p:spPr>
          <a:xfrm>
            <a:off x="15748"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2"/>
            <a:stretch>
              <a:fillRect l="-4952" t="-1069" r="-168243" b="-1069"/>
            </a:stretch>
          </a:blipFill>
        </p:spPr>
        <p:txBody>
          <a:bodyPr/>
          <a:lstStyle/>
          <a:p>
            <a:r>
              <a:rPr lang="en-US" dirty="0"/>
              <a:t> </a:t>
            </a:r>
            <a:endParaRPr lang="ru-KG" dirty="0"/>
          </a:p>
        </p:txBody>
      </p:sp>
      <p:sp>
        <p:nvSpPr>
          <p:cNvPr id="7" name="TextBox 7">
            <a:extLst>
              <a:ext uri="{FF2B5EF4-FFF2-40B4-BE49-F238E27FC236}">
                <a16:creationId xmlns:a16="http://schemas.microsoft.com/office/drawing/2014/main" id="{C78D1E34-A9E8-87B3-F627-416D654AFF66}"/>
              </a:ext>
            </a:extLst>
          </p:cNvPr>
          <p:cNvSpPr txBox="1"/>
          <p:nvPr/>
        </p:nvSpPr>
        <p:spPr>
          <a:xfrm rot="-5400000">
            <a:off x="-216981" y="6912152"/>
            <a:ext cx="2813348" cy="1717586"/>
          </a:xfrm>
          <a:prstGeom prst="rect">
            <a:avLst/>
          </a:prstGeom>
        </p:spPr>
        <p:txBody>
          <a:bodyPr wrap="square" lIns="0" tIns="0" rIns="0" bIns="0" rtlCol="0" anchor="t">
            <a:spAutoFit/>
          </a:bodyPr>
          <a:lstStyle/>
          <a:p>
            <a:pPr algn="just">
              <a:lnSpc>
                <a:spcPts val="13851"/>
              </a:lnSpc>
            </a:pPr>
            <a:r>
              <a:rPr lang="en-US" sz="9894" b="1" dirty="0">
                <a:solidFill>
                  <a:srgbClr val="D7DCE1"/>
                </a:solidFill>
                <a:latin typeface="Garet Bold"/>
                <a:ea typeface="Garet Bold"/>
                <a:cs typeface="Garet Bold"/>
                <a:sym typeface="Garet Bold"/>
              </a:rPr>
              <a:t>2025</a:t>
            </a:r>
          </a:p>
        </p:txBody>
      </p:sp>
      <p:sp>
        <p:nvSpPr>
          <p:cNvPr id="14" name="TextBox 13">
            <a:extLst>
              <a:ext uri="{FF2B5EF4-FFF2-40B4-BE49-F238E27FC236}">
                <a16:creationId xmlns:a16="http://schemas.microsoft.com/office/drawing/2014/main" id="{C50BA9E5-D8BB-E492-8D0D-79CA5A750562}"/>
              </a:ext>
            </a:extLst>
          </p:cNvPr>
          <p:cNvSpPr txBox="1"/>
          <p:nvPr/>
        </p:nvSpPr>
        <p:spPr>
          <a:xfrm>
            <a:off x="902553" y="1144613"/>
            <a:ext cx="5314098" cy="923330"/>
          </a:xfrm>
          <a:prstGeom prst="rect">
            <a:avLst/>
          </a:prstGeom>
          <a:noFill/>
        </p:spPr>
        <p:txBody>
          <a:bodyPr wrap="square" rtlCol="0">
            <a:spAutoFit/>
          </a:bodyPr>
          <a:lstStyle/>
          <a:p>
            <a:r>
              <a:rPr lang="ru-RU" b="1" dirty="0">
                <a:solidFill>
                  <a:srgbClr val="002F80"/>
                </a:solidFill>
                <a:latin typeface="Open Sans 2 Ultra-Bold"/>
                <a:ea typeface="Open Sans 2 Ultra-Bold"/>
                <a:cs typeface="Open Sans 2 Ultra-Bold"/>
              </a:rPr>
              <a:t>Кыргыз Республикасынын </a:t>
            </a:r>
            <a:r>
              <a:rPr lang="ru-RU" b="1" dirty="0" err="1">
                <a:solidFill>
                  <a:srgbClr val="002F80"/>
                </a:solidFill>
                <a:latin typeface="Open Sans 2 Ultra-Bold"/>
                <a:ea typeface="Open Sans 2 Ultra-Bold"/>
                <a:cs typeface="Open Sans 2 Ultra-Bold"/>
              </a:rPr>
              <a:t>Депозиттерди</a:t>
            </a:r>
            <a:r>
              <a:rPr lang="ru-RU" b="1" dirty="0">
                <a:solidFill>
                  <a:srgbClr val="002F80"/>
                </a:solidFill>
                <a:latin typeface="Open Sans 2 Ultra-Bold"/>
                <a:ea typeface="Open Sans 2 Ultra-Bold"/>
                <a:cs typeface="Open Sans 2 Ultra-Bold"/>
              </a:rPr>
              <a:t> </a:t>
            </a:r>
            <a:r>
              <a:rPr lang="ru-RU" b="1" dirty="0" err="1">
                <a:solidFill>
                  <a:srgbClr val="002F80"/>
                </a:solidFill>
                <a:latin typeface="Open Sans 2 Ultra-Bold"/>
                <a:ea typeface="Open Sans 2 Ultra-Bold"/>
                <a:cs typeface="Open Sans 2 Ultra-Bold"/>
              </a:rPr>
              <a:t>коргоо</a:t>
            </a:r>
            <a:r>
              <a:rPr lang="ru-RU" b="1" dirty="0">
                <a:solidFill>
                  <a:srgbClr val="002F80"/>
                </a:solidFill>
                <a:latin typeface="Open Sans 2 Ultra-Bold"/>
                <a:ea typeface="Open Sans 2 Ultra-Bold"/>
                <a:cs typeface="Open Sans 2 Ultra-Bold"/>
              </a:rPr>
              <a:t> </a:t>
            </a:r>
            <a:r>
              <a:rPr lang="ru-RU" b="1" dirty="0" err="1">
                <a:solidFill>
                  <a:srgbClr val="002F80"/>
                </a:solidFill>
                <a:latin typeface="Open Sans 2 Ultra-Bold"/>
                <a:ea typeface="Open Sans 2 Ultra-Bold"/>
                <a:cs typeface="Open Sans 2 Ultra-Bold"/>
              </a:rPr>
              <a:t>агенттигинин</a:t>
            </a:r>
            <a:r>
              <a:rPr lang="ru-RU" b="1" dirty="0">
                <a:solidFill>
                  <a:srgbClr val="002F80"/>
                </a:solidFill>
                <a:latin typeface="Open Sans 2 Ultra-Bold"/>
                <a:ea typeface="Open Sans 2 Ultra-Bold"/>
                <a:cs typeface="Open Sans 2 Ultra-Bold"/>
              </a:rPr>
              <a:t> 2025-жыл</a:t>
            </a:r>
            <a:r>
              <a:rPr lang="ru-KG" b="1" dirty="0" err="1">
                <a:solidFill>
                  <a:srgbClr val="002F80"/>
                </a:solidFill>
                <a:latin typeface="Open Sans 2 Ultra-Bold"/>
                <a:ea typeface="Open Sans 2 Ultra-Bold"/>
                <a:cs typeface="Open Sans 2 Ultra-Bold"/>
              </a:rPr>
              <a:t>дагы</a:t>
            </a:r>
            <a:r>
              <a:rPr lang="ru-RU" b="1" dirty="0">
                <a:solidFill>
                  <a:srgbClr val="002F80"/>
                </a:solidFill>
                <a:latin typeface="Open Sans 2 Ultra-Bold"/>
                <a:ea typeface="Open Sans 2 Ultra-Bold"/>
                <a:cs typeface="Open Sans 2 Ultra-Bold"/>
              </a:rPr>
              <a:t> </a:t>
            </a:r>
            <a:r>
              <a:rPr lang="ru-RU" b="1" dirty="0" err="1">
                <a:solidFill>
                  <a:srgbClr val="002F80"/>
                </a:solidFill>
                <a:latin typeface="Open Sans 2 Ultra-Bold"/>
                <a:ea typeface="Open Sans 2 Ultra-Bold"/>
                <a:cs typeface="Open Sans 2 Ultra-Bold"/>
              </a:rPr>
              <a:t>иш</a:t>
            </a:r>
            <a:r>
              <a:rPr lang="ru-KG" b="1" dirty="0">
                <a:solidFill>
                  <a:srgbClr val="002F80"/>
                </a:solidFill>
                <a:latin typeface="Open Sans 2 Ultra-Bold"/>
                <a:ea typeface="Open Sans 2 Ultra-Bold"/>
                <a:cs typeface="Open Sans 2 Ultra-Bold"/>
              </a:rPr>
              <a:t>и</a:t>
            </a:r>
            <a:r>
              <a:rPr lang="ru-RU" b="1" dirty="0">
                <a:solidFill>
                  <a:srgbClr val="002F80"/>
                </a:solidFill>
                <a:latin typeface="Open Sans 2 Ultra-Bold"/>
                <a:ea typeface="Open Sans 2 Ultra-Bold"/>
                <a:cs typeface="Open Sans 2 Ultra-Bold"/>
              </a:rPr>
              <a:t> </a:t>
            </a:r>
            <a:r>
              <a:rPr lang="ru-RU" b="1" dirty="0" err="1">
                <a:solidFill>
                  <a:srgbClr val="002F80"/>
                </a:solidFill>
                <a:latin typeface="Open Sans 2 Ultra-Bold"/>
                <a:ea typeface="Open Sans 2 Ultra-Bold"/>
                <a:cs typeface="Open Sans 2 Ultra-Bold"/>
              </a:rPr>
              <a:t>жөнүндө</a:t>
            </a:r>
            <a:endParaRPr lang="ru-KG" dirty="0"/>
          </a:p>
        </p:txBody>
      </p:sp>
      <p:sp>
        <p:nvSpPr>
          <p:cNvPr id="3" name="AutoShape 7">
            <a:extLst>
              <a:ext uri="{FF2B5EF4-FFF2-40B4-BE49-F238E27FC236}">
                <a16:creationId xmlns:a16="http://schemas.microsoft.com/office/drawing/2014/main" id="{72F2F006-D01D-4FFA-3B0D-2708823A9D3D}"/>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21F952C7-A44B-6731-5EA4-2E660DC9068A}"/>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grpSp>
        <p:nvGrpSpPr>
          <p:cNvPr id="5" name="Group 2">
            <a:extLst>
              <a:ext uri="{FF2B5EF4-FFF2-40B4-BE49-F238E27FC236}">
                <a16:creationId xmlns:a16="http://schemas.microsoft.com/office/drawing/2014/main" id="{0B0C7EB5-8710-8556-E824-19A5B8650490}"/>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277C070B-C7E5-839A-B423-7E33ED2D7C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329A91BE-7ED9-0110-ECF0-1E4BC2422891}"/>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7E43D9F4-1AE7-2136-1DCC-93735D89A3C7}"/>
              </a:ext>
            </a:extLst>
          </p:cNvPr>
          <p:cNvSpPr txBox="1"/>
          <p:nvPr/>
        </p:nvSpPr>
        <p:spPr>
          <a:xfrm>
            <a:off x="812421" y="10173437"/>
            <a:ext cx="377272" cy="281940"/>
          </a:xfrm>
          <a:prstGeom prst="rect">
            <a:avLst/>
          </a:prstGeom>
        </p:spPr>
        <p:txBody>
          <a:bodyPr lIns="0" tIns="0" rIns="0" bIns="0" rtlCol="0" anchor="t">
            <a:spAutoFit/>
          </a:bodyPr>
          <a:lstStyle/>
          <a:p>
            <a:pPr algn="ctr">
              <a:lnSpc>
                <a:spcPts val="2100"/>
              </a:lnSpc>
            </a:pPr>
            <a:r>
              <a:rPr lang="en-US" sz="2100" b="1" dirty="0">
                <a:solidFill>
                  <a:srgbClr val="002F80"/>
                </a:solidFill>
                <a:latin typeface="Open Sans 1 Bold"/>
                <a:ea typeface="Open Sans 1 Bold"/>
                <a:cs typeface="Open Sans 1 Bold"/>
                <a:sym typeface="Open Sans 1 Bold"/>
              </a:rPr>
              <a:t>02</a:t>
            </a:r>
          </a:p>
        </p:txBody>
      </p:sp>
      <p:sp>
        <p:nvSpPr>
          <p:cNvPr id="13" name="TextBox 14">
            <a:extLst>
              <a:ext uri="{FF2B5EF4-FFF2-40B4-BE49-F238E27FC236}">
                <a16:creationId xmlns:a16="http://schemas.microsoft.com/office/drawing/2014/main" id="{6A023D64-0833-FC44-5436-11F84FFEF881}"/>
              </a:ext>
            </a:extLst>
          </p:cNvPr>
          <p:cNvSpPr txBox="1"/>
          <p:nvPr/>
        </p:nvSpPr>
        <p:spPr>
          <a:xfrm>
            <a:off x="902552" y="609633"/>
            <a:ext cx="4382492" cy="413703"/>
          </a:xfrm>
          <a:prstGeom prst="rect">
            <a:avLst/>
          </a:prstGeom>
        </p:spPr>
        <p:txBody>
          <a:bodyPr wrap="square" lIns="0" tIns="0" rIns="0" bIns="0" rtlCol="0" anchor="t">
            <a:spAutoFit/>
          </a:bodyPr>
          <a:lstStyle/>
          <a:p>
            <a:pPr>
              <a:lnSpc>
                <a:spcPts val="3200"/>
              </a:lnSpc>
            </a:pPr>
            <a:r>
              <a:rPr lang="ru-KG" sz="2800" b="1" dirty="0">
                <a:solidFill>
                  <a:srgbClr val="002F80"/>
                </a:solidFill>
                <a:latin typeface="Open Sans 2 Ultra-Bold"/>
                <a:ea typeface="Open Sans 2 Ultra-Bold"/>
                <a:cs typeface="Open Sans 2 Ultra-Bold"/>
              </a:rPr>
              <a:t> </a:t>
            </a:r>
            <a:r>
              <a:rPr lang="ru-KG" sz="2800" b="1" dirty="0" err="1">
                <a:solidFill>
                  <a:srgbClr val="002F80"/>
                </a:solidFill>
                <a:latin typeface="Open Sans 2 Ultra-Bold"/>
                <a:ea typeface="Open Sans 2 Ultra-Bold"/>
                <a:cs typeface="Open Sans 2 Ultra-Bold"/>
              </a:rPr>
              <a:t>Жылдык</a:t>
            </a:r>
            <a:r>
              <a:rPr lang="ru-RU" sz="2800" b="1" dirty="0">
                <a:solidFill>
                  <a:srgbClr val="002F80"/>
                </a:solidFill>
                <a:latin typeface="Open Sans 2 Ultra-Bold"/>
                <a:ea typeface="Open Sans 2 Ultra-Bold"/>
                <a:cs typeface="Open Sans 2 Ultra-Bold"/>
              </a:rPr>
              <a:t> отчет</a:t>
            </a:r>
            <a:endParaRPr lang="ru-KG" sz="2800" b="1" dirty="0">
              <a:solidFill>
                <a:srgbClr val="002F80"/>
              </a:solidFill>
              <a:latin typeface="Open Sans 2 Ultra-Bold"/>
              <a:ea typeface="Open Sans 2 Ultra-Bold"/>
              <a:cs typeface="Open Sans 2 Ultra-Bold"/>
            </a:endParaRPr>
          </a:p>
        </p:txBody>
      </p:sp>
      <p:sp>
        <p:nvSpPr>
          <p:cNvPr id="18" name="AutoShape 6">
            <a:extLst>
              <a:ext uri="{FF2B5EF4-FFF2-40B4-BE49-F238E27FC236}">
                <a16:creationId xmlns:a16="http://schemas.microsoft.com/office/drawing/2014/main" id="{77F0B1B7-0965-2011-4B3A-53B329034772}"/>
              </a:ext>
            </a:extLst>
          </p:cNvPr>
          <p:cNvSpPr/>
          <p:nvPr/>
        </p:nvSpPr>
        <p:spPr>
          <a:xfrm>
            <a:off x="939180" y="1139421"/>
            <a:ext cx="613868" cy="0"/>
          </a:xfrm>
          <a:prstGeom prst="line">
            <a:avLst/>
          </a:prstGeom>
          <a:ln w="47625" cap="rnd">
            <a:solidFill>
              <a:srgbClr val="FEBA3A"/>
            </a:solidFill>
            <a:prstDash val="solid"/>
            <a:headEnd type="none" w="sm" len="sm"/>
            <a:tailEnd type="none" w="sm" len="sm"/>
          </a:ln>
        </p:spPr>
      </p:sp>
      <p:sp>
        <p:nvSpPr>
          <p:cNvPr id="20" name="TextBox 19">
            <a:extLst>
              <a:ext uri="{FF2B5EF4-FFF2-40B4-BE49-F238E27FC236}">
                <a16:creationId xmlns:a16="http://schemas.microsoft.com/office/drawing/2014/main" id="{62E2F2DF-B526-226C-64E6-7B34DC6E419F}"/>
              </a:ext>
            </a:extLst>
          </p:cNvPr>
          <p:cNvSpPr txBox="1"/>
          <p:nvPr/>
        </p:nvSpPr>
        <p:spPr>
          <a:xfrm>
            <a:off x="557203" y="2275365"/>
            <a:ext cx="6442094" cy="4278094"/>
          </a:xfrm>
          <a:prstGeom prst="rect">
            <a:avLst/>
          </a:prstGeom>
          <a:noFill/>
        </p:spPr>
        <p:txBody>
          <a:bodyPr wrap="square" rtlCol="0">
            <a:spAutoFit/>
          </a:bodyPr>
          <a:lstStyle/>
          <a:p>
            <a:pPr marL="261938" indent="361950" algn="just" defTabSz="885825"/>
            <a:r>
              <a:rPr lang="ru-RU" sz="1600" dirty="0"/>
              <a:t>Кыргыз Республикасынын </a:t>
            </a:r>
            <a:r>
              <a:rPr lang="ru-RU" sz="1600" dirty="0" err="1"/>
              <a:t>Депозиттерди</a:t>
            </a:r>
            <a:r>
              <a:rPr lang="ru-RU" sz="1600" dirty="0"/>
              <a:t> </a:t>
            </a:r>
            <a:r>
              <a:rPr lang="ru-RU" sz="1600" dirty="0" err="1"/>
              <a:t>коргоо</a:t>
            </a:r>
            <a:r>
              <a:rPr lang="ru-RU" sz="1600" dirty="0"/>
              <a:t> </a:t>
            </a:r>
            <a:r>
              <a:rPr lang="ru-RU" sz="1600" dirty="0" err="1"/>
              <a:t>боюнча</a:t>
            </a:r>
            <a:r>
              <a:rPr lang="ru-RU" sz="1600" dirty="0"/>
              <a:t> </a:t>
            </a:r>
            <a:r>
              <a:rPr lang="ru-RU" sz="1600" dirty="0" err="1"/>
              <a:t>агенттигинин</a:t>
            </a:r>
            <a:r>
              <a:rPr lang="ru-RU" sz="1600" dirty="0"/>
              <a:t> </a:t>
            </a:r>
            <a:r>
              <a:rPr lang="ru-RU" sz="1600" dirty="0" err="1"/>
              <a:t>жылдык</a:t>
            </a:r>
            <a:r>
              <a:rPr lang="ru-RU" sz="1600" dirty="0"/>
              <a:t> отчету «</a:t>
            </a:r>
            <a:r>
              <a:rPr lang="ru-RU" sz="1600" dirty="0" err="1"/>
              <a:t>Банктык</a:t>
            </a:r>
            <a:r>
              <a:rPr lang="ru-RU" sz="1600" dirty="0"/>
              <a:t> </a:t>
            </a:r>
            <a:r>
              <a:rPr lang="ru-RU" sz="1600" dirty="0" err="1"/>
              <a:t>аманаттарды</a:t>
            </a:r>
            <a:r>
              <a:rPr lang="ru-RU" sz="1600" dirty="0"/>
              <a:t> (</a:t>
            </a:r>
            <a:r>
              <a:rPr lang="ru-RU" sz="1600" dirty="0" err="1"/>
              <a:t>депозиттерди</a:t>
            </a:r>
            <a:r>
              <a:rPr lang="ru-RU" sz="1600" dirty="0"/>
              <a:t>) </a:t>
            </a:r>
            <a:r>
              <a:rPr lang="ru-RU" sz="1600" dirty="0" err="1"/>
              <a:t>коргоо</a:t>
            </a:r>
            <a:r>
              <a:rPr lang="ru-RU" sz="1600" dirty="0"/>
              <a:t> </a:t>
            </a:r>
            <a:r>
              <a:rPr lang="ru-RU" sz="1600" dirty="0" err="1"/>
              <a:t>жөнүндө</a:t>
            </a:r>
            <a:r>
              <a:rPr lang="ru-RU" sz="1600" dirty="0"/>
              <a:t>» Кыргыз Республикасынын </a:t>
            </a:r>
            <a:r>
              <a:rPr lang="ru-RU" sz="1600" dirty="0" err="1"/>
              <a:t>Мыйзамынын</a:t>
            </a:r>
            <a:r>
              <a:rPr lang="ru-RU" sz="1600" dirty="0"/>
              <a:t> 40-беренесине </a:t>
            </a:r>
            <a:r>
              <a:rPr lang="ru-RU" sz="1600" dirty="0" err="1"/>
              <a:t>ылайык</a:t>
            </a:r>
            <a:r>
              <a:rPr lang="ru-RU" sz="1600" dirty="0"/>
              <a:t> </a:t>
            </a:r>
            <a:r>
              <a:rPr lang="ru-RU" sz="1600" dirty="0" err="1"/>
              <a:t>даярдалган</a:t>
            </a:r>
            <a:r>
              <a:rPr lang="ru-RU" sz="1600" dirty="0"/>
              <a:t>. </a:t>
            </a:r>
            <a:endParaRPr lang="ru-KG" sz="1600" dirty="0"/>
          </a:p>
          <a:p>
            <a:pPr marL="261938" indent="361950" algn="just"/>
            <a:r>
              <a:rPr lang="ru-RU" sz="1600" dirty="0"/>
              <a:t> </a:t>
            </a:r>
            <a:endParaRPr lang="ru-KG" sz="1600" dirty="0"/>
          </a:p>
          <a:p>
            <a:pPr marL="261938" indent="361950" algn="just"/>
            <a:r>
              <a:rPr lang="ru-RU" sz="1600" dirty="0" err="1"/>
              <a:t>Депозиттерди</a:t>
            </a:r>
            <a:r>
              <a:rPr lang="ru-RU" sz="1600" dirty="0"/>
              <a:t> </a:t>
            </a:r>
            <a:r>
              <a:rPr lang="ru-RU" sz="1600" dirty="0" err="1"/>
              <a:t>коргоо</a:t>
            </a:r>
            <a:r>
              <a:rPr lang="ru-RU" sz="1600" dirty="0"/>
              <a:t> </a:t>
            </a:r>
            <a:r>
              <a:rPr lang="ru-RU" sz="1600" dirty="0" err="1"/>
              <a:t>боюнча</a:t>
            </a:r>
            <a:r>
              <a:rPr lang="ru-RU" sz="1600" dirty="0"/>
              <a:t> </a:t>
            </a:r>
            <a:r>
              <a:rPr lang="ru-RU" sz="1600" dirty="0" err="1"/>
              <a:t>агенттигинин</a:t>
            </a:r>
            <a:r>
              <a:rPr lang="ru-RU" sz="1600" dirty="0"/>
              <a:t> </a:t>
            </a:r>
            <a:r>
              <a:rPr lang="ru-RU" sz="1600" dirty="0" err="1"/>
              <a:t>Директорлор</a:t>
            </a:r>
            <a:r>
              <a:rPr lang="ru-RU" sz="1600" dirty="0"/>
              <a:t> </a:t>
            </a:r>
            <a:r>
              <a:rPr lang="ru-RU" sz="1600" dirty="0" err="1"/>
              <a:t>кеңешинин</a:t>
            </a:r>
            <a:r>
              <a:rPr lang="ru-RU" sz="1600" dirty="0"/>
              <a:t> 2026-жылдын 10-апрелиндеги № 17 </a:t>
            </a:r>
            <a:r>
              <a:rPr lang="ru-RU" sz="1600" dirty="0" err="1"/>
              <a:t>токтому</a:t>
            </a:r>
            <a:r>
              <a:rPr lang="ru-RU" sz="1600" dirty="0"/>
              <a:t> </a:t>
            </a:r>
            <a:r>
              <a:rPr lang="ru-RU" sz="1600" dirty="0" err="1"/>
              <a:t>менен</a:t>
            </a:r>
            <a:r>
              <a:rPr lang="ru-RU" sz="1600" dirty="0"/>
              <a:t> 2025-жыл</a:t>
            </a:r>
            <a:r>
              <a:rPr lang="ru-KG" sz="1600" dirty="0"/>
              <a:t> </a:t>
            </a:r>
            <a:r>
              <a:rPr lang="ru-KG" sz="1600" dirty="0" err="1"/>
              <a:t>үчүн</a:t>
            </a:r>
            <a:r>
              <a:rPr lang="ru-RU" sz="1600" dirty="0"/>
              <a:t> </a:t>
            </a:r>
            <a:r>
              <a:rPr lang="ru-RU" sz="1600" dirty="0" err="1"/>
              <a:t>жылдык</a:t>
            </a:r>
            <a:r>
              <a:rPr lang="ru-RU" sz="1600" dirty="0"/>
              <a:t> отчет </a:t>
            </a:r>
            <a:r>
              <a:rPr lang="ru-RU" sz="1600" dirty="0" err="1"/>
              <a:t>бекитилди</a:t>
            </a:r>
            <a:r>
              <a:rPr lang="ru-RU" sz="1600" dirty="0"/>
              <a:t>.</a:t>
            </a:r>
            <a:r>
              <a:rPr lang="ru-KG" sz="1600" dirty="0"/>
              <a:t> </a:t>
            </a:r>
          </a:p>
          <a:p>
            <a:pPr marL="261938" indent="361950" algn="just"/>
            <a:r>
              <a:rPr lang="ru-RU" sz="1600" dirty="0"/>
              <a:t> </a:t>
            </a:r>
            <a:endParaRPr lang="ru-KG" sz="1600" dirty="0"/>
          </a:p>
          <a:p>
            <a:pPr marL="261938" indent="361950" algn="just"/>
            <a:r>
              <a:rPr lang="ru-RU" sz="1600" dirty="0"/>
              <a:t>2025-жылдын 31-декабрына </a:t>
            </a:r>
            <a:r>
              <a:rPr lang="ru-KG" sz="1600" dirty="0" err="1"/>
              <a:t>финансылык</a:t>
            </a:r>
            <a:r>
              <a:rPr lang="ru-RU" sz="1600" dirty="0"/>
              <a:t> </a:t>
            </a:r>
            <a:r>
              <a:rPr lang="ru-RU" sz="1600" dirty="0" err="1"/>
              <a:t>отчеттуулук</a:t>
            </a:r>
            <a:r>
              <a:rPr lang="ru-RU" sz="1600" dirty="0"/>
              <a:t> «Грант Торнтон» ЖЧК </a:t>
            </a:r>
            <a:r>
              <a:rPr lang="ru-RU" sz="1600" dirty="0" err="1"/>
              <a:t>көз</a:t>
            </a:r>
            <a:r>
              <a:rPr lang="ru-RU" sz="1600" dirty="0"/>
              <a:t> </a:t>
            </a:r>
            <a:r>
              <a:rPr lang="ru-RU" sz="1600" dirty="0" err="1"/>
              <a:t>карандысыз</a:t>
            </a:r>
            <a:r>
              <a:rPr lang="ru-RU" sz="1600" dirty="0"/>
              <a:t> </a:t>
            </a:r>
            <a:r>
              <a:rPr lang="ru-RU" sz="1600" dirty="0" err="1"/>
              <a:t>аудитордук</a:t>
            </a:r>
            <a:r>
              <a:rPr lang="ru-RU" sz="1600" dirty="0"/>
              <a:t> </a:t>
            </a:r>
            <a:r>
              <a:rPr lang="ru-RU" sz="1600" dirty="0" err="1"/>
              <a:t>компаниясынын</a:t>
            </a:r>
            <a:r>
              <a:rPr lang="ru-RU" sz="1600" dirty="0"/>
              <a:t> 2026-жылдын 31-декабрындагы </a:t>
            </a:r>
            <a:r>
              <a:rPr lang="ru-RU" sz="1600" dirty="0" err="1"/>
              <a:t>корутундусу</a:t>
            </a:r>
            <a:r>
              <a:rPr lang="ru-RU" sz="1600" dirty="0"/>
              <a:t> </a:t>
            </a:r>
            <a:r>
              <a:rPr lang="ru-RU" sz="1600" dirty="0" err="1"/>
              <a:t>менен</a:t>
            </a:r>
            <a:r>
              <a:rPr lang="ru-RU" sz="1600" dirty="0"/>
              <a:t> </a:t>
            </a:r>
            <a:r>
              <a:rPr lang="ru-RU" sz="1600" dirty="0" err="1"/>
              <a:t>тастыкталган</a:t>
            </a:r>
            <a:r>
              <a:rPr lang="ru-RU" sz="1600" dirty="0"/>
              <a:t>.</a:t>
            </a:r>
            <a:endParaRPr lang="ru-KG" sz="1600" dirty="0"/>
          </a:p>
          <a:p>
            <a:pPr marL="261938" indent="361950" algn="just"/>
            <a:r>
              <a:rPr lang="ru-RU" sz="1600" dirty="0"/>
              <a:t> </a:t>
            </a:r>
            <a:endParaRPr lang="ru-KG" sz="1600" dirty="0"/>
          </a:p>
          <a:p>
            <a:pPr marL="261938" indent="361950" algn="just"/>
            <a:r>
              <a:rPr lang="ru-RU" sz="1600" dirty="0" err="1"/>
              <a:t>Басылманын</a:t>
            </a:r>
            <a:r>
              <a:rPr lang="ru-RU" sz="1600" dirty="0"/>
              <a:t> </a:t>
            </a:r>
            <a:r>
              <a:rPr lang="ru-RU" sz="1600" dirty="0" err="1"/>
              <a:t>мазмунуна</a:t>
            </a:r>
            <a:r>
              <a:rPr lang="ru-RU" sz="1600" dirty="0"/>
              <a:t> </a:t>
            </a:r>
            <a:r>
              <a:rPr lang="ru-RU" sz="1600" dirty="0" err="1"/>
              <a:t>жана</a:t>
            </a:r>
            <a:r>
              <a:rPr lang="ru-RU" sz="1600" dirty="0"/>
              <a:t> </a:t>
            </a:r>
            <a:r>
              <a:rPr lang="ru-RU" sz="1600" dirty="0" err="1"/>
              <a:t>жайылтуусуна</a:t>
            </a:r>
            <a:r>
              <a:rPr lang="ru-RU" sz="1600" dirty="0"/>
              <a:t> </a:t>
            </a:r>
            <a:r>
              <a:rPr lang="ru-RU" sz="1600" dirty="0" err="1"/>
              <a:t>байланыштуу</a:t>
            </a:r>
            <a:r>
              <a:rPr lang="ru-RU" sz="1600" dirty="0"/>
              <a:t> </a:t>
            </a:r>
            <a:r>
              <a:rPr lang="ru-RU" sz="1600" dirty="0" err="1"/>
              <a:t>бардык</a:t>
            </a:r>
            <a:r>
              <a:rPr lang="ru-RU" sz="1600" dirty="0"/>
              <a:t> </a:t>
            </a:r>
            <a:r>
              <a:rPr lang="ru-RU" sz="1600" dirty="0" err="1"/>
              <a:t>суроолор</a:t>
            </a:r>
            <a:r>
              <a:rPr lang="ru-RU" sz="1600" dirty="0"/>
              <a:t> </a:t>
            </a:r>
            <a:r>
              <a:rPr lang="ru-RU" sz="1600" dirty="0" err="1"/>
              <a:t>боюнча</a:t>
            </a:r>
            <a:r>
              <a:rPr lang="ru-RU" sz="1600" dirty="0"/>
              <a:t> </a:t>
            </a:r>
            <a:r>
              <a:rPr lang="ru-RU" sz="1600" dirty="0" err="1"/>
              <a:t>төмөнкү</a:t>
            </a:r>
            <a:r>
              <a:rPr lang="ru-RU" sz="1600" dirty="0"/>
              <a:t> </a:t>
            </a:r>
            <a:r>
              <a:rPr lang="ru-RU" sz="1600" dirty="0" err="1"/>
              <a:t>дарекке</a:t>
            </a:r>
            <a:r>
              <a:rPr lang="ru-RU" sz="1600" dirty="0"/>
              <a:t> </a:t>
            </a:r>
            <a:r>
              <a:rPr lang="ru-RU" sz="1600" dirty="0" err="1"/>
              <a:t>кайрылсаңыз</a:t>
            </a:r>
            <a:r>
              <a:rPr lang="ru-RU" sz="1600" dirty="0"/>
              <a:t> болот: Бишкек </a:t>
            </a:r>
            <a:r>
              <a:rPr lang="ru-RU" sz="1600" dirty="0" err="1"/>
              <a:t>шаары</a:t>
            </a:r>
            <a:r>
              <a:rPr lang="ru-RU" sz="1600" dirty="0"/>
              <a:t>, Москва </a:t>
            </a:r>
            <a:r>
              <a:rPr lang="ru-RU" sz="1600" dirty="0" err="1"/>
              <a:t>көчөсү</a:t>
            </a:r>
            <a:r>
              <a:rPr lang="ru-RU" sz="1600" dirty="0"/>
              <a:t>, 190, 1-кабат, Кыргыз Республикасынын </a:t>
            </a:r>
            <a:r>
              <a:rPr lang="ru-RU" sz="1600" dirty="0" err="1"/>
              <a:t>Депозиттерди</a:t>
            </a:r>
            <a:r>
              <a:rPr lang="ru-RU" sz="1600" dirty="0"/>
              <a:t> </a:t>
            </a:r>
            <a:r>
              <a:rPr lang="ru-RU" sz="1600" dirty="0" err="1"/>
              <a:t>коргоо</a:t>
            </a:r>
            <a:r>
              <a:rPr lang="ru-RU" sz="1600" dirty="0"/>
              <a:t> </a:t>
            </a:r>
            <a:r>
              <a:rPr lang="ru-RU" sz="1600" dirty="0" err="1"/>
              <a:t>агенттиги</a:t>
            </a:r>
            <a:r>
              <a:rPr lang="ru-RU" sz="1600" dirty="0"/>
              <a:t>.</a:t>
            </a:r>
            <a:endParaRPr lang="ru-KG" sz="1600" dirty="0"/>
          </a:p>
        </p:txBody>
      </p:sp>
      <p:sp>
        <p:nvSpPr>
          <p:cNvPr id="28" name="TextBox 27">
            <a:extLst>
              <a:ext uri="{FF2B5EF4-FFF2-40B4-BE49-F238E27FC236}">
                <a16:creationId xmlns:a16="http://schemas.microsoft.com/office/drawing/2014/main" id="{2ADD5BB9-ACAA-BF03-691B-0756EB9533BA}"/>
              </a:ext>
            </a:extLst>
          </p:cNvPr>
          <p:cNvSpPr txBox="1"/>
          <p:nvPr/>
        </p:nvSpPr>
        <p:spPr>
          <a:xfrm>
            <a:off x="3204865" y="7708900"/>
            <a:ext cx="3780970" cy="1295868"/>
          </a:xfrm>
          <a:prstGeom prst="rect">
            <a:avLst/>
          </a:prstGeom>
          <a:noFill/>
        </p:spPr>
        <p:txBody>
          <a:bodyPr wrap="square">
            <a:spAutoFit/>
          </a:bodyPr>
          <a:lstStyle/>
          <a:p>
            <a:pPr>
              <a:lnSpc>
                <a:spcPct val="150000"/>
              </a:lnSpc>
            </a:pPr>
            <a:r>
              <a:rPr lang="ru-RU" dirty="0"/>
              <a:t>(+996 312) 456-456</a:t>
            </a:r>
            <a:endParaRPr lang="ru-KG" dirty="0"/>
          </a:p>
          <a:p>
            <a:pPr>
              <a:lnSpc>
                <a:spcPct val="150000"/>
              </a:lnSpc>
            </a:pPr>
            <a:r>
              <a:rPr lang="ru-RU" u="sng" dirty="0">
                <a:hlinkClick r:id="rId3"/>
              </a:rPr>
              <a:t>deposit@deposit.kg</a:t>
            </a:r>
            <a:endParaRPr lang="ru-KG" dirty="0"/>
          </a:p>
          <a:p>
            <a:pPr>
              <a:lnSpc>
                <a:spcPct val="150000"/>
              </a:lnSpc>
            </a:pPr>
            <a:r>
              <a:rPr lang="ru-RU" dirty="0"/>
              <a:t>http//www.deposit.kg</a:t>
            </a:r>
            <a:endParaRPr lang="ru-KG" dirty="0"/>
          </a:p>
        </p:txBody>
      </p:sp>
      <p:grpSp>
        <p:nvGrpSpPr>
          <p:cNvPr id="9" name="Group 19">
            <a:extLst>
              <a:ext uri="{FF2B5EF4-FFF2-40B4-BE49-F238E27FC236}">
                <a16:creationId xmlns:a16="http://schemas.microsoft.com/office/drawing/2014/main" id="{AE342EB8-18C0-BC01-00B5-B026E39DEA29}"/>
              </a:ext>
            </a:extLst>
          </p:cNvPr>
          <p:cNvGrpSpPr/>
          <p:nvPr/>
        </p:nvGrpSpPr>
        <p:grpSpPr>
          <a:xfrm>
            <a:off x="2760173" y="7922641"/>
            <a:ext cx="333024" cy="333024"/>
            <a:chOff x="0" y="0"/>
            <a:chExt cx="812800" cy="812800"/>
          </a:xfrm>
        </p:grpSpPr>
        <p:sp>
          <p:nvSpPr>
            <p:cNvPr id="11" name="Freeform 20">
              <a:extLst>
                <a:ext uri="{FF2B5EF4-FFF2-40B4-BE49-F238E27FC236}">
                  <a16:creationId xmlns:a16="http://schemas.microsoft.com/office/drawing/2014/main" id="{23FB9BAC-9B04-0888-1C42-E6B79AB2187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A3A"/>
            </a:solidFill>
          </p:spPr>
          <p:txBody>
            <a:bodyPr/>
            <a:lstStyle/>
            <a:p>
              <a:endParaRPr lang="ru-KG" dirty="0"/>
            </a:p>
          </p:txBody>
        </p:sp>
        <p:sp>
          <p:nvSpPr>
            <p:cNvPr id="16" name="TextBox 21">
              <a:extLst>
                <a:ext uri="{FF2B5EF4-FFF2-40B4-BE49-F238E27FC236}">
                  <a16:creationId xmlns:a16="http://schemas.microsoft.com/office/drawing/2014/main" id="{50F2A2C9-BC4B-257A-5612-9A761DC85EB1}"/>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9" name="Freeform 22">
            <a:extLst>
              <a:ext uri="{FF2B5EF4-FFF2-40B4-BE49-F238E27FC236}">
                <a16:creationId xmlns:a16="http://schemas.microsoft.com/office/drawing/2014/main" id="{E67CBE69-354F-2069-D17D-A5899BF19F9A}"/>
              </a:ext>
            </a:extLst>
          </p:cNvPr>
          <p:cNvSpPr/>
          <p:nvPr/>
        </p:nvSpPr>
        <p:spPr>
          <a:xfrm>
            <a:off x="2840198" y="8009102"/>
            <a:ext cx="179073" cy="179073"/>
          </a:xfrm>
          <a:custGeom>
            <a:avLst/>
            <a:gdLst/>
            <a:ahLst/>
            <a:cxnLst/>
            <a:rect l="l" t="t" r="r" b="b"/>
            <a:pathLst>
              <a:path w="179073" h="179073">
                <a:moveTo>
                  <a:pt x="0" y="0"/>
                </a:moveTo>
                <a:lnTo>
                  <a:pt x="179073" y="0"/>
                </a:lnTo>
                <a:lnTo>
                  <a:pt x="179073" y="179073"/>
                </a:lnTo>
                <a:lnTo>
                  <a:pt x="0" y="17907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ru-KG" dirty="0"/>
          </a:p>
        </p:txBody>
      </p:sp>
      <p:grpSp>
        <p:nvGrpSpPr>
          <p:cNvPr id="21" name="Group 19">
            <a:extLst>
              <a:ext uri="{FF2B5EF4-FFF2-40B4-BE49-F238E27FC236}">
                <a16:creationId xmlns:a16="http://schemas.microsoft.com/office/drawing/2014/main" id="{9EB4C2E2-5CF8-E506-8B06-FDDB70E51866}"/>
              </a:ext>
            </a:extLst>
          </p:cNvPr>
          <p:cNvGrpSpPr/>
          <p:nvPr/>
        </p:nvGrpSpPr>
        <p:grpSpPr>
          <a:xfrm>
            <a:off x="2760173" y="8342320"/>
            <a:ext cx="333024" cy="333024"/>
            <a:chOff x="0" y="0"/>
            <a:chExt cx="812800" cy="812800"/>
          </a:xfrm>
        </p:grpSpPr>
        <p:sp>
          <p:nvSpPr>
            <p:cNvPr id="22" name="Freeform 20">
              <a:extLst>
                <a:ext uri="{FF2B5EF4-FFF2-40B4-BE49-F238E27FC236}">
                  <a16:creationId xmlns:a16="http://schemas.microsoft.com/office/drawing/2014/main" id="{96ED6E28-1DE0-EF42-AFB9-6AC98DFCFA0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A3A"/>
            </a:solidFill>
          </p:spPr>
          <p:txBody>
            <a:bodyPr/>
            <a:lstStyle/>
            <a:p>
              <a:endParaRPr lang="ru-KG" dirty="0"/>
            </a:p>
          </p:txBody>
        </p:sp>
        <p:sp>
          <p:nvSpPr>
            <p:cNvPr id="23" name="TextBox 21">
              <a:extLst>
                <a:ext uri="{FF2B5EF4-FFF2-40B4-BE49-F238E27FC236}">
                  <a16:creationId xmlns:a16="http://schemas.microsoft.com/office/drawing/2014/main" id="{610F2369-0C81-4F62-7C95-BB89CFDCC668}"/>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24" name="Freeform 18">
            <a:extLst>
              <a:ext uri="{FF2B5EF4-FFF2-40B4-BE49-F238E27FC236}">
                <a16:creationId xmlns:a16="http://schemas.microsoft.com/office/drawing/2014/main" id="{75FBCFB6-7746-79D4-DB87-12D334779967}"/>
              </a:ext>
            </a:extLst>
          </p:cNvPr>
          <p:cNvSpPr/>
          <p:nvPr/>
        </p:nvSpPr>
        <p:spPr>
          <a:xfrm>
            <a:off x="2850360" y="8447882"/>
            <a:ext cx="189984" cy="135601"/>
          </a:xfrm>
          <a:custGeom>
            <a:avLst/>
            <a:gdLst/>
            <a:ahLst/>
            <a:cxnLst/>
            <a:rect l="l" t="t" r="r" b="b"/>
            <a:pathLst>
              <a:path w="189984" h="135601">
                <a:moveTo>
                  <a:pt x="0" y="0"/>
                </a:moveTo>
                <a:lnTo>
                  <a:pt x="189984" y="0"/>
                </a:lnTo>
                <a:lnTo>
                  <a:pt x="189984" y="135602"/>
                </a:lnTo>
                <a:lnTo>
                  <a:pt x="0" y="135602"/>
                </a:lnTo>
                <a:lnTo>
                  <a:pt x="0" y="0"/>
                </a:lnTo>
                <a:close/>
              </a:path>
            </a:pathLst>
          </a:custGeom>
          <a:blipFill>
            <a:blip>
              <a:extLst>
                <a:ext uri="{96DAC541-7B7A-43D3-8B79-37D633B846F1}">
                  <asvg:svgBlip xmlns:asvg="http://schemas.microsoft.com/office/drawing/2016/SVG/main" r:embed="rId5"/>
                </a:ext>
              </a:extLst>
            </a:blip>
            <a:stretch>
              <a:fillRect/>
            </a:stretch>
          </a:blipFill>
        </p:spPr>
      </p:sp>
      <p:grpSp>
        <p:nvGrpSpPr>
          <p:cNvPr id="25" name="Group 19">
            <a:extLst>
              <a:ext uri="{FF2B5EF4-FFF2-40B4-BE49-F238E27FC236}">
                <a16:creationId xmlns:a16="http://schemas.microsoft.com/office/drawing/2014/main" id="{74066C72-0D11-5BF3-5EE6-8F22F97E680A}"/>
              </a:ext>
            </a:extLst>
          </p:cNvPr>
          <p:cNvGrpSpPr/>
          <p:nvPr/>
        </p:nvGrpSpPr>
        <p:grpSpPr>
          <a:xfrm>
            <a:off x="2760173" y="8749685"/>
            <a:ext cx="333024" cy="333024"/>
            <a:chOff x="0" y="0"/>
            <a:chExt cx="812800" cy="812800"/>
          </a:xfrm>
        </p:grpSpPr>
        <p:sp>
          <p:nvSpPr>
            <p:cNvPr id="26" name="Freeform 20">
              <a:extLst>
                <a:ext uri="{FF2B5EF4-FFF2-40B4-BE49-F238E27FC236}">
                  <a16:creationId xmlns:a16="http://schemas.microsoft.com/office/drawing/2014/main" id="{A024369E-C823-941D-3C5E-8E8F045872E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A3A"/>
            </a:solidFill>
          </p:spPr>
          <p:txBody>
            <a:bodyPr/>
            <a:lstStyle/>
            <a:p>
              <a:endParaRPr lang="ru-KG" dirty="0"/>
            </a:p>
          </p:txBody>
        </p:sp>
        <p:sp>
          <p:nvSpPr>
            <p:cNvPr id="27" name="TextBox 21">
              <a:extLst>
                <a:ext uri="{FF2B5EF4-FFF2-40B4-BE49-F238E27FC236}">
                  <a16:creationId xmlns:a16="http://schemas.microsoft.com/office/drawing/2014/main" id="{988EB959-D565-E3A6-9352-CCA28409DE15}"/>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dirty="0"/>
            </a:p>
          </p:txBody>
        </p:sp>
      </p:grpSp>
      <p:sp>
        <p:nvSpPr>
          <p:cNvPr id="29" name="Freeform 26">
            <a:extLst>
              <a:ext uri="{FF2B5EF4-FFF2-40B4-BE49-F238E27FC236}">
                <a16:creationId xmlns:a16="http://schemas.microsoft.com/office/drawing/2014/main" id="{AFD57951-2D72-567D-854B-A09C38835067}"/>
              </a:ext>
            </a:extLst>
          </p:cNvPr>
          <p:cNvSpPr/>
          <p:nvPr/>
        </p:nvSpPr>
        <p:spPr>
          <a:xfrm>
            <a:off x="2862089" y="8823917"/>
            <a:ext cx="129191" cy="184559"/>
          </a:xfrm>
          <a:custGeom>
            <a:avLst/>
            <a:gdLst/>
            <a:ahLst/>
            <a:cxnLst/>
            <a:rect l="l" t="t" r="r" b="b"/>
            <a:pathLst>
              <a:path w="129191" h="184559">
                <a:moveTo>
                  <a:pt x="0" y="0"/>
                </a:moveTo>
                <a:lnTo>
                  <a:pt x="129192" y="0"/>
                </a:lnTo>
                <a:lnTo>
                  <a:pt x="129192" y="184559"/>
                </a:lnTo>
                <a:lnTo>
                  <a:pt x="0" y="184559"/>
                </a:lnTo>
                <a:lnTo>
                  <a:pt x="0" y="0"/>
                </a:lnTo>
                <a:close/>
              </a:path>
            </a:pathLst>
          </a:custGeom>
          <a:blipFill>
            <a:blip>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042484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11">
        <p159:morph option="byObject"/>
      </p:transition>
    </mc:Choice>
    <mc:Fallback xmlns="">
      <p:transition spd="slow" advTm="111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D8E02-21FD-C786-2556-A08FA68C2D3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5A22D46-4BA6-4E57-290C-FE6CFA4F721D}"/>
              </a:ext>
            </a:extLst>
          </p:cNvPr>
          <p:cNvSpPr/>
          <p:nvPr/>
        </p:nvSpPr>
        <p:spPr>
          <a:xfrm>
            <a:off x="15875" y="-33248"/>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14B6CDB6-BE89-76E8-37F8-DB8D113D1549}"/>
              </a:ext>
            </a:extLst>
          </p:cNvPr>
          <p:cNvSpPr/>
          <p:nvPr/>
        </p:nvSpPr>
        <p:spPr>
          <a:xfrm>
            <a:off x="756000" y="10123893"/>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94CC5452-37FB-A91B-F377-9816A0F882CE}"/>
              </a:ext>
            </a:extLst>
          </p:cNvPr>
          <p:cNvGrpSpPr/>
          <p:nvPr/>
        </p:nvGrpSpPr>
        <p:grpSpPr>
          <a:xfrm>
            <a:off x="756000" y="10189820"/>
            <a:ext cx="490114" cy="490114"/>
            <a:chOff x="0" y="0"/>
            <a:chExt cx="812800" cy="812800"/>
          </a:xfrm>
        </p:grpSpPr>
        <p:sp>
          <p:nvSpPr>
            <p:cNvPr id="6" name="Freeform 3">
              <a:extLst>
                <a:ext uri="{FF2B5EF4-FFF2-40B4-BE49-F238E27FC236}">
                  <a16:creationId xmlns:a16="http://schemas.microsoft.com/office/drawing/2014/main" id="{9F8B8BC5-8702-762C-D886-CC013050CE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2720A81F-E9A5-283D-A155-78FB8FEF81F5}"/>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EF63D7B0-5899-002B-2C1F-D4D7DEBE6EB0}"/>
              </a:ext>
            </a:extLst>
          </p:cNvPr>
          <p:cNvSpPr txBox="1"/>
          <p:nvPr/>
        </p:nvSpPr>
        <p:spPr>
          <a:xfrm>
            <a:off x="822952" y="10281931"/>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20</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C047371A-E7E6-7D19-71AB-0769767F146A}"/>
              </a:ext>
            </a:extLst>
          </p:cNvPr>
          <p:cNvSpPr/>
          <p:nvPr/>
        </p:nvSpPr>
        <p:spPr>
          <a:xfrm>
            <a:off x="973318" y="6223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D532532A-AA81-32E5-8AD1-AD55A08F4AE1}"/>
              </a:ext>
            </a:extLst>
          </p:cNvPr>
          <p:cNvSpPr txBox="1"/>
          <p:nvPr/>
        </p:nvSpPr>
        <p:spPr>
          <a:xfrm>
            <a:off x="822894" y="726961"/>
            <a:ext cx="6228497" cy="7663636"/>
          </a:xfrm>
          <a:prstGeom prst="rect">
            <a:avLst/>
          </a:prstGeom>
          <a:noFill/>
        </p:spPr>
        <p:txBody>
          <a:bodyPr wrap="square">
            <a:spAutoFit/>
          </a:bodyPr>
          <a:lstStyle/>
          <a:p>
            <a:pPr indent="360363" algn="just"/>
            <a:r>
              <a:rPr lang="ru-RU" sz="1200" dirty="0"/>
              <a:t>2025-жылы </a:t>
            </a:r>
            <a:r>
              <a:rPr lang="ru-RU" sz="1200" dirty="0" err="1"/>
              <a:t>Агенттиктин</a:t>
            </a:r>
            <a:r>
              <a:rPr lang="ru-RU" sz="1200" dirty="0"/>
              <a:t> </a:t>
            </a:r>
            <a:r>
              <a:rPr lang="ru-RU" sz="1200" dirty="0" err="1"/>
              <a:t>иш</a:t>
            </a:r>
            <a:r>
              <a:rPr lang="ru-KG" sz="1200" dirty="0"/>
              <a:t>и</a:t>
            </a:r>
            <a:r>
              <a:rPr lang="ru-RU" sz="1200" dirty="0"/>
              <a:t> </a:t>
            </a:r>
            <a:r>
              <a:rPr lang="ru-RU" sz="1200" dirty="0" err="1"/>
              <a:t>санариптештирүү</a:t>
            </a:r>
            <a:r>
              <a:rPr lang="ru-RU" sz="1200" dirty="0"/>
              <a:t>, </a:t>
            </a:r>
            <a:r>
              <a:rPr lang="ru-RU" sz="1200" dirty="0" err="1"/>
              <a:t>ченемдик</a:t>
            </a:r>
            <a:r>
              <a:rPr lang="ru-RU" sz="1200" dirty="0"/>
              <a:t> </a:t>
            </a:r>
            <a:r>
              <a:rPr lang="ru-RU" sz="1200" dirty="0" err="1"/>
              <a:t>базаны</a:t>
            </a:r>
            <a:r>
              <a:rPr lang="ru-RU" sz="1200" dirty="0"/>
              <a:t> </a:t>
            </a:r>
            <a:r>
              <a:rPr lang="ru-RU" sz="1200" dirty="0" err="1"/>
              <a:t>өркүндөтүү</a:t>
            </a:r>
            <a:r>
              <a:rPr lang="ru-RU" sz="1200" dirty="0"/>
              <a:t>, </a:t>
            </a:r>
            <a:r>
              <a:rPr lang="ru-RU" sz="1200" dirty="0" err="1"/>
              <a:t>стресстик</a:t>
            </a:r>
            <a:r>
              <a:rPr lang="ru-RU" sz="1200" dirty="0"/>
              <a:t> </a:t>
            </a:r>
            <a:r>
              <a:rPr lang="ru-RU" sz="1200" dirty="0" err="1"/>
              <a:t>сценарийлерге</a:t>
            </a:r>
            <a:r>
              <a:rPr lang="ru-RU" sz="1200" dirty="0"/>
              <a:t> карата </a:t>
            </a:r>
            <a:r>
              <a:rPr lang="ru-RU" sz="1200" dirty="0" err="1"/>
              <a:t>операциялык</a:t>
            </a:r>
            <a:r>
              <a:rPr lang="ru-RU" sz="1200" dirty="0"/>
              <a:t> </a:t>
            </a:r>
            <a:r>
              <a:rPr lang="ru-RU" sz="1200" dirty="0" err="1"/>
              <a:t>даярдыкты</a:t>
            </a:r>
            <a:r>
              <a:rPr lang="ru-RU" sz="1200" dirty="0"/>
              <a:t> </a:t>
            </a:r>
            <a:r>
              <a:rPr lang="ru-RU" sz="1200" dirty="0" err="1"/>
              <a:t>күчөтүү</a:t>
            </a:r>
            <a:r>
              <a:rPr lang="en-US" sz="1200" dirty="0"/>
              <a:t> </a:t>
            </a:r>
            <a:r>
              <a:rPr lang="ru-KG" sz="1200" dirty="0" err="1"/>
              <a:t>сыяктуу</a:t>
            </a:r>
            <a:r>
              <a:rPr lang="ru-RU" sz="1200" dirty="0"/>
              <a:t> </a:t>
            </a:r>
            <a:r>
              <a:rPr lang="ru-RU" sz="1200" dirty="0" err="1"/>
              <a:t>институционалдык</a:t>
            </a:r>
            <a:r>
              <a:rPr lang="ru-RU" sz="1200" dirty="0"/>
              <a:t> </a:t>
            </a:r>
            <a:r>
              <a:rPr lang="ru-RU" sz="1200" dirty="0" err="1"/>
              <a:t>өнү</a:t>
            </a:r>
            <a:r>
              <a:rPr lang="ru-KG" sz="1200" dirty="0" err="1"/>
              <a:t>ктүр</a:t>
            </a:r>
            <a:r>
              <a:rPr lang="ru-RU" sz="1200" dirty="0" err="1"/>
              <a:t>үүгө</a:t>
            </a:r>
            <a:r>
              <a:rPr lang="ru-RU" sz="1200" dirty="0"/>
              <a:t> </a:t>
            </a:r>
            <a:r>
              <a:rPr lang="ru-RU" sz="1200" dirty="0" err="1"/>
              <a:t>багытталган</a:t>
            </a:r>
            <a:r>
              <a:rPr lang="ru-KG" sz="1200" dirty="0"/>
              <a:t>.</a:t>
            </a:r>
          </a:p>
          <a:p>
            <a:pPr indent="360363" algn="just"/>
            <a:r>
              <a:rPr lang="ru-KG" sz="1200" b="1" dirty="0" err="1">
                <a:solidFill>
                  <a:srgbClr val="002F80"/>
                </a:solidFill>
                <a:latin typeface="Open Sans 2 Ultra-Bold"/>
                <a:ea typeface="Open Sans 2 Ultra-Bold"/>
                <a:cs typeface="Open Sans 2 Ultra-Bold"/>
              </a:rPr>
              <a:t>Санариптик</a:t>
            </a:r>
            <a:r>
              <a:rPr lang="ru-RU" sz="1200" b="1" dirty="0">
                <a:solidFill>
                  <a:srgbClr val="002F80"/>
                </a:solidFill>
                <a:latin typeface="Open Sans 2 Ultra-Bold"/>
                <a:ea typeface="Open Sans 2 Ultra-Bold"/>
                <a:cs typeface="Open Sans 2 Ultra-Bold"/>
              </a:rPr>
              <a:t> трансформация </a:t>
            </a:r>
            <a:r>
              <a:rPr lang="ru-KG" sz="1200" b="1" dirty="0" err="1">
                <a:solidFill>
                  <a:srgbClr val="002F80"/>
                </a:solidFill>
                <a:latin typeface="Open Sans 2 Ultra-Bold"/>
                <a:ea typeface="Open Sans 2 Ultra-Bold"/>
                <a:cs typeface="Open Sans 2 Ultra-Bold"/>
              </a:rPr>
              <a:t>жана</a:t>
            </a:r>
            <a:r>
              <a:rPr lang="ru-RU" sz="1200" b="1" dirty="0">
                <a:solidFill>
                  <a:srgbClr val="002F80"/>
                </a:solidFill>
                <a:latin typeface="Open Sans 2 Ultra-Bold"/>
                <a:ea typeface="Open Sans 2 Ultra-Bold"/>
                <a:cs typeface="Open Sans 2 Ultra-Bold"/>
              </a:rPr>
              <a:t> инфраструктур</a:t>
            </a:r>
            <a:r>
              <a:rPr lang="ru-KG" sz="1200" b="1" dirty="0">
                <a:solidFill>
                  <a:srgbClr val="002F80"/>
                </a:solidFill>
                <a:latin typeface="Open Sans 2 Ultra-Bold"/>
                <a:ea typeface="Open Sans 2 Ultra-Bold"/>
                <a:cs typeface="Open Sans 2 Ultra-Bold"/>
              </a:rPr>
              <a:t>ан</a:t>
            </a:r>
            <a:r>
              <a:rPr lang="ru-RU" sz="1200" b="1" dirty="0">
                <a:solidFill>
                  <a:srgbClr val="002F80"/>
                </a:solidFill>
                <a:latin typeface="Open Sans 2 Ultra-Bold"/>
                <a:ea typeface="Open Sans 2 Ultra-Bold"/>
                <a:cs typeface="Open Sans 2 Ultra-Bold"/>
              </a:rPr>
              <a:t>ы</a:t>
            </a:r>
            <a:r>
              <a:rPr lang="ru-KG" sz="1200" b="1" dirty="0">
                <a:solidFill>
                  <a:srgbClr val="002F80"/>
                </a:solidFill>
                <a:latin typeface="Open Sans 2 Ultra-Bold"/>
                <a:ea typeface="Open Sans 2 Ultra-Bold"/>
                <a:cs typeface="Open Sans 2 Ultra-Bold"/>
              </a:rPr>
              <a:t>н </a:t>
            </a:r>
            <a:r>
              <a:rPr lang="ru-RU" sz="1200" b="1" dirty="0">
                <a:solidFill>
                  <a:srgbClr val="002F80"/>
                </a:solidFill>
                <a:latin typeface="Open Sans 2 Ultra-Bold"/>
                <a:ea typeface="Open Sans 2 Ultra-Bold"/>
                <a:cs typeface="Open Sans 2 Ultra-Bold"/>
              </a:rPr>
              <a:t>модернизация</a:t>
            </a:r>
            <a:r>
              <a:rPr lang="ru-KG" sz="1200" b="1" dirty="0" err="1">
                <a:solidFill>
                  <a:srgbClr val="002F80"/>
                </a:solidFill>
                <a:latin typeface="Open Sans 2 Ultra-Bold"/>
                <a:ea typeface="Open Sans 2 Ultra-Bold"/>
                <a:cs typeface="Open Sans 2 Ultra-Bold"/>
              </a:rPr>
              <a:t>лоо</a:t>
            </a:r>
            <a:endParaRPr lang="ru-RU" sz="1200" b="1" dirty="0">
              <a:solidFill>
                <a:srgbClr val="002F80"/>
              </a:solidFill>
              <a:latin typeface="Open Sans 2 Ultra-Bold"/>
              <a:ea typeface="Open Sans 2 Ultra-Bold"/>
              <a:cs typeface="Open Sans 2 Ultra-Bold"/>
            </a:endParaRPr>
          </a:p>
          <a:p>
            <a:pPr indent="360363" algn="just"/>
            <a:r>
              <a:rPr lang="ru-RU" sz="1200" dirty="0" err="1"/>
              <a:t>Отчеттук</a:t>
            </a:r>
            <a:r>
              <a:rPr lang="ru-RU" sz="1200" dirty="0"/>
              <a:t> </a:t>
            </a:r>
            <a:r>
              <a:rPr lang="ru-RU" sz="1200" dirty="0" err="1"/>
              <a:t>жылы</a:t>
            </a:r>
            <a:r>
              <a:rPr lang="ru-RU" sz="1200" dirty="0"/>
              <a:t> </a:t>
            </a:r>
            <a:r>
              <a:rPr lang="ru-RU" sz="1200" dirty="0" err="1"/>
              <a:t>камсыздандыруу</a:t>
            </a:r>
            <a:r>
              <a:rPr lang="ru-RU" sz="1200" dirty="0"/>
              <a:t> </a:t>
            </a:r>
            <a:r>
              <a:rPr lang="ru-RU" sz="1200" dirty="0" err="1"/>
              <a:t>учурларына</a:t>
            </a:r>
            <a:r>
              <a:rPr lang="ru-RU" sz="1200" dirty="0"/>
              <a:t> </a:t>
            </a:r>
            <a:r>
              <a:rPr lang="ru-RU" sz="1200" dirty="0" err="1"/>
              <a:t>жооп</a:t>
            </a:r>
            <a:r>
              <a:rPr lang="ru-RU" sz="1200" dirty="0"/>
              <a:t> </a:t>
            </a:r>
            <a:r>
              <a:rPr lang="ru-RU" sz="1200" dirty="0" err="1"/>
              <a:t>кайтаруу</a:t>
            </a:r>
            <a:r>
              <a:rPr lang="ru-RU" sz="1200" dirty="0"/>
              <a:t> </a:t>
            </a:r>
            <a:r>
              <a:rPr lang="ru-RU" sz="1200" dirty="0" err="1"/>
              <a:t>ылдамдыгын</a:t>
            </a:r>
            <a:r>
              <a:rPr lang="ru-RU" sz="1200" dirty="0"/>
              <a:t> </a:t>
            </a:r>
            <a:r>
              <a:rPr lang="ru-RU" sz="1200" dirty="0" err="1"/>
              <a:t>жогорулатуу</a:t>
            </a:r>
            <a:r>
              <a:rPr lang="ru-RU" sz="1200" dirty="0"/>
              <a:t> </a:t>
            </a:r>
            <a:r>
              <a:rPr lang="ru-RU" sz="1200" dirty="0" err="1"/>
              <a:t>жана</a:t>
            </a:r>
            <a:r>
              <a:rPr lang="ru-RU" sz="1200" dirty="0"/>
              <a:t> </a:t>
            </a:r>
            <a:r>
              <a:rPr lang="ru-RU" sz="1200" dirty="0" err="1"/>
              <a:t>операциялык</a:t>
            </a:r>
            <a:r>
              <a:rPr lang="ru-RU" sz="1200" dirty="0"/>
              <a:t> </a:t>
            </a:r>
            <a:r>
              <a:rPr lang="ru-RU" sz="1200" dirty="0" err="1"/>
              <a:t>тобокелдиктерди</a:t>
            </a:r>
            <a:r>
              <a:rPr lang="ru-RU" sz="1200" dirty="0"/>
              <a:t> </a:t>
            </a:r>
            <a:r>
              <a:rPr lang="ru-RU" sz="1200" dirty="0" err="1"/>
              <a:t>азайтуу</a:t>
            </a:r>
            <a:r>
              <a:rPr lang="ru-RU" sz="1200" dirty="0"/>
              <a:t> </a:t>
            </a:r>
            <a:r>
              <a:rPr lang="ru-RU" sz="1200" dirty="0" err="1"/>
              <a:t>максатында</a:t>
            </a:r>
            <a:r>
              <a:rPr lang="ru-RU" sz="1200" dirty="0"/>
              <a:t> </a:t>
            </a:r>
            <a:r>
              <a:rPr lang="ru-RU" sz="1200" dirty="0" err="1"/>
              <a:t>маалыматтык-аналитикалык</a:t>
            </a:r>
            <a:r>
              <a:rPr lang="ru-RU" sz="1200" dirty="0"/>
              <a:t> </a:t>
            </a:r>
            <a:r>
              <a:rPr lang="ru-RU" sz="1200" dirty="0" err="1"/>
              <a:t>системаны</a:t>
            </a:r>
            <a:r>
              <a:rPr lang="ru-RU" sz="1200" dirty="0"/>
              <a:t> </a:t>
            </a:r>
            <a:r>
              <a:rPr lang="ru-RU" sz="1200" dirty="0" err="1"/>
              <a:t>модернизациялоо</a:t>
            </a:r>
            <a:r>
              <a:rPr lang="ru-RU" sz="1200" dirty="0"/>
              <a:t> </a:t>
            </a:r>
            <a:r>
              <a:rPr lang="ru-RU" sz="1200" dirty="0" err="1"/>
              <a:t>боюнча</a:t>
            </a:r>
            <a:r>
              <a:rPr lang="ru-RU" sz="1200" dirty="0"/>
              <a:t> </a:t>
            </a:r>
            <a:r>
              <a:rPr lang="ru-RU" sz="1200" dirty="0" err="1"/>
              <a:t>стратегиялык</a:t>
            </a:r>
            <a:r>
              <a:rPr lang="ru-RU" sz="1200" dirty="0"/>
              <a:t> </a:t>
            </a:r>
            <a:r>
              <a:rPr lang="ru-RU" sz="1200" dirty="0" err="1"/>
              <a:t>долбоорду</a:t>
            </a:r>
            <a:r>
              <a:rPr lang="ru-RU" sz="1200" dirty="0"/>
              <a:t> </a:t>
            </a:r>
            <a:r>
              <a:rPr lang="ru-RU" sz="1200" dirty="0" err="1"/>
              <a:t>ишке</a:t>
            </a:r>
            <a:r>
              <a:rPr lang="ru-RU" sz="1200" dirty="0"/>
              <a:t> </a:t>
            </a:r>
            <a:r>
              <a:rPr lang="ru-RU" sz="1200" dirty="0" err="1"/>
              <a:t>ашыруу</a:t>
            </a:r>
            <a:r>
              <a:rPr lang="ru-RU" sz="1200" dirty="0"/>
              <a:t> </a:t>
            </a:r>
            <a:r>
              <a:rPr lang="ru-RU" sz="1200" dirty="0" err="1"/>
              <a:t>башталды</a:t>
            </a:r>
            <a:r>
              <a:rPr lang="ru-RU" sz="1200" dirty="0"/>
              <a:t>.:</a:t>
            </a:r>
            <a:endParaRPr lang="ru-KG" sz="1200" dirty="0"/>
          </a:p>
          <a:p>
            <a:pPr marL="360363" lvl="0" indent="-360363" algn="just">
              <a:buFont typeface="Wingdings" panose="05000000000000000000" pitchFamily="2" charset="2"/>
              <a:buChar char="§"/>
            </a:pPr>
            <a:r>
              <a:rPr lang="ru-KG" sz="1200" dirty="0"/>
              <a:t>т</a:t>
            </a:r>
            <a:r>
              <a:rPr lang="ru-RU" sz="1200" dirty="0" err="1"/>
              <a:t>өлөм</a:t>
            </a:r>
            <a:r>
              <a:rPr lang="ru-RU" sz="1200" dirty="0"/>
              <a:t> </a:t>
            </a:r>
            <a:r>
              <a:rPr lang="ru-RU" sz="1200" dirty="0" err="1"/>
              <a:t>реестрлерин</a:t>
            </a:r>
            <a:r>
              <a:rPr lang="ru-RU" sz="1200" dirty="0"/>
              <a:t> </a:t>
            </a:r>
            <a:r>
              <a:rPr lang="ru-RU" sz="1200" dirty="0" err="1"/>
              <a:t>түзүү</a:t>
            </a:r>
            <a:r>
              <a:rPr lang="ru-RU" sz="1200" dirty="0"/>
              <a:t> </a:t>
            </a:r>
            <a:r>
              <a:rPr lang="ru-RU" sz="1200" dirty="0" err="1"/>
              <a:t>процесстерин</a:t>
            </a:r>
            <a:r>
              <a:rPr lang="ru-RU" sz="1200" dirty="0"/>
              <a:t> </a:t>
            </a:r>
            <a:r>
              <a:rPr lang="ru-RU" sz="1200" dirty="0" err="1"/>
              <a:t>автоматташтыруу</a:t>
            </a:r>
            <a:r>
              <a:rPr lang="ru-RU" sz="1200" dirty="0"/>
              <a:t>; </a:t>
            </a:r>
            <a:endParaRPr lang="ru-KG" sz="1200" dirty="0"/>
          </a:p>
          <a:p>
            <a:pPr marL="360363" lvl="0" indent="-360363" algn="just">
              <a:buFont typeface="Wingdings" panose="05000000000000000000" pitchFamily="2" charset="2"/>
              <a:buChar char="§"/>
            </a:pPr>
            <a:r>
              <a:rPr lang="ru-KG" sz="1200" dirty="0" err="1"/>
              <a:t>аралык</a:t>
            </a:r>
            <a:r>
              <a:rPr lang="ru-RU" sz="1200" dirty="0"/>
              <a:t> </a:t>
            </a:r>
            <a:r>
              <a:rPr lang="ru-RU" sz="1200" dirty="0" err="1"/>
              <a:t>сервистерди</a:t>
            </a:r>
            <a:r>
              <a:rPr lang="ru-RU" sz="1200" dirty="0"/>
              <a:t> </a:t>
            </a:r>
            <a:r>
              <a:rPr lang="ru-RU" sz="1200" dirty="0" err="1"/>
              <a:t>киргизүү</a:t>
            </a:r>
            <a:r>
              <a:rPr lang="ru-RU" sz="1200" dirty="0"/>
              <a:t> </a:t>
            </a:r>
            <a:r>
              <a:rPr lang="ru-RU" sz="1200" dirty="0" err="1"/>
              <a:t>жана</a:t>
            </a:r>
            <a:r>
              <a:rPr lang="ru-RU" sz="1200" dirty="0"/>
              <a:t> </a:t>
            </a:r>
            <a:r>
              <a:rPr lang="ru-RU" sz="1200" dirty="0" err="1"/>
              <a:t>маалыматтарды</a:t>
            </a:r>
            <a:r>
              <a:rPr lang="ru-RU" sz="1200" dirty="0"/>
              <a:t> </a:t>
            </a:r>
            <a:r>
              <a:rPr lang="ru-RU" sz="1200" dirty="0" err="1"/>
              <a:t>иштетүү</a:t>
            </a:r>
            <a:r>
              <a:rPr lang="ru-RU" sz="1200" dirty="0"/>
              <a:t> </a:t>
            </a:r>
            <a:r>
              <a:rPr lang="ru-RU" sz="1200" dirty="0" err="1"/>
              <a:t>мөөнөттөрүн</a:t>
            </a:r>
            <a:r>
              <a:rPr lang="ru-RU" sz="1200" dirty="0"/>
              <a:t> </a:t>
            </a:r>
            <a:r>
              <a:rPr lang="ru-RU" sz="1200" dirty="0" err="1"/>
              <a:t>кыскартуу</a:t>
            </a:r>
            <a:r>
              <a:rPr lang="ru-RU" sz="1200" dirty="0"/>
              <a:t>; </a:t>
            </a:r>
            <a:endParaRPr lang="ru-KG" sz="1200" dirty="0"/>
          </a:p>
          <a:p>
            <a:pPr marL="360363" lvl="0" indent="-360363" algn="just">
              <a:buFont typeface="Wingdings" panose="05000000000000000000" pitchFamily="2" charset="2"/>
              <a:buChar char="§"/>
            </a:pPr>
            <a:r>
              <a:rPr lang="ru-RU" sz="1200" dirty="0" err="1"/>
              <a:t>кибертуруктуулукту</a:t>
            </a:r>
            <a:r>
              <a:rPr lang="ru-RU" sz="1200" dirty="0"/>
              <a:t> </a:t>
            </a:r>
            <a:r>
              <a:rPr lang="ru-RU" sz="1200" dirty="0" err="1"/>
              <a:t>жогорулатуу</a:t>
            </a:r>
            <a:r>
              <a:rPr lang="ru-RU" sz="1200" dirty="0"/>
              <a:t> </a:t>
            </a:r>
            <a:r>
              <a:rPr lang="ru-RU" sz="1200" dirty="0" err="1"/>
              <a:t>жана</a:t>
            </a:r>
            <a:r>
              <a:rPr lang="ru-RU" sz="1200" dirty="0"/>
              <a:t> </a:t>
            </a:r>
            <a:r>
              <a:rPr lang="en-US" sz="1200" dirty="0"/>
              <a:t>IT-</a:t>
            </a:r>
            <a:r>
              <a:rPr lang="ru-RU" sz="1200" dirty="0"/>
              <a:t>инфра</a:t>
            </a:r>
            <a:r>
              <a:rPr lang="ru-KG" sz="1200" dirty="0" err="1"/>
              <a:t>түзүмдүн</a:t>
            </a:r>
            <a:r>
              <a:rPr lang="ru-RU" sz="1200" dirty="0"/>
              <a:t> </a:t>
            </a:r>
            <a:r>
              <a:rPr lang="ru-RU" sz="1200" dirty="0" err="1"/>
              <a:t>масштабдуулугун</a:t>
            </a:r>
            <a:r>
              <a:rPr lang="ru-RU" sz="1200" dirty="0"/>
              <a:t> </a:t>
            </a:r>
            <a:r>
              <a:rPr lang="ru-RU" sz="1200" dirty="0" err="1"/>
              <a:t>кеңейтүү</a:t>
            </a:r>
            <a:r>
              <a:rPr lang="ru-RU" sz="1200" dirty="0"/>
              <a:t>.</a:t>
            </a:r>
            <a:endParaRPr lang="ru-KG" sz="1200" dirty="0"/>
          </a:p>
          <a:p>
            <a:pPr indent="360363" algn="just"/>
            <a:r>
              <a:rPr lang="ru-RU" sz="1200" dirty="0"/>
              <a:t>МАС</a:t>
            </a:r>
            <a:r>
              <a:rPr lang="ru-KG" sz="1200" dirty="0"/>
              <a:t>тын ж</a:t>
            </a:r>
            <a:r>
              <a:rPr lang="ru-RU" sz="1200" dirty="0" err="1"/>
              <a:t>аңыртылган</a:t>
            </a:r>
            <a:r>
              <a:rPr lang="ru-RU" sz="1200" dirty="0"/>
              <a:t> </a:t>
            </a:r>
            <a:r>
              <a:rPr lang="ru-RU" sz="1200" dirty="0" err="1"/>
              <a:t>архитектурасы</a:t>
            </a:r>
            <a:r>
              <a:rPr lang="ru-RU" sz="1200" dirty="0"/>
              <a:t> 2024–2028-жылдарга </a:t>
            </a:r>
            <a:r>
              <a:rPr lang="ru-RU" sz="1200" dirty="0" err="1"/>
              <a:t>өлкөнү</a:t>
            </a:r>
            <a:r>
              <a:rPr lang="ru-RU" sz="1200" dirty="0"/>
              <a:t> </a:t>
            </a:r>
            <a:r>
              <a:rPr lang="ru-RU" sz="1200" dirty="0" err="1"/>
              <a:t>санариптик</a:t>
            </a:r>
            <a:r>
              <a:rPr lang="ru-RU" sz="1200" dirty="0"/>
              <a:t> </a:t>
            </a:r>
            <a:r>
              <a:rPr lang="ru-RU" sz="1200" dirty="0" err="1"/>
              <a:t>трансформациялоо</a:t>
            </a:r>
            <a:r>
              <a:rPr lang="ru-RU" sz="1200" dirty="0"/>
              <a:t> </a:t>
            </a:r>
            <a:r>
              <a:rPr lang="ru-RU" sz="1200" dirty="0" err="1"/>
              <a:t>концепциясынын</a:t>
            </a:r>
            <a:r>
              <a:rPr lang="ru-RU" sz="1200" dirty="0"/>
              <a:t> </a:t>
            </a:r>
            <a:r>
              <a:rPr lang="ru-RU" sz="1200" dirty="0" err="1"/>
              <a:t>жоболорун</a:t>
            </a:r>
            <a:r>
              <a:rPr lang="ru-RU" sz="1200" dirty="0"/>
              <a:t> эске </a:t>
            </a:r>
            <a:r>
              <a:rPr lang="ru-RU" sz="1200" dirty="0" err="1"/>
              <a:t>алуу</a:t>
            </a:r>
            <a:r>
              <a:rPr lang="ru-RU" sz="1200" dirty="0"/>
              <a:t> </a:t>
            </a:r>
            <a:r>
              <a:rPr lang="ru-RU" sz="1200" dirty="0" err="1"/>
              <a:t>менен</a:t>
            </a:r>
            <a:r>
              <a:rPr lang="ru-RU" sz="1200" dirty="0"/>
              <a:t> </a:t>
            </a:r>
            <a:r>
              <a:rPr lang="ru-RU" sz="1200" dirty="0" err="1"/>
              <a:t>түзүлөт</a:t>
            </a:r>
            <a:r>
              <a:rPr lang="ru-RU" sz="1200" dirty="0"/>
              <a:t> </a:t>
            </a:r>
            <a:r>
              <a:rPr lang="ru-RU" sz="1200" dirty="0" err="1"/>
              <a:t>жана</a:t>
            </a:r>
            <a:r>
              <a:rPr lang="ru-RU" sz="1200" dirty="0"/>
              <a:t> </a:t>
            </a:r>
            <a:r>
              <a:rPr lang="ru-RU" sz="1200" dirty="0" err="1"/>
              <a:t>системанын</a:t>
            </a:r>
            <a:r>
              <a:rPr lang="ru-RU" sz="1200" dirty="0"/>
              <a:t> </a:t>
            </a:r>
            <a:r>
              <a:rPr lang="ru-RU" sz="1200" dirty="0" err="1"/>
              <a:t>катышуучуларынын</a:t>
            </a:r>
            <a:r>
              <a:rPr lang="ru-RU" sz="1200" dirty="0"/>
              <a:t> </a:t>
            </a:r>
            <a:r>
              <a:rPr lang="ru-KG" sz="1200" dirty="0" err="1"/>
              <a:t>дайындарын</a:t>
            </a:r>
            <a:r>
              <a:rPr lang="ru-RU" sz="1200" dirty="0"/>
              <a:t> </a:t>
            </a:r>
            <a:r>
              <a:rPr lang="ru-RU" sz="1200" dirty="0" err="1"/>
              <a:t>иштеп</a:t>
            </a:r>
            <a:r>
              <a:rPr lang="ru-RU" sz="1200" dirty="0"/>
              <a:t> </a:t>
            </a:r>
            <a:r>
              <a:rPr lang="ru-RU" sz="1200" dirty="0" err="1"/>
              <a:t>чыгуу</a:t>
            </a:r>
            <a:r>
              <a:rPr lang="ru-RU" sz="1200" dirty="0"/>
              <a:t> </a:t>
            </a:r>
            <a:r>
              <a:rPr lang="ru-RU" sz="1200" dirty="0" err="1"/>
              <a:t>үчүн</a:t>
            </a:r>
            <a:r>
              <a:rPr lang="ru-RU" sz="1200" dirty="0"/>
              <a:t> </a:t>
            </a:r>
            <a:r>
              <a:rPr lang="ru-RU" sz="1200" dirty="0" err="1"/>
              <a:t>бирдиктүү</a:t>
            </a:r>
            <a:r>
              <a:rPr lang="ru-RU" sz="1200" dirty="0"/>
              <a:t> </a:t>
            </a:r>
            <a:r>
              <a:rPr lang="ru-RU" sz="1200" dirty="0" err="1"/>
              <a:t>жогорку</a:t>
            </a:r>
            <a:r>
              <a:rPr lang="ru-RU" sz="1200" dirty="0"/>
              <a:t> </a:t>
            </a:r>
            <a:r>
              <a:rPr lang="ru-RU" sz="1200" dirty="0" err="1"/>
              <a:t>технологиялык</a:t>
            </a:r>
            <a:r>
              <a:rPr lang="ru-RU" sz="1200" dirty="0"/>
              <a:t> </a:t>
            </a:r>
            <a:r>
              <a:rPr lang="ru-RU" sz="1200" dirty="0" err="1"/>
              <a:t>чөйрөнү</a:t>
            </a:r>
            <a:r>
              <a:rPr lang="ru-RU" sz="1200" dirty="0"/>
              <a:t> </a:t>
            </a:r>
            <a:r>
              <a:rPr lang="ru-RU" sz="1200" dirty="0" err="1"/>
              <a:t>түзүүгө</a:t>
            </a:r>
            <a:r>
              <a:rPr lang="ru-RU" sz="1200" dirty="0"/>
              <a:t> </a:t>
            </a:r>
            <a:r>
              <a:rPr lang="ru-RU" sz="1200" dirty="0" err="1"/>
              <a:t>багытталган</a:t>
            </a:r>
            <a:r>
              <a:rPr lang="ru-RU" sz="1200" dirty="0"/>
              <a:t>.</a:t>
            </a:r>
            <a:endParaRPr lang="ru-KG" sz="1200" dirty="0"/>
          </a:p>
          <a:p>
            <a:pPr indent="360363" algn="just"/>
            <a:r>
              <a:rPr lang="ru-KG" sz="1200" b="1" dirty="0">
                <a:solidFill>
                  <a:srgbClr val="002F80"/>
                </a:solidFill>
                <a:latin typeface="Open Sans 2 Ultra-Bold"/>
                <a:ea typeface="Open Sans 2 Ultra-Bold"/>
                <a:cs typeface="Open Sans 2 Ultra-Bold"/>
              </a:rPr>
              <a:t>Агент </a:t>
            </a:r>
            <a:r>
              <a:rPr lang="ru-KG" sz="1200" b="1" dirty="0" err="1">
                <a:solidFill>
                  <a:srgbClr val="002F80"/>
                </a:solidFill>
                <a:latin typeface="Open Sans 2 Ultra-Bold"/>
                <a:ea typeface="Open Sans 2 Ultra-Bold"/>
                <a:cs typeface="Open Sans 2 Ultra-Bold"/>
              </a:rPr>
              <a:t>банктарды</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алдын</a:t>
            </a:r>
            <a:r>
              <a:rPr lang="ru-KG" sz="1200" b="1" dirty="0">
                <a:solidFill>
                  <a:srgbClr val="002F80"/>
                </a:solidFill>
                <a:latin typeface="Open Sans 2 Ultra-Bold"/>
                <a:ea typeface="Open Sans 2 Ultra-Bold"/>
                <a:cs typeface="Open Sans 2 Ultra-Bold"/>
              </a:rPr>
              <a:t> ала </a:t>
            </a:r>
            <a:r>
              <a:rPr lang="ru-KG" sz="1200" b="1" dirty="0" err="1">
                <a:solidFill>
                  <a:srgbClr val="002F80"/>
                </a:solidFill>
                <a:latin typeface="Open Sans 2 Ultra-Bold"/>
                <a:ea typeface="Open Sans 2 Ultra-Bold"/>
                <a:cs typeface="Open Sans 2 Ultra-Bold"/>
              </a:rPr>
              <a:t>тандоо</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үлгүсүнө</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өтүү</a:t>
            </a:r>
            <a:endParaRPr lang="ru-RU" sz="1200" b="1" dirty="0">
              <a:solidFill>
                <a:srgbClr val="002F80"/>
              </a:solidFill>
              <a:latin typeface="Open Sans 2 Ultra-Bold"/>
              <a:ea typeface="Open Sans 2 Ultra-Bold"/>
              <a:cs typeface="Open Sans 2 Ultra-Bold"/>
            </a:endParaRPr>
          </a:p>
          <a:p>
            <a:pPr indent="360363" algn="just"/>
            <a:r>
              <a:rPr lang="ru-RU" sz="1200" dirty="0"/>
              <a:t>2025-жылы </a:t>
            </a:r>
            <a:r>
              <a:rPr lang="ru-RU" sz="1200" dirty="0" err="1"/>
              <a:t>Агенттик</a:t>
            </a:r>
            <a:r>
              <a:rPr lang="ru-RU" sz="1200" dirty="0"/>
              <a:t> агент</a:t>
            </a:r>
            <a:r>
              <a:rPr lang="ru-KG" sz="1200" dirty="0"/>
              <a:t> </a:t>
            </a:r>
            <a:r>
              <a:rPr lang="ru-KG" sz="1200" dirty="0" err="1"/>
              <a:t>банктарды</a:t>
            </a:r>
            <a:r>
              <a:rPr lang="ru-RU" sz="1200" dirty="0"/>
              <a:t> </a:t>
            </a:r>
            <a:r>
              <a:rPr lang="ru-RU" sz="1200" dirty="0" err="1"/>
              <a:t>тартуу</a:t>
            </a:r>
            <a:r>
              <a:rPr lang="ru-RU" sz="1200" dirty="0"/>
              <a:t> </a:t>
            </a:r>
            <a:r>
              <a:rPr lang="ru-RU" sz="1200" dirty="0" err="1"/>
              <a:t>механизмин</a:t>
            </a:r>
            <a:r>
              <a:rPr lang="ru-RU" sz="1200" dirty="0"/>
              <a:t> </a:t>
            </a:r>
            <a:r>
              <a:rPr lang="ru-RU" sz="1200" dirty="0" err="1"/>
              <a:t>реформалоону</a:t>
            </a:r>
            <a:r>
              <a:rPr lang="ru-RU" sz="1200" dirty="0"/>
              <a:t> </a:t>
            </a:r>
            <a:r>
              <a:rPr lang="ru-RU" sz="1200" dirty="0" err="1"/>
              <a:t>демилгеледи</a:t>
            </a:r>
            <a:r>
              <a:rPr lang="ru-RU" sz="1200" dirty="0"/>
              <a:t>. </a:t>
            </a:r>
            <a:r>
              <a:rPr lang="ru-RU" sz="1200" dirty="0" err="1"/>
              <a:t>Кепилдик</a:t>
            </a:r>
            <a:r>
              <a:rPr lang="ru-RU" sz="1200" dirty="0"/>
              <a:t> </a:t>
            </a:r>
            <a:r>
              <a:rPr lang="ru-RU" sz="1200" dirty="0" err="1"/>
              <a:t>учуру</a:t>
            </a:r>
            <a:r>
              <a:rPr lang="ru-RU" sz="1200" dirty="0"/>
              <a:t> к</a:t>
            </a:r>
            <a:r>
              <a:rPr lang="ru-KG" sz="1200" dirty="0" err="1"/>
              <a:t>абылгандан</a:t>
            </a:r>
            <a:r>
              <a:rPr lang="ru-RU" sz="1200" dirty="0"/>
              <a:t> </a:t>
            </a:r>
            <a:r>
              <a:rPr lang="ru-RU" sz="1200" dirty="0" err="1"/>
              <a:t>кийин</a:t>
            </a:r>
            <a:r>
              <a:rPr lang="ru-RU" sz="1200" dirty="0"/>
              <a:t> </a:t>
            </a:r>
            <a:r>
              <a:rPr lang="ru-RU" sz="1200" dirty="0" err="1"/>
              <a:t>банкты</a:t>
            </a:r>
            <a:r>
              <a:rPr lang="ru-RU" sz="1200" dirty="0"/>
              <a:t> </a:t>
            </a:r>
            <a:r>
              <a:rPr lang="ru-RU" sz="1200" dirty="0" err="1"/>
              <a:t>тандоо</a:t>
            </a:r>
            <a:r>
              <a:rPr lang="ru-RU" sz="1200" dirty="0"/>
              <a:t> </a:t>
            </a:r>
            <a:r>
              <a:rPr lang="ru-RU" sz="1200" dirty="0" err="1"/>
              <a:t>боюнча</a:t>
            </a:r>
            <a:r>
              <a:rPr lang="ru-RU" sz="1200" dirty="0"/>
              <a:t> </a:t>
            </a:r>
            <a:r>
              <a:rPr lang="ru-RU" sz="1200" dirty="0" err="1"/>
              <a:t>иштеп</a:t>
            </a:r>
            <a:r>
              <a:rPr lang="ru-RU" sz="1200" dirty="0"/>
              <a:t> </a:t>
            </a:r>
            <a:r>
              <a:rPr lang="ru-RU" sz="1200" dirty="0" err="1"/>
              <a:t>жаткан</a:t>
            </a:r>
            <a:r>
              <a:rPr lang="ru-RU" sz="1200" dirty="0"/>
              <a:t> </a:t>
            </a:r>
            <a:r>
              <a:rPr lang="ru-KG" sz="1200" dirty="0" err="1"/>
              <a:t>үлгүнүн</a:t>
            </a:r>
            <a:r>
              <a:rPr lang="ru-RU" sz="1200" dirty="0"/>
              <a:t> </a:t>
            </a:r>
            <a:r>
              <a:rPr lang="ru-RU" sz="1200" dirty="0" err="1"/>
              <a:t>ордуна</a:t>
            </a:r>
            <a:r>
              <a:rPr lang="ru-RU" sz="1200" dirty="0"/>
              <a:t> </a:t>
            </a:r>
            <a:r>
              <a:rPr lang="ru-RU" sz="1200" dirty="0" err="1"/>
              <a:t>алдын</a:t>
            </a:r>
            <a:r>
              <a:rPr lang="ru-RU" sz="1200" dirty="0"/>
              <a:t> ала </a:t>
            </a:r>
            <a:r>
              <a:rPr lang="ru-RU" sz="1200" dirty="0" err="1"/>
              <a:t>тандоо</a:t>
            </a:r>
            <a:r>
              <a:rPr lang="ru-RU" sz="1200" dirty="0"/>
              <a:t> (</a:t>
            </a:r>
            <a:r>
              <a:rPr lang="ru-RU" sz="1200" dirty="0" err="1"/>
              <a:t>Pre-selection</a:t>
            </a:r>
            <a:r>
              <a:rPr lang="ru-RU" sz="1200" dirty="0"/>
              <a:t>)</a:t>
            </a:r>
            <a:r>
              <a:rPr lang="ru-KG" sz="1200" dirty="0"/>
              <a:t> </a:t>
            </a:r>
            <a:r>
              <a:rPr lang="ru-RU" sz="1200" dirty="0" err="1"/>
              <a:t>системасы</a:t>
            </a:r>
            <a:r>
              <a:rPr lang="ru-RU" sz="1200" dirty="0"/>
              <a:t> </a:t>
            </a:r>
            <a:r>
              <a:rPr lang="ru-RU" sz="1200" dirty="0" err="1"/>
              <a:t>киргизилет</a:t>
            </a:r>
            <a:r>
              <a:rPr lang="ru-KG" sz="1200" dirty="0"/>
              <a:t> </a:t>
            </a:r>
            <a:r>
              <a:rPr lang="ru-RU" sz="1200" dirty="0"/>
              <a:t>: </a:t>
            </a:r>
            <a:endParaRPr lang="ru-KG" sz="1200" dirty="0"/>
          </a:p>
          <a:p>
            <a:pPr marL="360363" indent="-360363" algn="just">
              <a:buFont typeface="Wingdings" panose="05000000000000000000" pitchFamily="2" charset="2"/>
              <a:buChar char="§"/>
            </a:pPr>
            <a:r>
              <a:rPr lang="ru-KG" sz="1200" dirty="0"/>
              <a:t>т</a:t>
            </a:r>
            <a:r>
              <a:rPr lang="ru-RU" sz="1200" dirty="0" err="1"/>
              <a:t>уруктуу</a:t>
            </a:r>
            <a:r>
              <a:rPr lang="ru-RU" sz="1200" dirty="0"/>
              <a:t> </a:t>
            </a:r>
            <a:r>
              <a:rPr lang="ru-RU" sz="1200" dirty="0" err="1"/>
              <a:t>негизде</a:t>
            </a:r>
            <a:r>
              <a:rPr lang="ru-RU" sz="1200" dirty="0"/>
              <a:t> агент</a:t>
            </a:r>
            <a:r>
              <a:rPr lang="ru-KG" sz="1200" dirty="0"/>
              <a:t> </a:t>
            </a:r>
            <a:r>
              <a:rPr lang="ru-KG" sz="1200" dirty="0" err="1"/>
              <a:t>банктардын</a:t>
            </a:r>
            <a:r>
              <a:rPr lang="ru-KG" sz="1200" dirty="0"/>
              <a:t> </a:t>
            </a:r>
            <a:r>
              <a:rPr lang="ru-KG" sz="1200" dirty="0" err="1"/>
              <a:t>корун</a:t>
            </a:r>
            <a:r>
              <a:rPr lang="ru-RU" sz="1200" dirty="0"/>
              <a:t> </a:t>
            </a:r>
            <a:r>
              <a:rPr lang="ru-RU" sz="1200" dirty="0" err="1"/>
              <a:t>түзүү</a:t>
            </a:r>
            <a:r>
              <a:rPr lang="ru-RU" sz="1200" dirty="0"/>
              <a:t>; </a:t>
            </a:r>
            <a:endParaRPr lang="ru-KG" sz="1200" dirty="0"/>
          </a:p>
          <a:p>
            <a:pPr marL="360363" indent="-360363" algn="just">
              <a:buFont typeface="Wingdings" panose="05000000000000000000" pitchFamily="2" charset="2"/>
              <a:buChar char="§"/>
            </a:pPr>
            <a:r>
              <a:rPr lang="ru-RU" sz="1200" dirty="0" err="1"/>
              <a:t>алардын</a:t>
            </a:r>
            <a:r>
              <a:rPr lang="ru-RU" sz="1200" dirty="0"/>
              <a:t> </a:t>
            </a:r>
            <a:r>
              <a:rPr lang="ru-RU" sz="1200" dirty="0" err="1"/>
              <a:t>операциялык</a:t>
            </a:r>
            <a:r>
              <a:rPr lang="ru-RU" sz="1200" dirty="0"/>
              <a:t> </a:t>
            </a:r>
            <a:r>
              <a:rPr lang="ru-RU" sz="1200" dirty="0" err="1"/>
              <a:t>жана</a:t>
            </a:r>
            <a:r>
              <a:rPr lang="ru-RU" sz="1200" dirty="0"/>
              <a:t> </a:t>
            </a:r>
            <a:r>
              <a:rPr lang="ru-RU" sz="1200" dirty="0" err="1"/>
              <a:t>финансылык</a:t>
            </a:r>
            <a:r>
              <a:rPr lang="ru-RU" sz="1200" dirty="0"/>
              <a:t> </a:t>
            </a:r>
            <a:r>
              <a:rPr lang="ru-RU" sz="1200" dirty="0" err="1"/>
              <a:t>туруктуулугуна</a:t>
            </a:r>
            <a:r>
              <a:rPr lang="ru-RU" sz="1200" dirty="0"/>
              <a:t> </a:t>
            </a:r>
            <a:r>
              <a:rPr lang="ru-RU" sz="1200" dirty="0" err="1"/>
              <a:t>баа</a:t>
            </a:r>
            <a:r>
              <a:rPr lang="ru-RU" sz="1200" dirty="0"/>
              <a:t> </a:t>
            </a:r>
            <a:r>
              <a:rPr lang="ru-RU" sz="1200" dirty="0" err="1"/>
              <a:t>берүү</a:t>
            </a:r>
            <a:r>
              <a:rPr lang="ru-RU" sz="1200" dirty="0"/>
              <a:t>; </a:t>
            </a:r>
            <a:endParaRPr lang="ru-KG" sz="1200" dirty="0"/>
          </a:p>
          <a:p>
            <a:pPr marL="360363" indent="-360363" algn="just">
              <a:buFont typeface="Wingdings" panose="05000000000000000000" pitchFamily="2" charset="2"/>
              <a:buChar char="§"/>
            </a:pPr>
            <a:r>
              <a:rPr lang="ru-RU" sz="1200" dirty="0" err="1"/>
              <a:t>камсыздандыруу</a:t>
            </a:r>
            <a:r>
              <a:rPr lang="ru-RU" sz="1200" dirty="0"/>
              <a:t> </a:t>
            </a:r>
            <a:r>
              <a:rPr lang="ru-RU" sz="1200" dirty="0" err="1"/>
              <a:t>окуясы</a:t>
            </a:r>
            <a:r>
              <a:rPr lang="ru-RU" sz="1200" dirty="0"/>
              <a:t> </a:t>
            </a:r>
            <a:r>
              <a:rPr lang="ru-RU" sz="1200" dirty="0" err="1"/>
              <a:t>болгондон</a:t>
            </a:r>
            <a:r>
              <a:rPr lang="ru-RU" sz="1200" dirty="0"/>
              <a:t> </a:t>
            </a:r>
            <a:r>
              <a:rPr lang="ru-RU" sz="1200" dirty="0" err="1"/>
              <a:t>баштап</a:t>
            </a:r>
            <a:r>
              <a:rPr lang="ru-RU" sz="1200" dirty="0"/>
              <a:t> </a:t>
            </a:r>
            <a:r>
              <a:rPr lang="ru-RU" sz="1200" dirty="0" err="1"/>
              <a:t>төлөмдөрдү</a:t>
            </a:r>
            <a:r>
              <a:rPr lang="ru-RU" sz="1200" dirty="0"/>
              <a:t> </a:t>
            </a:r>
            <a:r>
              <a:rPr lang="ru-RU" sz="1200" dirty="0" err="1"/>
              <a:t>баштоого</a:t>
            </a:r>
            <a:r>
              <a:rPr lang="ru-RU" sz="1200" dirty="0"/>
              <a:t> </a:t>
            </a:r>
            <a:r>
              <a:rPr lang="ru-RU" sz="1200" dirty="0" err="1"/>
              <a:t>кеткен</a:t>
            </a:r>
            <a:r>
              <a:rPr lang="ru-RU" sz="1200" dirty="0"/>
              <a:t> </a:t>
            </a:r>
            <a:r>
              <a:rPr lang="ru-RU" sz="1200" dirty="0" err="1"/>
              <a:t>убакытты</a:t>
            </a:r>
            <a:r>
              <a:rPr lang="ru-RU" sz="1200" dirty="0"/>
              <a:t> </a:t>
            </a:r>
            <a:r>
              <a:rPr lang="ru-RU" sz="1200" dirty="0" err="1"/>
              <a:t>кыскартуу</a:t>
            </a:r>
            <a:r>
              <a:rPr lang="ru-RU" sz="1200" dirty="0"/>
              <a:t>.</a:t>
            </a:r>
            <a:endParaRPr lang="ru-KG" sz="1200" dirty="0"/>
          </a:p>
          <a:p>
            <a:pPr indent="360363" algn="just"/>
            <a:r>
              <a:rPr lang="ru-RU" sz="1200" dirty="0" err="1"/>
              <a:t>Министрлер</a:t>
            </a:r>
            <a:r>
              <a:rPr lang="ru-RU" sz="1200" dirty="0"/>
              <a:t> </a:t>
            </a:r>
            <a:r>
              <a:rPr lang="ru-KG" sz="1200" dirty="0"/>
              <a:t>К</a:t>
            </a:r>
            <a:r>
              <a:rPr lang="ru-RU" sz="1200" dirty="0" err="1"/>
              <a:t>абинетинин</a:t>
            </a:r>
            <a:r>
              <a:rPr lang="ru-RU" sz="1200" dirty="0"/>
              <a:t> </a:t>
            </a:r>
            <a:r>
              <a:rPr lang="ru-KG" sz="1200" dirty="0" err="1"/>
              <a:t>тиешелүү</a:t>
            </a:r>
            <a:r>
              <a:rPr lang="ru-KG" sz="1200" dirty="0"/>
              <a:t> </a:t>
            </a:r>
            <a:r>
              <a:rPr lang="ru-RU" sz="1200" dirty="0" err="1"/>
              <a:t>токтом</a:t>
            </a:r>
            <a:r>
              <a:rPr lang="ru-RU" sz="1200" dirty="0"/>
              <a:t> </a:t>
            </a:r>
            <a:r>
              <a:rPr lang="ru-RU" sz="1200" dirty="0" err="1"/>
              <a:t>долбоору</a:t>
            </a:r>
            <a:r>
              <a:rPr lang="ru-RU" sz="1200" dirty="0"/>
              <a:t> </a:t>
            </a:r>
            <a:r>
              <a:rPr lang="ru-RU" sz="1200" dirty="0" err="1"/>
              <a:t>иштелип</a:t>
            </a:r>
            <a:r>
              <a:rPr lang="ru-RU" sz="1200" dirty="0"/>
              <a:t> </a:t>
            </a:r>
            <a:r>
              <a:rPr lang="ru-RU" sz="1200" dirty="0" err="1"/>
              <a:t>чыкты</a:t>
            </a:r>
            <a:r>
              <a:rPr lang="ru-RU" sz="1200" dirty="0"/>
              <a:t>, ал </a:t>
            </a:r>
            <a:r>
              <a:rPr lang="ru-RU" sz="1200" dirty="0" err="1"/>
              <a:t>жаңы</a:t>
            </a:r>
            <a:r>
              <a:rPr lang="ru-RU" sz="1200" dirty="0"/>
              <a:t> </a:t>
            </a:r>
            <a:r>
              <a:rPr lang="ru-RU" sz="1200" dirty="0" err="1"/>
              <a:t>механизмди</a:t>
            </a:r>
            <a:r>
              <a:rPr lang="ru-RU" sz="1200" dirty="0"/>
              <a:t> </a:t>
            </a:r>
            <a:r>
              <a:rPr lang="ru-KG" sz="1200" dirty="0" err="1"/>
              <a:t>ченем</a:t>
            </a:r>
            <a:r>
              <a:rPr lang="ru-RU" sz="1200" dirty="0"/>
              <a:t>дик </a:t>
            </a:r>
            <a:r>
              <a:rPr lang="ru-RU" sz="1200" dirty="0" err="1"/>
              <a:t>жактан</a:t>
            </a:r>
            <a:r>
              <a:rPr lang="ru-RU" sz="1200" dirty="0"/>
              <a:t> </a:t>
            </a:r>
            <a:r>
              <a:rPr lang="ru-RU" sz="1200" dirty="0" err="1"/>
              <a:t>бекитүүгө</a:t>
            </a:r>
            <a:r>
              <a:rPr lang="ru-RU" sz="1200" dirty="0"/>
              <a:t> </a:t>
            </a:r>
            <a:r>
              <a:rPr lang="ru-RU" sz="1200" dirty="0" err="1"/>
              <a:t>багытталган</a:t>
            </a:r>
            <a:r>
              <a:rPr lang="ru-RU" sz="1200" dirty="0"/>
              <a:t>. </a:t>
            </a:r>
            <a:r>
              <a:rPr lang="en-US" sz="1200" dirty="0"/>
              <a:t>Pre-selection </a:t>
            </a:r>
            <a:r>
              <a:rPr lang="ru-KG" sz="1200" dirty="0" err="1"/>
              <a:t>үлгүсунө</a:t>
            </a:r>
            <a:r>
              <a:rPr lang="ru-RU" sz="1200" dirty="0"/>
              <a:t> </a:t>
            </a:r>
            <a:r>
              <a:rPr lang="ru-RU" sz="1200" dirty="0" err="1"/>
              <a:t>өтүү</a:t>
            </a:r>
            <a:r>
              <a:rPr lang="ru-RU" sz="1200" dirty="0"/>
              <a:t> </a:t>
            </a:r>
            <a:r>
              <a:rPr lang="ru-RU" sz="1200" dirty="0" err="1"/>
              <a:t>системанын</a:t>
            </a:r>
            <a:r>
              <a:rPr lang="ru-RU" sz="1200" dirty="0"/>
              <a:t> </a:t>
            </a:r>
            <a:r>
              <a:rPr lang="ru-RU" sz="1200" dirty="0" err="1"/>
              <a:t>операциялык</a:t>
            </a:r>
            <a:r>
              <a:rPr lang="ru-RU" sz="1200" dirty="0"/>
              <a:t> </a:t>
            </a:r>
            <a:r>
              <a:rPr lang="ru-RU" sz="1200" dirty="0" err="1"/>
              <a:t>даярдыгын</a:t>
            </a:r>
            <a:r>
              <a:rPr lang="ru-RU" sz="1200" dirty="0"/>
              <a:t> </a:t>
            </a:r>
            <a:r>
              <a:rPr lang="ru-RU" sz="1200" dirty="0" err="1"/>
              <a:t>бир</a:t>
            </a:r>
            <a:r>
              <a:rPr lang="ru-RU" sz="1200" dirty="0"/>
              <a:t> топ </a:t>
            </a:r>
            <a:r>
              <a:rPr lang="ru-RU" sz="1200" dirty="0" err="1"/>
              <a:t>жогорулатат</a:t>
            </a:r>
            <a:r>
              <a:rPr lang="ru-RU" sz="1200" dirty="0"/>
              <a:t> </a:t>
            </a:r>
            <a:r>
              <a:rPr lang="ru-RU" sz="1200" dirty="0" err="1"/>
              <a:t>жана</a:t>
            </a:r>
            <a:r>
              <a:rPr lang="ru-RU" sz="1200" dirty="0"/>
              <a:t> </a:t>
            </a:r>
            <a:r>
              <a:rPr lang="ru-RU" sz="1200" dirty="0" err="1"/>
              <a:t>мыкты</a:t>
            </a:r>
            <a:r>
              <a:rPr lang="ru-RU" sz="1200" dirty="0"/>
              <a:t> эл </a:t>
            </a:r>
            <a:r>
              <a:rPr lang="ru-RU" sz="1200" dirty="0" err="1"/>
              <a:t>аралык</a:t>
            </a:r>
            <a:r>
              <a:rPr lang="ru-RU" sz="1200" dirty="0"/>
              <a:t> </a:t>
            </a:r>
            <a:r>
              <a:rPr lang="ru-RU" sz="1200" dirty="0" err="1"/>
              <a:t>тажрыйбаларга</a:t>
            </a:r>
            <a:r>
              <a:rPr lang="ru-RU" sz="1200" dirty="0"/>
              <a:t> </a:t>
            </a:r>
            <a:r>
              <a:rPr lang="ru-RU" sz="1200" dirty="0" err="1"/>
              <a:t>жооп</a:t>
            </a:r>
            <a:r>
              <a:rPr lang="ru-RU" sz="1200" dirty="0"/>
              <a:t> берет.</a:t>
            </a:r>
            <a:endParaRPr lang="ru-KG" sz="1200" dirty="0"/>
          </a:p>
          <a:p>
            <a:pPr indent="360363" algn="just"/>
            <a:r>
              <a:rPr lang="ru-KG" sz="1200" b="1" dirty="0" err="1">
                <a:solidFill>
                  <a:srgbClr val="002F80"/>
                </a:solidFill>
                <a:latin typeface="Open Sans 2 Ultra-Bold"/>
                <a:ea typeface="Open Sans 2 Ultra-Bold"/>
                <a:cs typeface="Open Sans 2 Ultra-Bold"/>
              </a:rPr>
              <a:t>Чукул</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каржылоо</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саясаты</a:t>
            </a:r>
            <a:endParaRPr lang="ru-RU" sz="1200" b="1" dirty="0">
              <a:solidFill>
                <a:srgbClr val="002F80"/>
              </a:solidFill>
              <a:latin typeface="Open Sans 2 Ultra-Bold"/>
              <a:ea typeface="Open Sans 2 Ultra-Bold"/>
              <a:cs typeface="Open Sans 2 Ultra-Bold"/>
            </a:endParaRPr>
          </a:p>
          <a:p>
            <a:pPr indent="360363" algn="just"/>
            <a:r>
              <a:rPr lang="ru-RU" sz="1200" dirty="0" err="1"/>
              <a:t>Отчеттук</a:t>
            </a:r>
            <a:r>
              <a:rPr lang="ru-RU" sz="1200" dirty="0"/>
              <a:t> </a:t>
            </a:r>
            <a:r>
              <a:rPr lang="ru-RU" sz="1200" dirty="0" err="1"/>
              <a:t>жылы</a:t>
            </a:r>
            <a:r>
              <a:rPr lang="ru-RU" sz="1200" dirty="0"/>
              <a:t> </a:t>
            </a:r>
            <a:r>
              <a:rPr lang="ru-RU" sz="1200" dirty="0" err="1"/>
              <a:t>системалык</a:t>
            </a:r>
            <a:r>
              <a:rPr lang="ru-RU" sz="1200" dirty="0"/>
              <a:t> кризис </a:t>
            </a:r>
            <a:r>
              <a:rPr lang="ru-RU" sz="1200" dirty="0" err="1"/>
              <a:t>шартында</a:t>
            </a:r>
            <a:r>
              <a:rPr lang="ru-RU" sz="1200" dirty="0"/>
              <a:t> </a:t>
            </a:r>
            <a:r>
              <a:rPr lang="ru-RU" sz="1200" dirty="0" err="1"/>
              <a:t>ресурстарды</a:t>
            </a:r>
            <a:r>
              <a:rPr lang="ru-RU" sz="1200" dirty="0"/>
              <a:t> </a:t>
            </a:r>
            <a:r>
              <a:rPr lang="ru-RU" sz="1200" dirty="0" err="1"/>
              <a:t>тартуу</a:t>
            </a:r>
            <a:r>
              <a:rPr lang="ru-RU" sz="1200" dirty="0"/>
              <a:t> </a:t>
            </a:r>
            <a:r>
              <a:rPr lang="ru-RU" sz="1200" dirty="0" err="1"/>
              <a:t>тартибин</a:t>
            </a:r>
            <a:r>
              <a:rPr lang="ru-RU" sz="1200" dirty="0"/>
              <a:t> </a:t>
            </a:r>
            <a:r>
              <a:rPr lang="ru-RU" sz="1200" dirty="0" err="1"/>
              <a:t>аныктоочу</a:t>
            </a:r>
            <a:r>
              <a:rPr lang="ru-RU" sz="1200" dirty="0"/>
              <a:t> «</a:t>
            </a:r>
            <a:r>
              <a:rPr lang="ru-KG" sz="1200" dirty="0" err="1"/>
              <a:t>Чукул</a:t>
            </a:r>
            <a:r>
              <a:rPr lang="ru-RU" sz="1200" dirty="0"/>
              <a:t> </a:t>
            </a:r>
            <a:r>
              <a:rPr lang="ru-RU" sz="1200" dirty="0" err="1"/>
              <a:t>каржылоо</a:t>
            </a:r>
            <a:r>
              <a:rPr lang="ru-RU" sz="1200" dirty="0"/>
              <a:t> </a:t>
            </a:r>
            <a:r>
              <a:rPr lang="ru-RU" sz="1200" dirty="0" err="1"/>
              <a:t>саясаты</a:t>
            </a:r>
            <a:r>
              <a:rPr lang="ru-RU" sz="1200" dirty="0"/>
              <a:t>" </a:t>
            </a:r>
            <a:r>
              <a:rPr lang="ru-RU" sz="1200" dirty="0" err="1"/>
              <a:t>иштелип</a:t>
            </a:r>
            <a:r>
              <a:rPr lang="ru-RU" sz="1200" dirty="0"/>
              <a:t> </a:t>
            </a:r>
            <a:r>
              <a:rPr lang="ru-RU" sz="1200" dirty="0" err="1"/>
              <a:t>чыкты</a:t>
            </a:r>
            <a:r>
              <a:rPr lang="ru-RU" sz="1200" dirty="0"/>
              <a:t>. </a:t>
            </a:r>
            <a:r>
              <a:rPr lang="ru-RU" sz="1200" dirty="0" err="1"/>
              <a:t>Бул</a:t>
            </a:r>
            <a:r>
              <a:rPr lang="ru-RU" sz="1200" dirty="0"/>
              <a:t> </a:t>
            </a:r>
            <a:r>
              <a:rPr lang="ru-RU" sz="1200" dirty="0" err="1"/>
              <a:t>документти</a:t>
            </a:r>
            <a:r>
              <a:rPr lang="ru-RU" sz="1200" dirty="0"/>
              <a:t> </a:t>
            </a:r>
            <a:r>
              <a:rPr lang="ru-RU" sz="1200" dirty="0" err="1"/>
              <a:t>кабыл</a:t>
            </a:r>
            <a:r>
              <a:rPr lang="ru-RU" sz="1200" dirty="0"/>
              <a:t> </a:t>
            </a:r>
            <a:r>
              <a:rPr lang="ru-RU" sz="1200" dirty="0" err="1"/>
              <a:t>алуу</a:t>
            </a:r>
            <a:r>
              <a:rPr lang="ru-RU" sz="1200" dirty="0"/>
              <a:t> </a:t>
            </a:r>
            <a:r>
              <a:rPr lang="ru-RU" sz="1200" dirty="0" err="1"/>
              <a:t>системанын</a:t>
            </a:r>
            <a:r>
              <a:rPr lang="ru-RU" sz="1200" dirty="0"/>
              <a:t> </a:t>
            </a:r>
            <a:r>
              <a:rPr lang="ru-RU" sz="1200" dirty="0" err="1"/>
              <a:t>финансылык</a:t>
            </a:r>
            <a:r>
              <a:rPr lang="ru-RU" sz="1200" dirty="0"/>
              <a:t> </a:t>
            </a:r>
            <a:r>
              <a:rPr lang="ru-RU" sz="1200" dirty="0" err="1"/>
              <a:t>туруктуулугун</a:t>
            </a:r>
            <a:r>
              <a:rPr lang="ru-RU" sz="1200" dirty="0"/>
              <a:t> </a:t>
            </a:r>
            <a:r>
              <a:rPr lang="ru-KG" sz="1200" dirty="0" err="1"/>
              <a:t>чындайт</a:t>
            </a:r>
            <a:r>
              <a:rPr lang="ru-RU" sz="1200" dirty="0"/>
              <a:t> </a:t>
            </a:r>
            <a:r>
              <a:rPr lang="ru-RU" sz="1200" dirty="0" err="1"/>
              <a:t>жана</a:t>
            </a:r>
            <a:r>
              <a:rPr lang="ru-RU" sz="1200" dirty="0"/>
              <a:t> банк </a:t>
            </a:r>
            <a:r>
              <a:rPr lang="ru-RU" sz="1200" dirty="0" err="1"/>
              <a:t>системасында</a:t>
            </a:r>
            <a:r>
              <a:rPr lang="ru-RU" sz="1200" dirty="0"/>
              <a:t> </a:t>
            </a:r>
            <a:r>
              <a:rPr lang="ru-RU" sz="1200" dirty="0" err="1"/>
              <a:t>масштабдуу</a:t>
            </a:r>
            <a:r>
              <a:rPr lang="ru-RU" sz="1200" dirty="0"/>
              <a:t> </a:t>
            </a:r>
            <a:r>
              <a:rPr lang="ru-RU" sz="1200" dirty="0" err="1"/>
              <a:t>кепилдик</a:t>
            </a:r>
            <a:r>
              <a:rPr lang="ru-RU" sz="1200" dirty="0"/>
              <a:t> </a:t>
            </a:r>
            <a:r>
              <a:rPr lang="ru-RU" sz="1200" dirty="0" err="1"/>
              <a:t>учурлары</a:t>
            </a:r>
            <a:r>
              <a:rPr lang="ru-KG" sz="1200" dirty="0"/>
              <a:t> </a:t>
            </a:r>
            <a:r>
              <a:rPr lang="ru-KG" sz="1200" dirty="0" err="1"/>
              <a:t>болгондо</a:t>
            </a:r>
            <a:r>
              <a:rPr lang="ru-RU" sz="1200" dirty="0"/>
              <a:t> </a:t>
            </a:r>
            <a:r>
              <a:rPr lang="ru-RU" sz="1200" dirty="0" err="1"/>
              <a:t>ликвиддүүлүк</a:t>
            </a:r>
            <a:r>
              <a:rPr lang="ru-RU" sz="1200" dirty="0"/>
              <a:t> </a:t>
            </a:r>
            <a:r>
              <a:rPr lang="ru-RU" sz="1200" dirty="0" err="1"/>
              <a:t>тартыштыгынын</a:t>
            </a:r>
            <a:r>
              <a:rPr lang="ru-RU" sz="1200" dirty="0"/>
              <a:t> </a:t>
            </a:r>
            <a:r>
              <a:rPr lang="ru-RU" sz="1200" dirty="0" err="1"/>
              <a:t>тобокелдиктерин</a:t>
            </a:r>
            <a:r>
              <a:rPr lang="ru-RU" sz="1200" dirty="0"/>
              <a:t> </a:t>
            </a:r>
            <a:r>
              <a:rPr lang="ru-RU" sz="1200" dirty="0" err="1"/>
              <a:t>азайтат</a:t>
            </a:r>
            <a:r>
              <a:rPr lang="ru-RU" sz="1200" dirty="0"/>
              <a:t>.</a:t>
            </a:r>
            <a:endParaRPr lang="ru-KG" sz="1200" dirty="0"/>
          </a:p>
          <a:p>
            <a:pPr indent="360363" algn="just"/>
            <a:r>
              <a:rPr lang="ru-KG" sz="1200" b="1" dirty="0">
                <a:solidFill>
                  <a:srgbClr val="002F80"/>
                </a:solidFill>
                <a:latin typeface="Open Sans 2 Ultra-Bold"/>
                <a:ea typeface="Open Sans 2 Ultra-Bold"/>
                <a:cs typeface="Open Sans 2 Ultra-Bold"/>
              </a:rPr>
              <a:t>ДКС </a:t>
            </a:r>
            <a:r>
              <a:rPr lang="ru-KG" sz="1200" b="1" dirty="0" err="1">
                <a:solidFill>
                  <a:srgbClr val="002F80"/>
                </a:solidFill>
                <a:latin typeface="Open Sans 2 Ultra-Bold"/>
                <a:ea typeface="Open Sans 2 Ultra-Bold"/>
                <a:cs typeface="Open Sans 2 Ultra-Bold"/>
              </a:rPr>
              <a:t>катышуучуларынын</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операциялык</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даярдыгын</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күчөтүү</a:t>
            </a:r>
            <a:endParaRPr lang="ru-RU" sz="1200" b="1" dirty="0">
              <a:solidFill>
                <a:srgbClr val="002F80"/>
              </a:solidFill>
              <a:latin typeface="Open Sans 2 Ultra-Bold"/>
              <a:ea typeface="Open Sans 2 Ultra-Bold"/>
              <a:cs typeface="Open Sans 2 Ultra-Bold"/>
            </a:endParaRPr>
          </a:p>
          <a:p>
            <a:pPr indent="360363" algn="just"/>
            <a:r>
              <a:rPr lang="ru-RU" sz="1200" dirty="0" err="1"/>
              <a:t>Агенттик</a:t>
            </a:r>
            <a:r>
              <a:rPr lang="ru-RU" sz="1200" dirty="0"/>
              <a:t> </a:t>
            </a:r>
            <a:r>
              <a:rPr lang="ru-RU" sz="1200" dirty="0" err="1"/>
              <a:t>аманатчылардын</a:t>
            </a:r>
            <a:r>
              <a:rPr lang="ru-RU" sz="1200" dirty="0"/>
              <a:t> </a:t>
            </a:r>
            <a:r>
              <a:rPr lang="ru-RU" sz="1200" dirty="0" err="1"/>
              <a:t>депозиттик</a:t>
            </a:r>
            <a:r>
              <a:rPr lang="ru-RU" sz="1200" dirty="0"/>
              <a:t> </a:t>
            </a:r>
            <a:r>
              <a:rPr lang="ru-RU" sz="1200" dirty="0" err="1"/>
              <a:t>базасын</a:t>
            </a:r>
            <a:r>
              <a:rPr lang="ru-RU" sz="1200" dirty="0"/>
              <a:t> </a:t>
            </a:r>
            <a:r>
              <a:rPr lang="ru-RU" sz="1200" dirty="0" err="1"/>
              <a:t>эсептөөнүн</a:t>
            </a:r>
            <a:r>
              <a:rPr lang="ru-RU" sz="1200" dirty="0"/>
              <a:t> </a:t>
            </a:r>
            <a:r>
              <a:rPr lang="ru-RU" sz="1200" dirty="0" err="1"/>
              <a:t>тууралыгын</a:t>
            </a:r>
            <a:r>
              <a:rPr lang="ru-RU" sz="1200" dirty="0"/>
              <a:t> </a:t>
            </a:r>
            <a:r>
              <a:rPr lang="ru-RU" sz="1200" dirty="0" err="1"/>
              <a:t>камсыз</a:t>
            </a:r>
            <a:r>
              <a:rPr lang="ru-RU" sz="1200" dirty="0"/>
              <a:t> </a:t>
            </a:r>
            <a:r>
              <a:rPr lang="ru-RU" sz="1200" dirty="0" err="1"/>
              <a:t>кылуу</a:t>
            </a:r>
            <a:r>
              <a:rPr lang="ru-RU" sz="1200" dirty="0"/>
              <a:t> </a:t>
            </a:r>
            <a:r>
              <a:rPr lang="ru-RU" sz="1200" dirty="0" err="1"/>
              <a:t>үчүн</a:t>
            </a:r>
            <a:r>
              <a:rPr lang="ru-RU" sz="1200" dirty="0"/>
              <a:t>, </a:t>
            </a:r>
            <a:r>
              <a:rPr lang="ru-RU" sz="1200" dirty="0" err="1"/>
              <a:t>анын</a:t>
            </a:r>
            <a:r>
              <a:rPr lang="ru-RU" sz="1200" dirty="0"/>
              <a:t> </a:t>
            </a:r>
            <a:r>
              <a:rPr lang="ru-RU" sz="1200" dirty="0" err="1"/>
              <a:t>ичинде</a:t>
            </a:r>
            <a:r>
              <a:rPr lang="ru-RU" sz="1200" dirty="0"/>
              <a:t> </a:t>
            </a:r>
            <a:r>
              <a:rPr lang="ru-RU" sz="1200" dirty="0" err="1"/>
              <a:t>реалдуу</a:t>
            </a:r>
            <a:r>
              <a:rPr lang="ru-RU" sz="1200" dirty="0"/>
              <a:t> </a:t>
            </a:r>
            <a:r>
              <a:rPr lang="ru-RU" sz="1200" dirty="0" err="1"/>
              <a:t>убакыт</a:t>
            </a:r>
            <a:r>
              <a:rPr lang="ru-RU" sz="1200" dirty="0"/>
              <a:t> </a:t>
            </a:r>
            <a:r>
              <a:rPr lang="ru-RU" sz="1200" dirty="0" err="1"/>
              <a:t>режиминде</a:t>
            </a:r>
            <a:r>
              <a:rPr lang="ru-RU" sz="1200" dirty="0"/>
              <a:t> </a:t>
            </a:r>
            <a:r>
              <a:rPr lang="ru-RU" sz="1200" dirty="0" err="1"/>
              <a:t>милдеттенмелерди</a:t>
            </a:r>
            <a:r>
              <a:rPr lang="ru-RU" sz="1200" dirty="0"/>
              <a:t> </a:t>
            </a:r>
            <a:r>
              <a:rPr lang="ru-RU" sz="1200" dirty="0" err="1"/>
              <a:t>автоматташтырылган</a:t>
            </a:r>
            <a:r>
              <a:rPr lang="ru-RU" sz="1200" dirty="0"/>
              <a:t> </a:t>
            </a:r>
            <a:r>
              <a:rPr lang="ru-RU" sz="1200" dirty="0" err="1"/>
              <a:t>эсепке</a:t>
            </a:r>
            <a:r>
              <a:rPr lang="ru-RU" sz="1200" dirty="0"/>
              <a:t> </a:t>
            </a:r>
            <a:r>
              <a:rPr lang="ru-RU" sz="1200" dirty="0" err="1"/>
              <a:t>алууну</a:t>
            </a:r>
            <a:r>
              <a:rPr lang="ru-RU" sz="1200" dirty="0"/>
              <a:t> </a:t>
            </a:r>
            <a:r>
              <a:rPr lang="ru-RU" sz="1200" dirty="0" err="1"/>
              <a:t>жүргүзүү</a:t>
            </a:r>
            <a:r>
              <a:rPr lang="ru-RU" sz="1200" dirty="0"/>
              <a:t> </a:t>
            </a:r>
            <a:r>
              <a:rPr lang="ru-RU" sz="1200" dirty="0" err="1"/>
              <a:t>менен</a:t>
            </a:r>
            <a:r>
              <a:rPr lang="ru-RU" sz="1200" dirty="0"/>
              <a:t>, Д</a:t>
            </a:r>
            <a:r>
              <a:rPr lang="ru-KG" sz="1200" dirty="0"/>
              <a:t>КС</a:t>
            </a:r>
            <a:r>
              <a:rPr lang="ru-RU" sz="1200" dirty="0"/>
              <a:t> </a:t>
            </a:r>
            <a:r>
              <a:rPr lang="ru-RU" sz="1200" dirty="0" err="1"/>
              <a:t>катышуучуларынын</a:t>
            </a:r>
            <a:r>
              <a:rPr lang="ru-RU" sz="1200" dirty="0"/>
              <a:t> </a:t>
            </a:r>
            <a:r>
              <a:rPr lang="en-US" sz="1200" dirty="0"/>
              <a:t>IT-</a:t>
            </a:r>
            <a:r>
              <a:rPr lang="ru-RU" sz="1200" dirty="0" err="1"/>
              <a:t>системаларын</a:t>
            </a:r>
            <a:r>
              <a:rPr lang="ru-RU" sz="1200" dirty="0"/>
              <a:t> </a:t>
            </a:r>
            <a:r>
              <a:rPr lang="ru-RU" sz="1200" dirty="0" err="1"/>
              <a:t>үзгүлтүксүз</a:t>
            </a:r>
            <a:r>
              <a:rPr lang="ru-RU" sz="1200" dirty="0"/>
              <a:t> </a:t>
            </a:r>
            <a:r>
              <a:rPr lang="ru-RU" sz="1200" dirty="0" err="1"/>
              <a:t>негизде</a:t>
            </a:r>
            <a:r>
              <a:rPr lang="ru-RU" sz="1200" dirty="0"/>
              <a:t> </a:t>
            </a:r>
            <a:r>
              <a:rPr lang="ru-RU" sz="1200" dirty="0" err="1"/>
              <a:t>тестирлөөдөн</a:t>
            </a:r>
            <a:r>
              <a:rPr lang="ru-RU" sz="1200" dirty="0"/>
              <a:t> </a:t>
            </a:r>
            <a:r>
              <a:rPr lang="ru-RU" sz="1200" dirty="0" err="1"/>
              <a:t>өткөрөт</a:t>
            </a:r>
            <a:r>
              <a:rPr lang="ru-RU" sz="1200" dirty="0"/>
              <a:t>. </a:t>
            </a:r>
            <a:endParaRPr lang="ru-KG" sz="1200" dirty="0"/>
          </a:p>
          <a:p>
            <a:pPr indent="360363" algn="just"/>
            <a:r>
              <a:rPr lang="ru-RU" sz="1200" dirty="0" err="1"/>
              <a:t>Тестирлөөнүн</a:t>
            </a:r>
            <a:r>
              <a:rPr lang="ru-RU" sz="1200" dirty="0"/>
              <a:t> </a:t>
            </a:r>
            <a:r>
              <a:rPr lang="ru-RU" sz="1200" dirty="0" err="1"/>
              <a:t>жыйынтыгы</a:t>
            </a:r>
            <a:r>
              <a:rPr lang="ru-RU" sz="1200" dirty="0"/>
              <a:t> </a:t>
            </a:r>
            <a:r>
              <a:rPr lang="ru-RU" sz="1200" dirty="0" err="1"/>
              <a:t>көпчүлүк</a:t>
            </a:r>
            <a:r>
              <a:rPr lang="ru-RU" sz="1200" dirty="0"/>
              <a:t> </a:t>
            </a:r>
            <a:r>
              <a:rPr lang="ru-RU" sz="1200" dirty="0" err="1"/>
              <a:t>банктардын</a:t>
            </a:r>
            <a:r>
              <a:rPr lang="ru-RU" sz="1200" dirty="0"/>
              <a:t> </a:t>
            </a:r>
            <a:r>
              <a:rPr lang="ru-RU" sz="1200" dirty="0" err="1"/>
              <a:t>депозиттик</a:t>
            </a:r>
            <a:r>
              <a:rPr lang="ru-RU" sz="1200" dirty="0"/>
              <a:t> </a:t>
            </a:r>
            <a:r>
              <a:rPr lang="ru-RU" sz="1200" dirty="0" err="1"/>
              <a:t>коргоо</a:t>
            </a:r>
            <a:r>
              <a:rPr lang="ru-RU" sz="1200" dirty="0"/>
              <a:t> </a:t>
            </a:r>
            <a:r>
              <a:rPr lang="ru-RU" sz="1200" dirty="0" err="1"/>
              <a:t>системасынын</a:t>
            </a:r>
            <a:r>
              <a:rPr lang="ru-RU" sz="1200" dirty="0"/>
              <a:t> </a:t>
            </a:r>
            <a:r>
              <a:rPr lang="ru-RU" sz="1200" dirty="0" err="1"/>
              <a:t>катышуучуларынын</a:t>
            </a:r>
            <a:r>
              <a:rPr lang="ru-RU" sz="1200" dirty="0"/>
              <a:t> </a:t>
            </a:r>
            <a:r>
              <a:rPr lang="ru-RU" sz="1200" dirty="0" err="1"/>
              <a:t>милдеттенмелердин</a:t>
            </a:r>
            <a:r>
              <a:rPr lang="ru-RU" sz="1200" dirty="0"/>
              <a:t> </a:t>
            </a:r>
            <a:r>
              <a:rPr lang="ru-RU" sz="1200" dirty="0" err="1"/>
              <a:t>реестрин</a:t>
            </a:r>
            <a:r>
              <a:rPr lang="ru-RU" sz="1200" dirty="0"/>
              <a:t> </a:t>
            </a:r>
            <a:r>
              <a:rPr lang="ru-RU" sz="1200" dirty="0" err="1"/>
              <a:t>ыкчам</a:t>
            </a:r>
            <a:r>
              <a:rPr lang="ru-RU" sz="1200" dirty="0"/>
              <a:t> </a:t>
            </a:r>
            <a:r>
              <a:rPr lang="ru-RU" sz="1200" dirty="0" err="1"/>
              <a:t>түзүүгө</a:t>
            </a:r>
            <a:r>
              <a:rPr lang="ru-RU" sz="1200" dirty="0"/>
              <a:t> </a:t>
            </a:r>
            <a:r>
              <a:rPr lang="ru-RU" sz="1200" dirty="0" err="1"/>
              <a:t>жана</a:t>
            </a:r>
            <a:r>
              <a:rPr lang="ru-RU" sz="1200" dirty="0"/>
              <a:t> </a:t>
            </a:r>
            <a:r>
              <a:rPr lang="ru-RU" sz="1200" dirty="0" err="1"/>
              <a:t>өз</a:t>
            </a:r>
            <a:r>
              <a:rPr lang="ru-RU" sz="1200" dirty="0"/>
              <a:t> </a:t>
            </a:r>
            <a:r>
              <a:rPr lang="ru-RU" sz="1200" dirty="0" err="1"/>
              <a:t>убагында</a:t>
            </a:r>
            <a:r>
              <a:rPr lang="ru-RU" sz="1200" dirty="0"/>
              <a:t> </a:t>
            </a:r>
            <a:r>
              <a:rPr lang="ru-RU" sz="1200" dirty="0" err="1"/>
              <a:t>төлөмдөрдү</a:t>
            </a:r>
            <a:r>
              <a:rPr lang="ru-RU" sz="1200" dirty="0"/>
              <a:t> </a:t>
            </a:r>
            <a:r>
              <a:rPr lang="ru-RU" sz="1200" dirty="0" err="1"/>
              <a:t>камсыз</a:t>
            </a:r>
            <a:r>
              <a:rPr lang="ru-RU" sz="1200" dirty="0"/>
              <a:t> </a:t>
            </a:r>
            <a:r>
              <a:rPr lang="ru-RU" sz="1200" dirty="0" err="1"/>
              <a:t>кылууга</a:t>
            </a:r>
            <a:r>
              <a:rPr lang="ru-RU" sz="1200" dirty="0"/>
              <a:t> </a:t>
            </a:r>
            <a:r>
              <a:rPr lang="ru-RU" sz="1200" dirty="0" err="1"/>
              <a:t>техникалык</a:t>
            </a:r>
            <a:r>
              <a:rPr lang="ru-RU" sz="1200" dirty="0"/>
              <a:t> </a:t>
            </a:r>
            <a:r>
              <a:rPr lang="ru-RU" sz="1200" dirty="0" err="1"/>
              <a:t>жактан</a:t>
            </a:r>
            <a:r>
              <a:rPr lang="ru-RU" sz="1200" dirty="0"/>
              <a:t> </a:t>
            </a:r>
            <a:r>
              <a:rPr lang="ru-RU" sz="1200" dirty="0" err="1"/>
              <a:t>даяр</a:t>
            </a:r>
            <a:r>
              <a:rPr lang="ru-RU" sz="1200" dirty="0"/>
              <a:t> </a:t>
            </a:r>
            <a:r>
              <a:rPr lang="ru-RU" sz="1200" dirty="0" err="1"/>
              <a:t>экендигин</a:t>
            </a:r>
            <a:r>
              <a:rPr lang="ru-RU" sz="1200" dirty="0"/>
              <a:t> </a:t>
            </a:r>
            <a:r>
              <a:rPr lang="ru-RU" sz="1200" dirty="0" err="1"/>
              <a:t>тастыктады</a:t>
            </a:r>
            <a:r>
              <a:rPr lang="ru-RU" sz="1200" dirty="0"/>
              <a:t>.</a:t>
            </a:r>
          </a:p>
        </p:txBody>
      </p:sp>
      <p:sp>
        <p:nvSpPr>
          <p:cNvPr id="9" name="TextBox 14">
            <a:extLst>
              <a:ext uri="{FF2B5EF4-FFF2-40B4-BE49-F238E27FC236}">
                <a16:creationId xmlns:a16="http://schemas.microsoft.com/office/drawing/2014/main" id="{4EB92AB9-981A-5ABB-10D6-5BDFDE8DD98F}"/>
              </a:ext>
            </a:extLst>
          </p:cNvPr>
          <p:cNvSpPr txBox="1"/>
          <p:nvPr/>
        </p:nvSpPr>
        <p:spPr>
          <a:xfrm>
            <a:off x="973318" y="202925"/>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4.2. </a:t>
            </a:r>
            <a:r>
              <a:rPr lang="ru-KG" sz="1600" b="1" dirty="0">
                <a:solidFill>
                  <a:srgbClr val="002F80"/>
                </a:solidFill>
                <a:latin typeface="Open Sans 2 Ultra-Bold"/>
                <a:ea typeface="Open Sans 2 Ultra-Bold"/>
                <a:cs typeface="Open Sans 2 Ultra-Bold"/>
              </a:rPr>
              <a:t>Д</a:t>
            </a:r>
            <a:r>
              <a:rPr lang="ru-RU" sz="1600" b="1" dirty="0" err="1">
                <a:solidFill>
                  <a:srgbClr val="002F80"/>
                </a:solidFill>
                <a:latin typeface="Open Sans 2 Ultra-Bold"/>
                <a:ea typeface="Open Sans 2 Ultra-Bold"/>
                <a:cs typeface="Open Sans 2 Ultra-Bold"/>
              </a:rPr>
              <a:t>епозит</a:t>
            </a:r>
            <a:r>
              <a:rPr lang="ru-KG" sz="1600" b="1" dirty="0" err="1">
                <a:solidFill>
                  <a:srgbClr val="002F80"/>
                </a:solidFill>
                <a:latin typeface="Open Sans 2 Ultra-Bold"/>
                <a:ea typeface="Open Sans 2 Ultra-Bold"/>
                <a:cs typeface="Open Sans 2 Ultra-Bold"/>
              </a:rPr>
              <a:t>терди</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коргоо</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системасын</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чыңдоо</a:t>
            </a:r>
            <a:r>
              <a:rPr lang="ru-RU" sz="1600" b="1" dirty="0">
                <a:solidFill>
                  <a:srgbClr val="002F80"/>
                </a:solidFill>
                <a:latin typeface="Open Sans 2 Ultra-Bold"/>
                <a:ea typeface="Open Sans 2 Ultra-Bold"/>
                <a:cs typeface="Open Sans 2 Ultra-Bold"/>
              </a:rPr>
              <a:t> </a:t>
            </a:r>
            <a:endParaRPr lang="ru-KG" sz="1600" b="1" dirty="0">
              <a:solidFill>
                <a:srgbClr val="002F80"/>
              </a:solidFill>
              <a:latin typeface="Open Sans 2 Ultra-Bold"/>
              <a:ea typeface="Open Sans 2 Ultra-Bold"/>
              <a:cs typeface="Open Sans 2 Ultra-Bold"/>
            </a:endParaRPr>
          </a:p>
        </p:txBody>
      </p:sp>
      <p:sp>
        <p:nvSpPr>
          <p:cNvPr id="7" name="TextBox 6">
            <a:extLst>
              <a:ext uri="{FF2B5EF4-FFF2-40B4-BE49-F238E27FC236}">
                <a16:creationId xmlns:a16="http://schemas.microsoft.com/office/drawing/2014/main" id="{9774C51F-9B52-2F6D-2846-2C429796764B}"/>
              </a:ext>
            </a:extLst>
          </p:cNvPr>
          <p:cNvSpPr txBox="1"/>
          <p:nvPr/>
        </p:nvSpPr>
        <p:spPr>
          <a:xfrm>
            <a:off x="826313" y="8288000"/>
            <a:ext cx="6228497" cy="1754326"/>
          </a:xfrm>
          <a:prstGeom prst="rect">
            <a:avLst/>
          </a:prstGeom>
          <a:noFill/>
        </p:spPr>
        <p:txBody>
          <a:bodyPr wrap="square">
            <a:spAutoFit/>
          </a:bodyPr>
          <a:lstStyle/>
          <a:p>
            <a:pPr indent="360363" algn="just"/>
            <a:r>
              <a:rPr lang="ru-KG" sz="1200" b="1" dirty="0">
                <a:solidFill>
                  <a:srgbClr val="002F80"/>
                </a:solidFill>
                <a:latin typeface="Open Sans 2 Ultra-Bold"/>
                <a:ea typeface="Open Sans 2 Ultra-Bold"/>
                <a:cs typeface="Open Sans 2 Ultra-Bold"/>
              </a:rPr>
              <a:t>Д</a:t>
            </a:r>
            <a:r>
              <a:rPr lang="ru-RU" sz="1200" b="1" dirty="0" err="1">
                <a:solidFill>
                  <a:srgbClr val="002F80"/>
                </a:solidFill>
                <a:latin typeface="Open Sans 2 Ultra-Bold"/>
                <a:ea typeface="Open Sans 2 Ultra-Bold"/>
                <a:cs typeface="Open Sans 2 Ultra-Bold"/>
              </a:rPr>
              <a:t>епозит</a:t>
            </a:r>
            <a:r>
              <a:rPr lang="ru-KG" sz="1200" b="1" dirty="0" err="1">
                <a:solidFill>
                  <a:srgbClr val="002F80"/>
                </a:solidFill>
                <a:latin typeface="Open Sans 2 Ultra-Bold"/>
                <a:ea typeface="Open Sans 2 Ultra-Bold"/>
                <a:cs typeface="Open Sans 2 Ultra-Bold"/>
              </a:rPr>
              <a:t>терди</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коргоо</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системасын</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чындоо</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боюнча</a:t>
            </a:r>
            <a:r>
              <a:rPr lang="ru-KG" sz="1200" b="1" dirty="0">
                <a:solidFill>
                  <a:srgbClr val="002F80"/>
                </a:solidFill>
                <a:latin typeface="Open Sans 2 Ultra-Bold"/>
                <a:ea typeface="Open Sans 2 Ultra-Bold"/>
                <a:cs typeface="Open Sans 2 Ultra-Bold"/>
              </a:rPr>
              <a:t> 2025-жылдын </a:t>
            </a:r>
            <a:r>
              <a:rPr lang="ru-KG" sz="1200" b="1" dirty="0" err="1">
                <a:solidFill>
                  <a:srgbClr val="002F80"/>
                </a:solidFill>
                <a:latin typeface="Open Sans 2 Ultra-Bold"/>
                <a:ea typeface="Open Sans 2 Ultra-Bold"/>
                <a:cs typeface="Open Sans 2 Ultra-Bold"/>
              </a:rPr>
              <a:t>жыйынтыктары</a:t>
            </a:r>
            <a:r>
              <a:rPr lang="ru-RU" sz="1200" b="1" dirty="0">
                <a:solidFill>
                  <a:srgbClr val="002F80"/>
                </a:solidFill>
                <a:latin typeface="Open Sans 2 Ultra-Bold"/>
                <a:ea typeface="Open Sans 2 Ultra-Bold"/>
                <a:cs typeface="Open Sans 2 Ultra-Bold"/>
              </a:rPr>
              <a:t>:</a:t>
            </a:r>
            <a:endParaRPr lang="ru-KG" sz="1200" b="1" dirty="0">
              <a:solidFill>
                <a:srgbClr val="002F80"/>
              </a:solidFill>
              <a:latin typeface="Open Sans 2 Ultra-Bold"/>
              <a:ea typeface="Open Sans 2 Ultra-Bold"/>
              <a:cs typeface="Open Sans 2 Ultra-Bold"/>
            </a:endParaRPr>
          </a:p>
          <a:p>
            <a:pPr indent="360363" algn="just"/>
            <a:r>
              <a:rPr lang="ru-RU" sz="1200" dirty="0"/>
              <a:t>2025-жылы </a:t>
            </a:r>
            <a:r>
              <a:rPr lang="ru-RU" sz="1200" dirty="0" err="1"/>
              <a:t>ишке</a:t>
            </a:r>
            <a:r>
              <a:rPr lang="ru-RU" sz="1200" dirty="0"/>
              <a:t> </a:t>
            </a:r>
            <a:r>
              <a:rPr lang="ru-RU" sz="1200" dirty="0" err="1"/>
              <a:t>аш</a:t>
            </a:r>
            <a:r>
              <a:rPr lang="ru-KG" sz="1200" dirty="0"/>
              <a:t>к</a:t>
            </a:r>
            <a:r>
              <a:rPr lang="ru-RU" sz="1200" dirty="0"/>
              <a:t>ан </a:t>
            </a:r>
            <a:r>
              <a:rPr lang="ru-RU" sz="1200" dirty="0" err="1"/>
              <a:t>чаралар</a:t>
            </a:r>
            <a:r>
              <a:rPr lang="ru-RU" sz="1200" dirty="0"/>
              <a:t> </a:t>
            </a:r>
            <a:r>
              <a:rPr lang="ru-RU" sz="1200" dirty="0" err="1"/>
              <a:t>комплекси</a:t>
            </a:r>
            <a:r>
              <a:rPr lang="ru-RU" sz="1200" dirty="0"/>
              <a:t> </a:t>
            </a:r>
            <a:r>
              <a:rPr lang="ru-RU" sz="1200" dirty="0" err="1"/>
              <a:t>депозиттерди</a:t>
            </a:r>
            <a:r>
              <a:rPr lang="ru-RU" sz="1200" dirty="0"/>
              <a:t> </a:t>
            </a:r>
            <a:r>
              <a:rPr lang="ru-RU" sz="1200" dirty="0" err="1"/>
              <a:t>коргоо</a:t>
            </a:r>
            <a:r>
              <a:rPr lang="ru-RU" sz="1200" dirty="0"/>
              <a:t> </a:t>
            </a:r>
            <a:r>
              <a:rPr lang="ru-RU" sz="1200" dirty="0" err="1"/>
              <a:t>системасынын</a:t>
            </a:r>
            <a:r>
              <a:rPr lang="ru-RU" sz="1200" dirty="0"/>
              <a:t> </a:t>
            </a:r>
            <a:r>
              <a:rPr lang="ru-RU" sz="1200" dirty="0" err="1"/>
              <a:t>заманбап</a:t>
            </a:r>
            <a:r>
              <a:rPr lang="ru-RU" sz="1200" dirty="0"/>
              <a:t>, </a:t>
            </a:r>
            <a:r>
              <a:rPr lang="ru-RU" sz="1200" dirty="0" err="1"/>
              <a:t>активдүү</a:t>
            </a:r>
            <a:r>
              <a:rPr lang="ru-RU" sz="1200" dirty="0"/>
              <a:t> </a:t>
            </a:r>
            <a:r>
              <a:rPr lang="ru-RU" sz="1200" dirty="0" err="1"/>
              <a:t>жана</a:t>
            </a:r>
            <a:r>
              <a:rPr lang="ru-RU" sz="1200" dirty="0"/>
              <a:t> </a:t>
            </a:r>
            <a:r>
              <a:rPr lang="ru-RU" sz="1200" dirty="0" err="1"/>
              <a:t>технологиялык</a:t>
            </a:r>
            <a:r>
              <a:rPr lang="ru-RU" sz="1200" dirty="0"/>
              <a:t> </a:t>
            </a:r>
            <a:r>
              <a:rPr lang="ru-RU" sz="1200" dirty="0" err="1"/>
              <a:t>жактан</a:t>
            </a:r>
            <a:r>
              <a:rPr lang="ru-RU" sz="1200" dirty="0"/>
              <a:t> </a:t>
            </a:r>
            <a:r>
              <a:rPr lang="ru-RU" sz="1200" dirty="0" err="1"/>
              <a:t>туруктуу</a:t>
            </a:r>
            <a:r>
              <a:rPr lang="ru-RU" sz="1200" dirty="0"/>
              <a:t> </a:t>
            </a:r>
            <a:r>
              <a:rPr lang="ru-RU" sz="1200" dirty="0" err="1"/>
              <a:t>иштөө</a:t>
            </a:r>
            <a:r>
              <a:rPr lang="ru-RU" sz="1200" dirty="0"/>
              <a:t> </a:t>
            </a:r>
            <a:r>
              <a:rPr lang="ru-KG" sz="1200" dirty="0" err="1"/>
              <a:t>үлгүсүнө</a:t>
            </a:r>
            <a:r>
              <a:rPr lang="ru-RU" sz="1200" dirty="0"/>
              <a:t> </a:t>
            </a:r>
            <a:r>
              <a:rPr lang="ru-RU" sz="1200" dirty="0" err="1"/>
              <a:t>өтүү</a:t>
            </a:r>
            <a:r>
              <a:rPr lang="ru-RU" sz="1200" dirty="0"/>
              <a:t> </a:t>
            </a:r>
            <a:r>
              <a:rPr lang="ru-RU" sz="1200" dirty="0" err="1"/>
              <a:t>үчүн</a:t>
            </a:r>
            <a:r>
              <a:rPr lang="ru-RU" sz="1200" dirty="0"/>
              <a:t> </a:t>
            </a:r>
            <a:r>
              <a:rPr lang="ru-RU" sz="1200" dirty="0" err="1"/>
              <a:t>негиз</a:t>
            </a:r>
            <a:r>
              <a:rPr lang="ru-RU" sz="1200" dirty="0"/>
              <a:t> </a:t>
            </a:r>
            <a:r>
              <a:rPr lang="ru-RU" sz="1200" dirty="0" err="1"/>
              <a:t>түздү</a:t>
            </a:r>
            <a:r>
              <a:rPr lang="ru-RU" sz="1200" dirty="0"/>
              <a:t>:</a:t>
            </a:r>
            <a:endParaRPr lang="ru-KG" sz="1200" dirty="0"/>
          </a:p>
          <a:p>
            <a:pPr marL="360363" lvl="0" indent="-360363" algn="just">
              <a:buFont typeface="Wingdings" panose="05000000000000000000" pitchFamily="2" charset="2"/>
              <a:buChar char="ü"/>
            </a:pPr>
            <a:r>
              <a:rPr lang="ru-RU" sz="1200" dirty="0"/>
              <a:t>ИТ-инфра</a:t>
            </a:r>
            <a:r>
              <a:rPr lang="ru-KG" sz="1200" dirty="0" err="1"/>
              <a:t>тузүмдү</a:t>
            </a:r>
            <a:r>
              <a:rPr lang="ru-RU" sz="1200" dirty="0"/>
              <a:t> </a:t>
            </a:r>
            <a:r>
              <a:rPr lang="ru-RU" sz="1200" dirty="0" err="1"/>
              <a:t>модернизациялоону</a:t>
            </a:r>
            <a:r>
              <a:rPr lang="ru-RU" sz="1200" dirty="0"/>
              <a:t> </a:t>
            </a:r>
            <a:r>
              <a:rPr lang="ru-RU" sz="1200" dirty="0" err="1"/>
              <a:t>баштоо</a:t>
            </a:r>
            <a:r>
              <a:rPr lang="ru-RU" sz="1200" dirty="0"/>
              <a:t>; </a:t>
            </a:r>
            <a:endParaRPr lang="ru-KG" sz="1200" dirty="0"/>
          </a:p>
          <a:p>
            <a:pPr marL="360363" lvl="0" indent="-360363" algn="just">
              <a:buFont typeface="Wingdings" panose="05000000000000000000" pitchFamily="2" charset="2"/>
              <a:buChar char="ü"/>
            </a:pPr>
            <a:r>
              <a:rPr lang="ru-KG" sz="1200" dirty="0"/>
              <a:t>а</a:t>
            </a:r>
            <a:r>
              <a:rPr lang="ru-RU" sz="1200" dirty="0" err="1"/>
              <a:t>гент</a:t>
            </a:r>
            <a:r>
              <a:rPr lang="ru-KG" sz="1200" dirty="0"/>
              <a:t> </a:t>
            </a:r>
            <a:r>
              <a:rPr lang="ru-KG" sz="1200" dirty="0" err="1"/>
              <a:t>банктарды</a:t>
            </a:r>
            <a:r>
              <a:rPr lang="ru-RU" sz="1200" dirty="0"/>
              <a:t> </a:t>
            </a:r>
            <a:r>
              <a:rPr lang="ru-RU" sz="1200" dirty="0" err="1"/>
              <a:t>тандоо</a:t>
            </a:r>
            <a:r>
              <a:rPr lang="ru-RU" sz="1200" dirty="0"/>
              <a:t> </a:t>
            </a:r>
            <a:r>
              <a:rPr lang="ru-RU" sz="1200" dirty="0" err="1"/>
              <a:t>механизмин</a:t>
            </a:r>
            <a:r>
              <a:rPr lang="ru-RU" sz="1200" dirty="0"/>
              <a:t> </a:t>
            </a:r>
            <a:r>
              <a:rPr lang="ru-RU" sz="1200" dirty="0" err="1"/>
              <a:t>реформалоо</a:t>
            </a:r>
            <a:r>
              <a:rPr lang="ru-RU" sz="1200" dirty="0"/>
              <a:t>; </a:t>
            </a:r>
            <a:endParaRPr lang="ru-KG" sz="1200" dirty="0"/>
          </a:p>
          <a:p>
            <a:pPr marL="360363" lvl="0" indent="-360363" algn="just">
              <a:buFont typeface="Wingdings" panose="05000000000000000000" pitchFamily="2" charset="2"/>
              <a:buChar char="ü"/>
            </a:pPr>
            <a:r>
              <a:rPr lang="ru-KG" sz="1200" dirty="0" err="1"/>
              <a:t>чукул</a:t>
            </a:r>
            <a:r>
              <a:rPr lang="ru-RU" sz="1200" dirty="0"/>
              <a:t> </a:t>
            </a:r>
            <a:r>
              <a:rPr lang="ru-RU" sz="1200" dirty="0" err="1"/>
              <a:t>кырдаалдарда</a:t>
            </a:r>
            <a:r>
              <a:rPr lang="ru-RU" sz="1200" dirty="0"/>
              <a:t> </a:t>
            </a:r>
            <a:r>
              <a:rPr lang="ru-RU" sz="1200" dirty="0" err="1"/>
              <a:t>каржылоо</a:t>
            </a:r>
            <a:r>
              <a:rPr lang="ru-RU" sz="1200" dirty="0"/>
              <a:t> </a:t>
            </a:r>
            <a:r>
              <a:rPr lang="ru-RU" sz="1200" dirty="0" err="1"/>
              <a:t>механизмдерин</a:t>
            </a:r>
            <a:r>
              <a:rPr lang="ru-RU" sz="1200" dirty="0"/>
              <a:t> </a:t>
            </a:r>
            <a:r>
              <a:rPr lang="ru-RU" sz="1200" dirty="0" err="1"/>
              <a:t>иштеп</a:t>
            </a:r>
            <a:r>
              <a:rPr lang="ru-RU" sz="1200" dirty="0"/>
              <a:t> </a:t>
            </a:r>
            <a:r>
              <a:rPr lang="ru-RU" sz="1200" dirty="0" err="1"/>
              <a:t>чыгуу</a:t>
            </a:r>
            <a:r>
              <a:rPr lang="ru-RU" sz="1200" dirty="0"/>
              <a:t>; </a:t>
            </a:r>
            <a:endParaRPr lang="ru-KG" sz="1200" dirty="0"/>
          </a:p>
          <a:p>
            <a:pPr marL="360363" lvl="0" indent="-360363" algn="just">
              <a:buFont typeface="Wingdings" panose="05000000000000000000" pitchFamily="2" charset="2"/>
              <a:buChar char="ü"/>
            </a:pPr>
            <a:r>
              <a:rPr lang="ru-KG" sz="1200" dirty="0"/>
              <a:t>ДКС</a:t>
            </a:r>
            <a:r>
              <a:rPr lang="ru-RU" sz="1200" dirty="0"/>
              <a:t> </a:t>
            </a:r>
            <a:r>
              <a:rPr lang="ru-RU" sz="1200" dirty="0" err="1"/>
              <a:t>катышуучуларынын</a:t>
            </a:r>
            <a:r>
              <a:rPr lang="ru-RU" sz="1200" dirty="0"/>
              <a:t> </a:t>
            </a:r>
            <a:r>
              <a:rPr lang="ru-RU" sz="1200" dirty="0" err="1"/>
              <a:t>операциялык</a:t>
            </a:r>
            <a:r>
              <a:rPr lang="ru-RU" sz="1200" dirty="0"/>
              <a:t> </a:t>
            </a:r>
            <a:r>
              <a:rPr lang="ru-RU" sz="1200" dirty="0" err="1"/>
              <a:t>даярдыгын</a:t>
            </a:r>
            <a:r>
              <a:rPr lang="ru-RU" sz="1200" dirty="0"/>
              <a:t> </a:t>
            </a:r>
            <a:r>
              <a:rPr lang="ru-RU" sz="1200" dirty="0" err="1"/>
              <a:t>тастыктоо</a:t>
            </a:r>
            <a:r>
              <a:rPr lang="ru-RU" sz="1200" dirty="0"/>
              <a:t>.</a:t>
            </a:r>
            <a:endParaRPr lang="ru-KG" sz="1200" dirty="0"/>
          </a:p>
        </p:txBody>
      </p:sp>
      <p:sp>
        <p:nvSpPr>
          <p:cNvPr id="10" name="TextBox 15">
            <a:extLst>
              <a:ext uri="{FF2B5EF4-FFF2-40B4-BE49-F238E27FC236}">
                <a16:creationId xmlns:a16="http://schemas.microsoft.com/office/drawing/2014/main" id="{DFBDFCD3-B7E0-5A68-FFC0-D04D4497430C}"/>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4020564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57AB9-6F82-99A6-1E3C-84031DF996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DD15CF1-4C2D-384A-9A33-640BA5273492}"/>
              </a:ext>
            </a:extLst>
          </p:cNvPr>
          <p:cNvSpPr/>
          <p:nvPr/>
        </p:nvSpPr>
        <p:spPr>
          <a:xfrm>
            <a:off x="7606" y="-72748"/>
            <a:ext cx="7556500" cy="10737948"/>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D3F7B415-562B-80E8-AFF7-A072051081A8}"/>
              </a:ext>
            </a:extLst>
          </p:cNvPr>
          <p:cNvSpPr/>
          <p:nvPr/>
        </p:nvSpPr>
        <p:spPr>
          <a:xfrm>
            <a:off x="756000" y="10123893"/>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92C04298-0575-9257-7CC8-385E59A0A806}"/>
              </a:ext>
            </a:extLst>
          </p:cNvPr>
          <p:cNvGrpSpPr/>
          <p:nvPr/>
        </p:nvGrpSpPr>
        <p:grpSpPr>
          <a:xfrm>
            <a:off x="756000" y="10214586"/>
            <a:ext cx="490114" cy="490114"/>
            <a:chOff x="0" y="0"/>
            <a:chExt cx="812800" cy="812800"/>
          </a:xfrm>
        </p:grpSpPr>
        <p:sp>
          <p:nvSpPr>
            <p:cNvPr id="6" name="Freeform 3">
              <a:extLst>
                <a:ext uri="{FF2B5EF4-FFF2-40B4-BE49-F238E27FC236}">
                  <a16:creationId xmlns:a16="http://schemas.microsoft.com/office/drawing/2014/main" id="{F36F0E9C-F8F8-A847-9A51-E86F183E016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9307CDB9-91F2-3C50-4936-033E3656276B}"/>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2500DE8A-EB22-5FA0-5E41-75E7FEF0D239}"/>
              </a:ext>
            </a:extLst>
          </p:cNvPr>
          <p:cNvSpPr txBox="1"/>
          <p:nvPr/>
        </p:nvSpPr>
        <p:spPr>
          <a:xfrm>
            <a:off x="822894" y="10315280"/>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21</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193CF080-DB3A-B582-0264-8136220B6521}"/>
              </a:ext>
            </a:extLst>
          </p:cNvPr>
          <p:cNvSpPr/>
          <p:nvPr/>
        </p:nvSpPr>
        <p:spPr>
          <a:xfrm>
            <a:off x="958850" y="7747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695995B6-5B2A-5C50-5678-ECA1ABEC5EB2}"/>
              </a:ext>
            </a:extLst>
          </p:cNvPr>
          <p:cNvSpPr txBox="1"/>
          <p:nvPr/>
        </p:nvSpPr>
        <p:spPr>
          <a:xfrm>
            <a:off x="752324" y="868562"/>
            <a:ext cx="6299067" cy="5893921"/>
          </a:xfrm>
          <a:prstGeom prst="rect">
            <a:avLst/>
          </a:prstGeom>
          <a:noFill/>
        </p:spPr>
        <p:txBody>
          <a:bodyPr wrap="square">
            <a:spAutoFit/>
          </a:bodyPr>
          <a:lstStyle/>
          <a:p>
            <a:pPr indent="360363" algn="just"/>
            <a:r>
              <a:rPr lang="ru-RU" sz="1300" dirty="0"/>
              <a:t>2025-жылы </a:t>
            </a:r>
            <a:r>
              <a:rPr lang="ru-RU" sz="1300" dirty="0" err="1"/>
              <a:t>маалыматтык</a:t>
            </a:r>
            <a:r>
              <a:rPr lang="ru-RU" sz="1300" dirty="0"/>
              <a:t> </a:t>
            </a:r>
            <a:r>
              <a:rPr lang="ru-RU" sz="1300" dirty="0" err="1"/>
              <a:t>саясат</a:t>
            </a:r>
            <a:r>
              <a:rPr lang="ru-RU" sz="1300" dirty="0"/>
              <a:t> "2024–2026-жылдарга </a:t>
            </a:r>
            <a:r>
              <a:rPr lang="ru-RU" sz="1300" dirty="0" err="1"/>
              <a:t>депозиттерди</a:t>
            </a:r>
            <a:r>
              <a:rPr lang="ru-RU" sz="1300" dirty="0"/>
              <a:t> </a:t>
            </a:r>
            <a:r>
              <a:rPr lang="ru-RU" sz="1300" dirty="0" err="1"/>
              <a:t>коргоо</a:t>
            </a:r>
            <a:r>
              <a:rPr lang="ru-RU" sz="1300" dirty="0"/>
              <a:t> </a:t>
            </a:r>
            <a:r>
              <a:rPr lang="ru-RU" sz="1300" dirty="0" err="1"/>
              <a:t>системасы</a:t>
            </a:r>
            <a:r>
              <a:rPr lang="ru-RU" sz="1300" dirty="0"/>
              <a:t> </a:t>
            </a:r>
            <a:r>
              <a:rPr lang="ru-RU" sz="1300" dirty="0" err="1"/>
              <a:t>жөнүндө</a:t>
            </a:r>
            <a:r>
              <a:rPr lang="ru-RU" sz="1300" dirty="0"/>
              <a:t> </a:t>
            </a:r>
            <a:r>
              <a:rPr lang="ru-RU" sz="1300" dirty="0" err="1"/>
              <a:t>коомчулуктун</a:t>
            </a:r>
            <a:r>
              <a:rPr lang="ru-RU" sz="1300" dirty="0"/>
              <a:t> </a:t>
            </a:r>
            <a:r>
              <a:rPr lang="ru-RU" sz="1300" dirty="0" err="1"/>
              <a:t>маалымдуулугун</a:t>
            </a:r>
            <a:r>
              <a:rPr lang="ru-RU" sz="1300" dirty="0"/>
              <a:t> </a:t>
            </a:r>
            <a:r>
              <a:rPr lang="ru-RU" sz="1300" dirty="0" err="1"/>
              <a:t>жогорулатуу</a:t>
            </a:r>
            <a:r>
              <a:rPr lang="ru-RU" sz="1300" dirty="0"/>
              <a:t> </a:t>
            </a:r>
            <a:r>
              <a:rPr lang="ru-RU" sz="1300" dirty="0" err="1"/>
              <a:t>боюнча</a:t>
            </a:r>
            <a:r>
              <a:rPr lang="ru-RU" sz="1300" dirty="0"/>
              <a:t> </a:t>
            </a:r>
            <a:r>
              <a:rPr lang="ru-RU" sz="1300" dirty="0" err="1"/>
              <a:t>программанын</a:t>
            </a:r>
            <a:r>
              <a:rPr lang="ru-RU" sz="1300" dirty="0"/>
              <a:t>" </a:t>
            </a:r>
            <a:r>
              <a:rPr lang="ru-RU" sz="1300" dirty="0" err="1"/>
              <a:t>алкагында</a:t>
            </a:r>
            <a:r>
              <a:rPr lang="ru-RU" sz="1300" dirty="0"/>
              <a:t> </a:t>
            </a:r>
            <a:r>
              <a:rPr lang="ru-RU" sz="1300" dirty="0" err="1"/>
              <a:t>ишке</a:t>
            </a:r>
            <a:r>
              <a:rPr lang="ru-RU" sz="1300" dirty="0"/>
              <a:t> </a:t>
            </a:r>
            <a:r>
              <a:rPr lang="ru-RU" sz="1300" dirty="0" err="1"/>
              <a:t>ашырылган</a:t>
            </a:r>
            <a:r>
              <a:rPr lang="ru-RU" sz="1300" dirty="0"/>
              <a:t>. </a:t>
            </a:r>
            <a:r>
              <a:rPr lang="ru-KG" sz="1300" dirty="0" err="1"/>
              <a:t>Байланыштар</a:t>
            </a:r>
            <a:r>
              <a:rPr lang="ru-RU" sz="1300" dirty="0"/>
              <a:t> стратегия</a:t>
            </a:r>
            <a:r>
              <a:rPr lang="ru-KG" sz="1300" dirty="0" err="1"/>
              <a:t>сы</a:t>
            </a:r>
            <a:r>
              <a:rPr lang="ru-RU" sz="1300" dirty="0"/>
              <a:t> оффлайн </a:t>
            </a:r>
            <a:r>
              <a:rPr lang="ru-RU" sz="1300" dirty="0" err="1"/>
              <a:t>жана</a:t>
            </a:r>
            <a:r>
              <a:rPr lang="ru-RU" sz="1300" dirty="0"/>
              <a:t> онлайн </a:t>
            </a:r>
            <a:r>
              <a:rPr lang="ru-RU" sz="1300" dirty="0" err="1"/>
              <a:t>өз</a:t>
            </a:r>
            <a:r>
              <a:rPr lang="ru-RU" sz="1300" dirty="0"/>
              <a:t> ара </a:t>
            </a:r>
            <a:r>
              <a:rPr lang="ru-RU" sz="1300" dirty="0" err="1"/>
              <a:t>аракеттенүү</a:t>
            </a:r>
            <a:r>
              <a:rPr lang="ru-RU" sz="1300" dirty="0"/>
              <a:t> </a:t>
            </a:r>
            <a:r>
              <a:rPr lang="ru-RU" sz="1300" dirty="0" err="1"/>
              <a:t>каналдарын</a:t>
            </a:r>
            <a:r>
              <a:rPr lang="ru-RU" sz="1300" dirty="0"/>
              <a:t> </a:t>
            </a:r>
            <a:r>
              <a:rPr lang="ru-RU" sz="1300" dirty="0" err="1"/>
              <a:t>колдонуу</a:t>
            </a:r>
            <a:r>
              <a:rPr lang="ru-RU" sz="1300" dirty="0"/>
              <a:t> </a:t>
            </a:r>
            <a:r>
              <a:rPr lang="ru-RU" sz="1300" dirty="0" err="1"/>
              <a:t>менен</a:t>
            </a:r>
            <a:r>
              <a:rPr lang="ru-RU" sz="1300" dirty="0"/>
              <a:t> </a:t>
            </a:r>
            <a:r>
              <a:rPr lang="ru-RU" sz="1300" dirty="0" err="1"/>
              <a:t>ишке</a:t>
            </a:r>
            <a:r>
              <a:rPr lang="ru-RU" sz="1300" dirty="0"/>
              <a:t> </a:t>
            </a:r>
            <a:r>
              <a:rPr lang="ru-RU" sz="1300" dirty="0" err="1"/>
              <a:t>ашырылган</a:t>
            </a:r>
            <a:r>
              <a:rPr lang="ru-RU" sz="1300" dirty="0"/>
              <a:t>.</a:t>
            </a:r>
            <a:endParaRPr lang="ru-KG" sz="1300" dirty="0"/>
          </a:p>
          <a:p>
            <a:pPr indent="360363" algn="just"/>
            <a:endParaRPr lang="ru-RU" sz="1300" b="1" dirty="0">
              <a:solidFill>
                <a:srgbClr val="002F80"/>
              </a:solidFill>
              <a:latin typeface="Open Sans 2 Ultra-Bold"/>
              <a:ea typeface="Open Sans 2 Ultra-Bold"/>
              <a:cs typeface="Open Sans 2 Ultra-Bold"/>
            </a:endParaRPr>
          </a:p>
          <a:p>
            <a:pPr indent="360363" algn="just"/>
            <a:r>
              <a:rPr lang="ru-KG" sz="1300" b="1" dirty="0" err="1">
                <a:solidFill>
                  <a:srgbClr val="002F80"/>
                </a:solidFill>
                <a:latin typeface="Open Sans 2 Ultra-Bold"/>
                <a:ea typeface="Open Sans 2 Ultra-Bold"/>
                <a:cs typeface="Open Sans 2 Ultra-Bold"/>
              </a:rPr>
              <a:t>Салттуу</a:t>
            </a:r>
            <a:r>
              <a:rPr lang="ru-RU" sz="1300" b="1" dirty="0">
                <a:solidFill>
                  <a:srgbClr val="002F80"/>
                </a:solidFill>
                <a:latin typeface="Open Sans 2 Ultra-Bold"/>
                <a:ea typeface="Open Sans 2 Ultra-Bold"/>
                <a:cs typeface="Open Sans 2 Ultra-Bold"/>
              </a:rPr>
              <a:t> медиа </a:t>
            </a:r>
            <a:r>
              <a:rPr lang="ru-KG" sz="1300" b="1" dirty="0" err="1">
                <a:solidFill>
                  <a:srgbClr val="002F80"/>
                </a:solidFill>
                <a:latin typeface="Open Sans 2 Ultra-Bold"/>
                <a:ea typeface="Open Sans 2 Ultra-Bold"/>
                <a:cs typeface="Open Sans 2 Ultra-Bold"/>
              </a:rPr>
              <a:t>жана</a:t>
            </a:r>
            <a:r>
              <a:rPr lang="ru-RU" sz="1300" b="1" dirty="0">
                <a:solidFill>
                  <a:srgbClr val="002F80"/>
                </a:solidFill>
                <a:latin typeface="Open Sans 2 Ultra-Bold"/>
                <a:ea typeface="Open Sans 2 Ultra-Bold"/>
                <a:cs typeface="Open Sans 2 Ultra-Bold"/>
              </a:rPr>
              <a:t> офлайн-</a:t>
            </a:r>
            <a:r>
              <a:rPr lang="ru-KG" sz="1300" b="1" dirty="0" err="1">
                <a:solidFill>
                  <a:srgbClr val="002F80"/>
                </a:solidFill>
                <a:latin typeface="Open Sans 2 Ultra-Bold"/>
                <a:ea typeface="Open Sans 2 Ultra-Bold"/>
                <a:cs typeface="Open Sans 2 Ultra-Bold"/>
              </a:rPr>
              <a:t>байланыштар</a:t>
            </a:r>
            <a:r>
              <a:rPr lang="ru-RU" sz="1300" b="1" dirty="0">
                <a:solidFill>
                  <a:srgbClr val="002F80"/>
                </a:solidFill>
                <a:latin typeface="Open Sans 2 Ultra-Bold"/>
                <a:ea typeface="Open Sans 2 Ultra-Bold"/>
                <a:cs typeface="Open Sans 2 Ultra-Bold"/>
              </a:rPr>
              <a:t>  </a:t>
            </a:r>
          </a:p>
          <a:p>
            <a:pPr indent="360363" algn="just"/>
            <a:r>
              <a:rPr lang="ru-RU" sz="1300" dirty="0"/>
              <a:t>Радио </a:t>
            </a:r>
            <a:r>
              <a:rPr lang="ru-RU" sz="1300" dirty="0" err="1"/>
              <a:t>уктуруу</a:t>
            </a:r>
            <a:r>
              <a:rPr lang="ru-RU" sz="1300" dirty="0"/>
              <a:t> </a:t>
            </a:r>
            <a:r>
              <a:rPr lang="ru-RU" sz="1300" dirty="0" err="1"/>
              <a:t>өзүнүн</a:t>
            </a:r>
            <a:r>
              <a:rPr lang="ru-RU" sz="1300" dirty="0"/>
              <a:t> </a:t>
            </a:r>
            <a:r>
              <a:rPr lang="ru-RU" sz="1300" dirty="0" err="1"/>
              <a:t>жогорку</a:t>
            </a:r>
            <a:r>
              <a:rPr lang="ru-RU" sz="1300" dirty="0"/>
              <a:t> </a:t>
            </a:r>
            <a:r>
              <a:rPr lang="ru-RU" sz="1300" dirty="0" err="1"/>
              <a:t>деңгээлдеги</a:t>
            </a:r>
            <a:r>
              <a:rPr lang="ru-RU" sz="1300" dirty="0"/>
              <a:t> </a:t>
            </a:r>
            <a:r>
              <a:rPr lang="ru-KG" sz="1300" dirty="0" err="1"/>
              <a:t>узүр</a:t>
            </a:r>
            <a:r>
              <a:rPr lang="ru-RU" sz="1300" dirty="0" err="1"/>
              <a:t>дүүлүгүн</a:t>
            </a:r>
            <a:r>
              <a:rPr lang="ru-RU" sz="1300" dirty="0"/>
              <a:t> </a:t>
            </a:r>
            <a:r>
              <a:rPr lang="ru-RU" sz="1300" dirty="0" err="1"/>
              <a:t>сактап</a:t>
            </a:r>
            <a:r>
              <a:rPr lang="ru-RU" sz="1300" dirty="0"/>
              <a:t> </a:t>
            </a:r>
            <a:r>
              <a:rPr lang="ru-RU" sz="1300" dirty="0" err="1"/>
              <a:t>калды</a:t>
            </a:r>
            <a:r>
              <a:rPr lang="ru-RU" sz="1300" dirty="0"/>
              <a:t>. 2025-жылга </a:t>
            </a:r>
            <a:r>
              <a:rPr lang="ru-RU" sz="1300" dirty="0" err="1"/>
              <a:t>аудиториянын</a:t>
            </a:r>
            <a:r>
              <a:rPr lang="ru-RU" sz="1300" dirty="0"/>
              <a:t> </a:t>
            </a:r>
            <a:r>
              <a:rPr lang="ru-RU" sz="1300" dirty="0" err="1"/>
              <a:t>болжолдуу</a:t>
            </a:r>
            <a:r>
              <a:rPr lang="ru-RU" sz="1300" dirty="0"/>
              <a:t> 3,5 миллион адам</a:t>
            </a:r>
            <a:r>
              <a:rPr lang="ru-KG" sz="1300" dirty="0" err="1"/>
              <a:t>ды</a:t>
            </a:r>
            <a:r>
              <a:rPr lang="ru-KG" sz="1300" dirty="0"/>
              <a:t> </a:t>
            </a:r>
            <a:r>
              <a:rPr lang="ru-KG" sz="1300" dirty="0" err="1"/>
              <a:t>камтыйт</a:t>
            </a:r>
            <a:r>
              <a:rPr lang="ru-RU" sz="1300" dirty="0"/>
              <a:t>. </a:t>
            </a:r>
            <a:r>
              <a:rPr lang="ru-RU" sz="1300" dirty="0" err="1"/>
              <a:t>ЖМКларда</a:t>
            </a:r>
            <a:r>
              <a:rPr lang="ru-RU" sz="1300" dirty="0"/>
              <a:t> </a:t>
            </a:r>
            <a:r>
              <a:rPr lang="ru-RU" sz="1300" dirty="0" err="1"/>
              <a:t>Агенттиктин</a:t>
            </a:r>
            <a:r>
              <a:rPr lang="ru-RU" sz="1300" dirty="0"/>
              <a:t> </a:t>
            </a:r>
            <a:r>
              <a:rPr lang="ru-RU" sz="1300" dirty="0" err="1"/>
              <a:t>эскерилиши</a:t>
            </a:r>
            <a:r>
              <a:rPr lang="ru-RU" sz="1300" dirty="0"/>
              <a:t> 85 </a:t>
            </a:r>
            <a:r>
              <a:rPr lang="ru-RU" sz="1300" dirty="0" err="1"/>
              <a:t>публикацияны</a:t>
            </a:r>
            <a:r>
              <a:rPr lang="ru-RU" sz="1300" dirty="0"/>
              <a:t> </a:t>
            </a:r>
            <a:r>
              <a:rPr lang="ru-RU" sz="1300" dirty="0" err="1"/>
              <a:t>түздү</a:t>
            </a:r>
            <a:r>
              <a:rPr lang="ru-RU" sz="1300" dirty="0"/>
              <a:t>, </a:t>
            </a:r>
            <a:r>
              <a:rPr lang="ru-RU" sz="1300" dirty="0" err="1"/>
              <a:t>бул</a:t>
            </a:r>
            <a:r>
              <a:rPr lang="ru-RU" sz="1300" dirty="0"/>
              <a:t> </a:t>
            </a:r>
            <a:r>
              <a:rPr lang="ru-RU" sz="1300" dirty="0" err="1"/>
              <a:t>депозиттерди</a:t>
            </a:r>
            <a:r>
              <a:rPr lang="ru-RU" sz="1300" dirty="0"/>
              <a:t> </a:t>
            </a:r>
            <a:r>
              <a:rPr lang="ru-RU" sz="1300" dirty="0" err="1"/>
              <a:t>коргоо</a:t>
            </a:r>
            <a:r>
              <a:rPr lang="ru-RU" sz="1300" dirty="0"/>
              <a:t> </a:t>
            </a:r>
            <a:r>
              <a:rPr lang="ru-RU" sz="1300" dirty="0" err="1"/>
              <a:t>системасына</a:t>
            </a:r>
            <a:r>
              <a:rPr lang="ru-RU" sz="1300" dirty="0"/>
              <a:t> </a:t>
            </a:r>
            <a:r>
              <a:rPr lang="ru-RU" sz="1300" dirty="0" err="1"/>
              <a:t>коомдук</a:t>
            </a:r>
            <a:r>
              <a:rPr lang="ru-RU" sz="1300" dirty="0"/>
              <a:t> </a:t>
            </a:r>
            <a:r>
              <a:rPr lang="ru-RU" sz="1300" dirty="0" err="1"/>
              <a:t>кызыгуунун</a:t>
            </a:r>
            <a:r>
              <a:rPr lang="ru-RU" sz="1300" dirty="0"/>
              <a:t> </a:t>
            </a:r>
            <a:r>
              <a:rPr lang="ru-RU" sz="1300" dirty="0" err="1"/>
              <a:t>өсүшүн</a:t>
            </a:r>
            <a:r>
              <a:rPr lang="ru-RU" sz="1300" dirty="0"/>
              <a:t> </a:t>
            </a:r>
            <a:r>
              <a:rPr lang="ru-RU" sz="1300" dirty="0" err="1"/>
              <a:t>чагылдырат</a:t>
            </a:r>
            <a:r>
              <a:rPr lang="ru-RU" sz="1300" dirty="0"/>
              <a:t>. Басма </a:t>
            </a:r>
            <a:r>
              <a:rPr lang="ru-RU" sz="1300" dirty="0" err="1"/>
              <a:t>материалдарды</a:t>
            </a:r>
            <a:r>
              <a:rPr lang="ru-RU" sz="1300" dirty="0"/>
              <a:t> </a:t>
            </a:r>
            <a:r>
              <a:rPr lang="ru-RU" sz="1300" dirty="0" err="1"/>
              <a:t>таратуу</a:t>
            </a:r>
            <a:r>
              <a:rPr lang="ru-RU" sz="1300" dirty="0"/>
              <a:t> </a:t>
            </a:r>
            <a:r>
              <a:rPr lang="ru-RU" sz="1300" dirty="0" err="1"/>
              <a:t>маалымат</a:t>
            </a:r>
            <a:r>
              <a:rPr lang="ru-RU" sz="1300" dirty="0"/>
              <a:t> </a:t>
            </a:r>
            <a:r>
              <a:rPr lang="ru-RU" sz="1300" dirty="0" err="1"/>
              <a:t>берүүнүн</a:t>
            </a:r>
            <a:r>
              <a:rPr lang="ru-RU" sz="1300" dirty="0"/>
              <a:t> </a:t>
            </a:r>
            <a:r>
              <a:rPr lang="ru-RU" sz="1300" dirty="0" err="1"/>
              <a:t>негизги</a:t>
            </a:r>
            <a:r>
              <a:rPr lang="ru-RU" sz="1300" dirty="0"/>
              <a:t> </a:t>
            </a:r>
            <a:r>
              <a:rPr lang="ru-RU" sz="1300" dirty="0" err="1"/>
              <a:t>куралы</a:t>
            </a:r>
            <a:r>
              <a:rPr lang="ru-RU" sz="1300" dirty="0"/>
              <a:t> </a:t>
            </a:r>
            <a:r>
              <a:rPr lang="ru-RU" sz="1300" dirty="0" err="1"/>
              <a:t>болуп</a:t>
            </a:r>
            <a:r>
              <a:rPr lang="ru-RU" sz="1300" dirty="0"/>
              <a:t> кала </a:t>
            </a:r>
            <a:r>
              <a:rPr lang="ru-RU" sz="1300" dirty="0" err="1"/>
              <a:t>берди</a:t>
            </a:r>
            <a:r>
              <a:rPr lang="ru-RU" sz="1300" dirty="0"/>
              <a:t>. 2025-жылы </a:t>
            </a:r>
            <a:r>
              <a:rPr lang="ru-RU" sz="1300" dirty="0" err="1"/>
              <a:t>таратылган</a:t>
            </a:r>
            <a:r>
              <a:rPr lang="ru-RU" sz="1300" dirty="0"/>
              <a:t> </a:t>
            </a:r>
            <a:r>
              <a:rPr lang="ru-RU" sz="1300" dirty="0" err="1"/>
              <a:t>материалдардын</a:t>
            </a:r>
            <a:r>
              <a:rPr lang="ru-RU" sz="1300" dirty="0"/>
              <a:t> </a:t>
            </a:r>
            <a:r>
              <a:rPr lang="ru-RU" sz="1300" dirty="0" err="1"/>
              <a:t>көлөмү</a:t>
            </a:r>
            <a:r>
              <a:rPr lang="ru-RU" sz="1300" dirty="0"/>
              <a:t> 110 400 </a:t>
            </a:r>
            <a:r>
              <a:rPr lang="ru-RU" sz="1300" dirty="0" err="1"/>
              <a:t>нусканы</a:t>
            </a:r>
            <a:r>
              <a:rPr lang="ru-RU" sz="1300" dirty="0"/>
              <a:t> </a:t>
            </a:r>
            <a:r>
              <a:rPr lang="ru-RU" sz="1300" dirty="0" err="1"/>
              <a:t>түздү</a:t>
            </a:r>
            <a:r>
              <a:rPr lang="ru-RU" sz="1300" dirty="0"/>
              <a:t>. </a:t>
            </a:r>
            <a:endParaRPr lang="ru-KG" sz="1300" dirty="0"/>
          </a:p>
          <a:p>
            <a:pPr indent="360363" algn="just"/>
            <a:endParaRPr lang="en-US" sz="1300" b="1" dirty="0">
              <a:solidFill>
                <a:srgbClr val="002F80"/>
              </a:solidFill>
              <a:latin typeface="Open Sans 2 Ultra-Bold"/>
              <a:ea typeface="Open Sans 2 Ultra-Bold"/>
              <a:cs typeface="Open Sans 2 Ultra-Bold"/>
            </a:endParaRPr>
          </a:p>
          <a:p>
            <a:pPr indent="360363" algn="just"/>
            <a:r>
              <a:rPr lang="ru-KG" sz="1300" b="1" dirty="0" err="1">
                <a:solidFill>
                  <a:srgbClr val="002F80"/>
                </a:solidFill>
                <a:latin typeface="Open Sans 2 Ultra-Bold"/>
                <a:ea typeface="Open Sans 2 Ultra-Bold"/>
                <a:cs typeface="Open Sans 2 Ultra-Bold"/>
              </a:rPr>
              <a:t>Санарип</a:t>
            </a:r>
            <a:r>
              <a:rPr lang="ru-RU" sz="1300" b="1" dirty="0">
                <a:solidFill>
                  <a:srgbClr val="002F80"/>
                </a:solidFill>
                <a:latin typeface="Open Sans 2 Ultra-Bold"/>
                <a:ea typeface="Open Sans 2 Ultra-Bold"/>
                <a:cs typeface="Open Sans 2 Ultra-Bold"/>
              </a:rPr>
              <a:t> канал</a:t>
            </a:r>
            <a:r>
              <a:rPr lang="ru-KG" sz="1300" b="1" dirty="0">
                <a:solidFill>
                  <a:srgbClr val="002F80"/>
                </a:solidFill>
                <a:latin typeface="Open Sans 2 Ultra-Bold"/>
                <a:ea typeface="Open Sans 2 Ultra-Bold"/>
                <a:cs typeface="Open Sans 2 Ultra-Bold"/>
              </a:rPr>
              <a:t>дар</a:t>
            </a:r>
            <a:r>
              <a:rPr lang="ru-RU" sz="1300" b="1" dirty="0">
                <a:solidFill>
                  <a:srgbClr val="002F80"/>
                </a:solidFill>
                <a:latin typeface="Open Sans 2 Ultra-Bold"/>
                <a:ea typeface="Open Sans 2 Ultra-Bold"/>
                <a:cs typeface="Open Sans 2 Ultra-Bold"/>
              </a:rPr>
              <a:t> </a:t>
            </a:r>
            <a:endParaRPr lang="en-US" sz="1300" b="1" dirty="0">
              <a:solidFill>
                <a:srgbClr val="002F80"/>
              </a:solidFill>
              <a:latin typeface="Open Sans 2 Ultra-Bold"/>
              <a:ea typeface="Open Sans 2 Ultra-Bold"/>
              <a:cs typeface="Open Sans 2 Ultra-Bold"/>
            </a:endParaRPr>
          </a:p>
          <a:p>
            <a:pPr indent="360363" algn="just"/>
            <a:r>
              <a:rPr lang="ru-RU" sz="1300" dirty="0" err="1"/>
              <a:t>Отчеттук</a:t>
            </a:r>
            <a:r>
              <a:rPr lang="ru-RU" sz="1300" dirty="0"/>
              <a:t> </a:t>
            </a:r>
            <a:r>
              <a:rPr lang="ru-RU" sz="1300" dirty="0" err="1"/>
              <a:t>жылы</a:t>
            </a:r>
            <a:r>
              <a:rPr lang="ru-RU" sz="1300" dirty="0"/>
              <a:t> </a:t>
            </a:r>
            <a:r>
              <a:rPr lang="ru-RU" sz="1300" dirty="0" err="1"/>
              <a:t>байланыштын</a:t>
            </a:r>
            <a:r>
              <a:rPr lang="ru-RU" sz="1300" dirty="0"/>
              <a:t> </a:t>
            </a:r>
            <a:r>
              <a:rPr lang="ru-RU" sz="1300" dirty="0" err="1"/>
              <a:t>санарип</a:t>
            </a:r>
            <a:r>
              <a:rPr lang="ru-RU" sz="1300" dirty="0"/>
              <a:t> </a:t>
            </a:r>
            <a:r>
              <a:rPr lang="ru-RU" sz="1300" dirty="0" err="1"/>
              <a:t>каналдары</a:t>
            </a:r>
            <a:r>
              <a:rPr lang="ru-RU" sz="1300" dirty="0"/>
              <a:t> </a:t>
            </a:r>
            <a:r>
              <a:rPr lang="ru-RU" sz="1300" dirty="0" err="1"/>
              <a:t>күчөтүлдү</a:t>
            </a:r>
            <a:r>
              <a:rPr lang="ru-RU" sz="1300" dirty="0"/>
              <a:t>:</a:t>
            </a:r>
          </a:p>
          <a:p>
            <a:pPr marL="174625" indent="-174625" algn="just">
              <a:buFont typeface="Wingdings" panose="05000000000000000000" pitchFamily="2" charset="2"/>
              <a:buChar char="§"/>
            </a:pPr>
            <a:r>
              <a:rPr lang="ru-KG" sz="1300" dirty="0"/>
              <a:t>с</a:t>
            </a:r>
            <a:r>
              <a:rPr lang="ru-RU" sz="1300" dirty="0" err="1"/>
              <a:t>оциалдык</a:t>
            </a:r>
            <a:r>
              <a:rPr lang="ru-RU" sz="1300" dirty="0"/>
              <a:t> </a:t>
            </a:r>
            <a:r>
              <a:rPr lang="ru-RU" sz="1300" dirty="0" err="1"/>
              <a:t>тармактарда</a:t>
            </a:r>
            <a:r>
              <a:rPr lang="ru-RU" sz="1300" dirty="0"/>
              <a:t> </a:t>
            </a:r>
            <a:r>
              <a:rPr lang="ru-RU" sz="1300" dirty="0" err="1"/>
              <a:t>көрсөтүүлөрдүн</a:t>
            </a:r>
            <a:r>
              <a:rPr lang="ru-RU" sz="1300" dirty="0"/>
              <a:t> саны – 754 079; </a:t>
            </a:r>
            <a:endParaRPr lang="ru-KG" sz="1300" dirty="0"/>
          </a:p>
          <a:p>
            <a:pPr marL="174625" indent="-174625" algn="just">
              <a:buFont typeface="Wingdings" panose="05000000000000000000" pitchFamily="2" charset="2"/>
              <a:buChar char="§"/>
            </a:pPr>
            <a:r>
              <a:rPr lang="ru-RU" sz="1300" dirty="0" err="1"/>
              <a:t>социалдык</a:t>
            </a:r>
            <a:r>
              <a:rPr lang="ru-RU" sz="1300" dirty="0"/>
              <a:t> </a:t>
            </a:r>
            <a:r>
              <a:rPr lang="ru-RU" sz="1300" dirty="0" err="1"/>
              <a:t>тармактарда</a:t>
            </a:r>
            <a:r>
              <a:rPr lang="ru-RU" sz="1300" dirty="0"/>
              <a:t> </a:t>
            </a:r>
            <a:r>
              <a:rPr lang="ru-RU" sz="1300" dirty="0" err="1"/>
              <a:t>жана</a:t>
            </a:r>
            <a:r>
              <a:rPr lang="ru-RU" sz="1300" dirty="0"/>
              <a:t> </a:t>
            </a:r>
            <a:r>
              <a:rPr lang="ru-RU" sz="1300" dirty="0" err="1"/>
              <a:t>интернетте</a:t>
            </a:r>
            <a:r>
              <a:rPr lang="ru-RU" sz="1300" dirty="0"/>
              <a:t> </a:t>
            </a:r>
            <a:r>
              <a:rPr lang="ru-RU" sz="1300" dirty="0" err="1"/>
              <a:t>камтуу</a:t>
            </a:r>
            <a:r>
              <a:rPr lang="ru-RU" sz="1300" dirty="0"/>
              <a:t> 2,4 </a:t>
            </a:r>
            <a:r>
              <a:rPr lang="ru-RU" sz="1300" dirty="0" err="1"/>
              <a:t>эсеге</a:t>
            </a:r>
            <a:r>
              <a:rPr lang="ru-RU" sz="1300" dirty="0"/>
              <a:t> </a:t>
            </a:r>
            <a:r>
              <a:rPr lang="ru-RU" sz="1300" dirty="0" err="1"/>
              <a:t>көбөйдү</a:t>
            </a:r>
            <a:r>
              <a:rPr lang="ru-RU" sz="1300" dirty="0"/>
              <a:t>; </a:t>
            </a:r>
            <a:endParaRPr lang="ru-KG" sz="1300" dirty="0"/>
          </a:p>
          <a:p>
            <a:pPr marL="174625" indent="-174625" algn="just">
              <a:buFont typeface="Wingdings" panose="05000000000000000000" pitchFamily="2" charset="2"/>
              <a:buChar char="§"/>
            </a:pPr>
            <a:r>
              <a:rPr lang="ru-RU" sz="1300" dirty="0"/>
              <a:t>веб-</a:t>
            </a:r>
            <a:r>
              <a:rPr lang="ru-RU" sz="1300" dirty="0" err="1"/>
              <a:t>сайтка</a:t>
            </a:r>
            <a:r>
              <a:rPr lang="ru-RU" sz="1300" dirty="0"/>
              <a:t> </a:t>
            </a:r>
            <a:r>
              <a:rPr lang="ru-RU" sz="1300" dirty="0" err="1"/>
              <a:t>кирүү</a:t>
            </a:r>
            <a:r>
              <a:rPr lang="ru-KG" sz="1300" dirty="0" err="1"/>
              <a:t>нун</a:t>
            </a:r>
            <a:r>
              <a:rPr lang="ru-KG" sz="1300" dirty="0"/>
              <a:t> саны</a:t>
            </a:r>
            <a:r>
              <a:rPr lang="ru-RU" sz="1300" dirty="0"/>
              <a:t> 16 348</a:t>
            </a:r>
            <a:r>
              <a:rPr lang="ru-KG" sz="1300" dirty="0" err="1"/>
              <a:t>ге</a:t>
            </a:r>
            <a:r>
              <a:rPr lang="ru-RU" sz="1300" dirty="0"/>
              <a:t> ж</a:t>
            </a:r>
            <a:r>
              <a:rPr lang="ru-KG" sz="1300" dirty="0" err="1"/>
              <a:t>етти</a:t>
            </a:r>
            <a:r>
              <a:rPr lang="ru-RU" sz="1300" dirty="0"/>
              <a:t>.</a:t>
            </a:r>
          </a:p>
          <a:p>
            <a:pPr indent="360363" algn="just"/>
            <a:r>
              <a:rPr lang="ru-RU" sz="1300" dirty="0" err="1"/>
              <a:t>Санариптик</a:t>
            </a:r>
            <a:r>
              <a:rPr lang="ru-RU" sz="1300" dirty="0"/>
              <a:t> </a:t>
            </a:r>
            <a:r>
              <a:rPr lang="ru-RU" sz="1300" dirty="0" err="1"/>
              <a:t>көрсөткүчтөрдүн</a:t>
            </a:r>
            <a:r>
              <a:rPr lang="ru-RU" sz="1300" dirty="0"/>
              <a:t> </a:t>
            </a:r>
            <a:r>
              <a:rPr lang="ru-RU" sz="1300" dirty="0" err="1"/>
              <a:t>өсүшү</a:t>
            </a:r>
            <a:r>
              <a:rPr lang="ru-RU" sz="1300" dirty="0"/>
              <a:t> онлайн-</a:t>
            </a:r>
            <a:r>
              <a:rPr lang="ru-KG" sz="1300" dirty="0" err="1"/>
              <a:t>байланышт</a:t>
            </a:r>
            <a:r>
              <a:rPr lang="ru-RU" sz="1300" dirty="0" err="1"/>
              <a:t>ардын</a:t>
            </a:r>
            <a:r>
              <a:rPr lang="ru-RU" sz="1300" dirty="0"/>
              <a:t> </a:t>
            </a:r>
            <a:r>
              <a:rPr lang="ru-RU" sz="1300" dirty="0" err="1"/>
              <a:t>натыйжалуулугунун</a:t>
            </a:r>
            <a:r>
              <a:rPr lang="ru-RU" sz="1300" dirty="0"/>
              <a:t> </a:t>
            </a:r>
            <a:r>
              <a:rPr lang="ru-RU" sz="1300" dirty="0" err="1"/>
              <a:t>жогорулагандыгын</a:t>
            </a:r>
            <a:r>
              <a:rPr lang="ru-RU" sz="1300" dirty="0"/>
              <a:t> </a:t>
            </a:r>
            <a:r>
              <a:rPr lang="ru-RU" sz="1300" dirty="0" err="1"/>
              <a:t>жана</a:t>
            </a:r>
            <a:r>
              <a:rPr lang="ru-RU" sz="1300" dirty="0"/>
              <a:t> </a:t>
            </a:r>
            <a:r>
              <a:rPr lang="ru-RU" sz="1300" dirty="0" err="1"/>
              <a:t>расмий</a:t>
            </a:r>
            <a:r>
              <a:rPr lang="ru-RU" sz="1300" dirty="0"/>
              <a:t> </a:t>
            </a:r>
            <a:r>
              <a:rPr lang="ru-RU" sz="1300" dirty="0" err="1"/>
              <a:t>сайттын</a:t>
            </a:r>
            <a:r>
              <a:rPr lang="ru-RU" sz="1300" dirty="0"/>
              <a:t> </a:t>
            </a:r>
            <a:r>
              <a:rPr lang="ru-RU" sz="1300" dirty="0" err="1"/>
              <a:t>ишенимдүү</a:t>
            </a:r>
            <a:r>
              <a:rPr lang="ru-RU" sz="1300" dirty="0"/>
              <a:t> </a:t>
            </a:r>
            <a:r>
              <a:rPr lang="ru-RU" sz="1300" dirty="0" err="1"/>
              <a:t>маалыматтын</a:t>
            </a:r>
            <a:r>
              <a:rPr lang="ru-RU" sz="1300" dirty="0"/>
              <a:t> </a:t>
            </a:r>
            <a:r>
              <a:rPr lang="ru-RU" sz="1300" dirty="0" err="1"/>
              <a:t>негизги</a:t>
            </a:r>
            <a:r>
              <a:rPr lang="ru-RU" sz="1300" dirty="0"/>
              <a:t> </a:t>
            </a:r>
            <a:r>
              <a:rPr lang="ru-RU" sz="1300" dirty="0" err="1"/>
              <a:t>булагы</a:t>
            </a:r>
            <a:r>
              <a:rPr lang="ru-RU" sz="1300" dirty="0"/>
              <a:t> катары </a:t>
            </a:r>
            <a:r>
              <a:rPr lang="ru-RU" sz="1300" dirty="0" err="1"/>
              <a:t>позициясынын</a:t>
            </a:r>
            <a:r>
              <a:rPr lang="ru-RU" sz="1300" dirty="0"/>
              <a:t> </a:t>
            </a:r>
            <a:r>
              <a:rPr lang="ru-RU" sz="1300" dirty="0" err="1"/>
              <a:t>бекемделгендигин</a:t>
            </a:r>
            <a:r>
              <a:rPr lang="ru-RU" sz="1300" dirty="0"/>
              <a:t> </a:t>
            </a:r>
            <a:r>
              <a:rPr lang="ru-RU" sz="1300" dirty="0" err="1"/>
              <a:t>билдирет</a:t>
            </a:r>
            <a:r>
              <a:rPr lang="ru-RU" sz="1300" dirty="0"/>
              <a:t>.</a:t>
            </a:r>
          </a:p>
          <a:p>
            <a:pPr indent="360363" algn="just"/>
            <a:endParaRPr lang="ru-RU" sz="1300" b="1" dirty="0">
              <a:solidFill>
                <a:srgbClr val="002F80"/>
              </a:solidFill>
              <a:latin typeface="Open Sans 2 Ultra-Bold"/>
              <a:ea typeface="Open Sans 2 Ultra-Bold"/>
              <a:cs typeface="Open Sans 2 Ultra-Bold"/>
            </a:endParaRPr>
          </a:p>
          <a:p>
            <a:pPr indent="360363" algn="just"/>
            <a:r>
              <a:rPr lang="ru-KG" sz="1300" b="1" dirty="0" err="1">
                <a:solidFill>
                  <a:srgbClr val="002F80"/>
                </a:solidFill>
                <a:latin typeface="Open Sans 2 Ultra-Bold"/>
                <a:ea typeface="Open Sans 2 Ultra-Bold"/>
                <a:cs typeface="Open Sans 2 Ultra-Bold"/>
              </a:rPr>
              <a:t>Билим</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берүүчүлүк</a:t>
            </a:r>
            <a:r>
              <a:rPr lang="ru-RU"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жана</a:t>
            </a:r>
            <a:r>
              <a:rPr lang="ru-RU" sz="1300" b="1" dirty="0">
                <a:solidFill>
                  <a:srgbClr val="002F80"/>
                </a:solidFill>
                <a:latin typeface="Open Sans 2 Ultra-Bold"/>
                <a:ea typeface="Open Sans 2 Ultra-Bold"/>
                <a:cs typeface="Open Sans 2 Ultra-Bold"/>
              </a:rPr>
              <a:t> </a:t>
            </a:r>
            <a:r>
              <a:rPr lang="ru-RU" sz="1300" b="1" dirty="0" err="1">
                <a:solidFill>
                  <a:srgbClr val="002F80"/>
                </a:solidFill>
                <a:latin typeface="Open Sans 2 Ultra-Bold"/>
                <a:ea typeface="Open Sans 2 Ultra-Bold"/>
                <a:cs typeface="Open Sans 2 Ultra-Bold"/>
              </a:rPr>
              <a:t>мультимеди</a:t>
            </a:r>
            <a:r>
              <a:rPr lang="ru-KG" sz="1300" b="1" dirty="0">
                <a:solidFill>
                  <a:srgbClr val="002F80"/>
                </a:solidFill>
                <a:latin typeface="Open Sans 2 Ultra-Bold"/>
                <a:ea typeface="Open Sans 2 Ultra-Bold"/>
                <a:cs typeface="Open Sans 2 Ultra-Bold"/>
              </a:rPr>
              <a:t>я</a:t>
            </a:r>
            <a:r>
              <a:rPr lang="ru-RU"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долбоорлору</a:t>
            </a:r>
            <a:r>
              <a:rPr lang="ru-RU" sz="1300" b="1" dirty="0">
                <a:solidFill>
                  <a:srgbClr val="002F80"/>
                </a:solidFill>
                <a:latin typeface="Open Sans 2 Ultra-Bold"/>
                <a:ea typeface="Open Sans 2 Ultra-Bold"/>
                <a:cs typeface="Open Sans 2 Ultra-Bold"/>
              </a:rPr>
              <a:t> </a:t>
            </a:r>
          </a:p>
          <a:p>
            <a:pPr indent="360363" algn="just"/>
            <a:r>
              <a:rPr lang="ru-RU" sz="1300" dirty="0" err="1"/>
              <a:t>Билим</a:t>
            </a:r>
            <a:r>
              <a:rPr lang="ru-RU" sz="1300" dirty="0"/>
              <a:t> </a:t>
            </a:r>
            <a:r>
              <a:rPr lang="ru-RU" sz="1300" dirty="0" err="1"/>
              <a:t>берүү</a:t>
            </a:r>
            <a:r>
              <a:rPr lang="ru-RU" sz="1300" dirty="0"/>
              <a:t> </a:t>
            </a:r>
            <a:r>
              <a:rPr lang="ru-RU" sz="1300" dirty="0" err="1"/>
              <a:t>иш-чаралары</a:t>
            </a:r>
            <a:r>
              <a:rPr lang="ru-RU" sz="1300" dirty="0"/>
              <a:t> (</a:t>
            </a:r>
            <a:r>
              <a:rPr lang="ru-RU" sz="1300" dirty="0" err="1"/>
              <a:t>лекциялар</a:t>
            </a:r>
            <a:r>
              <a:rPr lang="ru-RU" sz="1300" dirty="0"/>
              <a:t> </a:t>
            </a:r>
            <a:r>
              <a:rPr lang="ru-RU" sz="1300" dirty="0" err="1"/>
              <a:t>жана</a:t>
            </a:r>
            <a:r>
              <a:rPr lang="ru-RU" sz="1300" dirty="0"/>
              <a:t> </a:t>
            </a:r>
            <a:r>
              <a:rPr lang="ru-RU" sz="1300" dirty="0" err="1"/>
              <a:t>семинарлар</a:t>
            </a:r>
            <a:r>
              <a:rPr lang="ru-RU" sz="1300" dirty="0"/>
              <a:t>) </a:t>
            </a:r>
            <a:r>
              <a:rPr lang="ru-RU" sz="1300" dirty="0" err="1"/>
              <a:t>катышуунун</a:t>
            </a:r>
            <a:r>
              <a:rPr lang="ru-RU" sz="1300" dirty="0"/>
              <a:t> </a:t>
            </a:r>
            <a:r>
              <a:rPr lang="ru-RU" sz="1300" dirty="0" err="1"/>
              <a:t>туруктуу</a:t>
            </a:r>
            <a:r>
              <a:rPr lang="ru-RU" sz="1300" dirty="0"/>
              <a:t> </a:t>
            </a:r>
            <a:r>
              <a:rPr lang="ru-RU" sz="1300" dirty="0" err="1"/>
              <a:t>өсүшүн</a:t>
            </a:r>
            <a:r>
              <a:rPr lang="ru-RU" sz="1300" dirty="0"/>
              <a:t> </a:t>
            </a:r>
            <a:r>
              <a:rPr lang="ru-RU" sz="1300" dirty="0" err="1"/>
              <a:t>көрсөттү</a:t>
            </a:r>
            <a:r>
              <a:rPr lang="ru-RU" sz="1300" dirty="0"/>
              <a:t>. 2025-жылы </a:t>
            </a:r>
            <a:r>
              <a:rPr lang="ru-RU" sz="1300" dirty="0" err="1"/>
              <a:t>катышуучулардын</a:t>
            </a:r>
            <a:r>
              <a:rPr lang="ru-RU" sz="1300" dirty="0"/>
              <a:t> саны 3 150 </a:t>
            </a:r>
            <a:r>
              <a:rPr lang="ru-RU" sz="1300" dirty="0" err="1"/>
              <a:t>адамды</a:t>
            </a:r>
            <a:r>
              <a:rPr lang="ru-RU" sz="1300" dirty="0"/>
              <a:t> </a:t>
            </a:r>
            <a:r>
              <a:rPr lang="ru-RU" sz="1300" dirty="0" err="1"/>
              <a:t>түздү</a:t>
            </a:r>
            <a:r>
              <a:rPr lang="ru-RU" sz="1300" dirty="0"/>
              <a:t>, </a:t>
            </a:r>
            <a:r>
              <a:rPr lang="ru-RU" sz="1300" dirty="0" err="1"/>
              <a:t>бул</a:t>
            </a:r>
            <a:r>
              <a:rPr lang="ru-RU" sz="1300" dirty="0"/>
              <a:t> </a:t>
            </a:r>
            <a:r>
              <a:rPr lang="ru-RU" sz="1300" dirty="0" err="1"/>
              <a:t>жаштардын</a:t>
            </a:r>
            <a:r>
              <a:rPr lang="ru-RU" sz="1300" dirty="0"/>
              <a:t> </a:t>
            </a:r>
            <a:r>
              <a:rPr lang="ru-RU" sz="1300" dirty="0" err="1"/>
              <a:t>жана</a:t>
            </a:r>
            <a:r>
              <a:rPr lang="ru-RU" sz="1300" dirty="0"/>
              <a:t> </a:t>
            </a:r>
            <a:r>
              <a:rPr lang="ru-RU" sz="1300" dirty="0" err="1"/>
              <a:t>академиялык</a:t>
            </a:r>
            <a:r>
              <a:rPr lang="ru-RU" sz="1300" dirty="0"/>
              <a:t> </a:t>
            </a:r>
            <a:r>
              <a:rPr lang="ru-RU" sz="1300" dirty="0" err="1"/>
              <a:t>аудиториянын</a:t>
            </a:r>
            <a:r>
              <a:rPr lang="ru-RU" sz="1300" dirty="0"/>
              <a:t> </a:t>
            </a:r>
            <a:r>
              <a:rPr lang="ru-RU" sz="1300" dirty="0" err="1"/>
              <a:t>кеңейгенин</a:t>
            </a:r>
            <a:r>
              <a:rPr lang="ru-RU" sz="1300" dirty="0"/>
              <a:t> </a:t>
            </a:r>
            <a:r>
              <a:rPr lang="ru-RU" sz="1300" dirty="0" err="1"/>
              <a:t>чагылдырат</a:t>
            </a:r>
            <a:r>
              <a:rPr lang="ru-RU" sz="1300" dirty="0"/>
              <a:t>. </a:t>
            </a:r>
            <a:r>
              <a:rPr lang="ru-RU" sz="1300" dirty="0" err="1"/>
              <a:t>Даярдалган</a:t>
            </a:r>
            <a:r>
              <a:rPr lang="ru-RU" sz="1300" dirty="0"/>
              <a:t> </a:t>
            </a:r>
            <a:r>
              <a:rPr lang="ru-RU" sz="1300" dirty="0" err="1"/>
              <a:t>аудиовизуалдык</a:t>
            </a:r>
            <a:r>
              <a:rPr lang="ru-RU" sz="1300" dirty="0"/>
              <a:t> </a:t>
            </a:r>
            <a:r>
              <a:rPr lang="ru-RU" sz="1300" dirty="0" err="1"/>
              <a:t>контенттин</a:t>
            </a:r>
            <a:r>
              <a:rPr lang="ru-RU" sz="1300" dirty="0"/>
              <a:t> </a:t>
            </a:r>
            <a:r>
              <a:rPr lang="ru-RU" sz="1300" dirty="0" err="1"/>
              <a:t>көлөмү</a:t>
            </a:r>
            <a:r>
              <a:rPr lang="ru-RU" sz="1300" dirty="0"/>
              <a:t> 700 </a:t>
            </a:r>
            <a:r>
              <a:rPr lang="ru-RU" sz="1300" dirty="0" err="1"/>
              <a:t>мүнөткө</a:t>
            </a:r>
            <a:r>
              <a:rPr lang="ru-RU" sz="1300" dirty="0"/>
              <a:t> </a:t>
            </a:r>
            <a:r>
              <a:rPr lang="ru-RU" sz="1300" dirty="0" err="1"/>
              <a:t>жетип</a:t>
            </a:r>
            <a:r>
              <a:rPr lang="ru-RU" sz="1300" dirty="0"/>
              <a:t>, </a:t>
            </a:r>
            <a:r>
              <a:rPr lang="ru-RU" sz="1300" dirty="0" err="1"/>
              <a:t>Агенттиктин</a:t>
            </a:r>
            <a:r>
              <a:rPr lang="ru-RU" sz="1300" dirty="0"/>
              <a:t> </a:t>
            </a:r>
            <a:r>
              <a:rPr lang="ru-RU" sz="1300" dirty="0" err="1"/>
              <a:t>маалыматтык</a:t>
            </a:r>
            <a:r>
              <a:rPr lang="ru-RU" sz="1300" dirty="0"/>
              <a:t> </a:t>
            </a:r>
            <a:r>
              <a:rPr lang="ru-RU" sz="1300" dirty="0" err="1"/>
              <a:t>саясатынын</a:t>
            </a:r>
            <a:r>
              <a:rPr lang="ru-RU" sz="1300" dirty="0"/>
              <a:t> </a:t>
            </a:r>
            <a:r>
              <a:rPr lang="ru-RU" sz="1300" dirty="0" err="1"/>
              <a:t>мультимедиялык</a:t>
            </a:r>
            <a:r>
              <a:rPr lang="ru-RU" sz="1300" dirty="0"/>
              <a:t> </a:t>
            </a:r>
            <a:r>
              <a:rPr lang="ru-RU" sz="1300" dirty="0" err="1"/>
              <a:t>компонентинин</a:t>
            </a:r>
            <a:r>
              <a:rPr lang="ru-RU" sz="1300" dirty="0"/>
              <a:t> </a:t>
            </a:r>
            <a:r>
              <a:rPr lang="ru-RU" sz="1300" dirty="0" err="1"/>
              <a:t>күчөгөнүн</a:t>
            </a:r>
            <a:r>
              <a:rPr lang="ru-RU" sz="1300" dirty="0"/>
              <a:t> </a:t>
            </a:r>
            <a:r>
              <a:rPr lang="ru-RU" sz="1300" dirty="0" err="1"/>
              <a:t>тастыктады</a:t>
            </a:r>
            <a:r>
              <a:rPr lang="ru-RU" sz="1300" dirty="0"/>
              <a:t>.</a:t>
            </a:r>
          </a:p>
        </p:txBody>
      </p:sp>
      <p:sp>
        <p:nvSpPr>
          <p:cNvPr id="9" name="TextBox 14">
            <a:extLst>
              <a:ext uri="{FF2B5EF4-FFF2-40B4-BE49-F238E27FC236}">
                <a16:creationId xmlns:a16="http://schemas.microsoft.com/office/drawing/2014/main" id="{4B4339C6-3423-761D-B440-2917AD415D61}"/>
              </a:ext>
            </a:extLst>
          </p:cNvPr>
          <p:cNvSpPr txBox="1"/>
          <p:nvPr/>
        </p:nvSpPr>
        <p:spPr>
          <a:xfrm>
            <a:off x="958850" y="383143"/>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4.3. </a:t>
            </a:r>
            <a:r>
              <a:rPr lang="ru-KG" sz="1600" b="1" dirty="0" err="1">
                <a:solidFill>
                  <a:srgbClr val="002F80"/>
                </a:solidFill>
                <a:latin typeface="Open Sans 2 Ultra-Bold"/>
                <a:ea typeface="Open Sans 2 Ultra-Bold"/>
                <a:cs typeface="Open Sans 2 Ultra-Bold"/>
              </a:rPr>
              <a:t>Маалымат</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саясаты</a:t>
            </a:r>
            <a:endParaRPr lang="ru-KG" sz="1600" b="1" dirty="0">
              <a:solidFill>
                <a:srgbClr val="002F80"/>
              </a:solidFill>
              <a:latin typeface="Open Sans 2 Ultra-Bold"/>
              <a:ea typeface="Open Sans 2 Ultra-Bold"/>
              <a:cs typeface="Open Sans 2 Ultra-Bold"/>
            </a:endParaRPr>
          </a:p>
        </p:txBody>
      </p:sp>
      <p:sp>
        <p:nvSpPr>
          <p:cNvPr id="10" name="TextBox 9">
            <a:extLst>
              <a:ext uri="{FF2B5EF4-FFF2-40B4-BE49-F238E27FC236}">
                <a16:creationId xmlns:a16="http://schemas.microsoft.com/office/drawing/2014/main" id="{B5EBDAC4-3F34-C98A-B12B-4DCB5D515F90}"/>
              </a:ext>
            </a:extLst>
          </p:cNvPr>
          <p:cNvSpPr txBox="1"/>
          <p:nvPr/>
        </p:nvSpPr>
        <p:spPr>
          <a:xfrm>
            <a:off x="822894" y="8317051"/>
            <a:ext cx="6228497" cy="1785104"/>
          </a:xfrm>
          <a:prstGeom prst="rect">
            <a:avLst/>
          </a:prstGeom>
          <a:noFill/>
        </p:spPr>
        <p:txBody>
          <a:bodyPr wrap="square">
            <a:spAutoFit/>
          </a:bodyPr>
          <a:lstStyle/>
          <a:p>
            <a:pPr indent="360363" algn="just"/>
            <a:r>
              <a:rPr lang="ru-KG" sz="1300" b="1" dirty="0" err="1">
                <a:solidFill>
                  <a:srgbClr val="002F80"/>
                </a:solidFill>
                <a:latin typeface="Open Sans 2 Ultra-Bold"/>
                <a:ea typeface="Open Sans 2 Ultra-Bold"/>
                <a:cs typeface="Open Sans 2 Ultra-Bold"/>
              </a:rPr>
              <a:t>Маалымат</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саясатын</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ишке</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ашыруу</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боюнча</a:t>
            </a:r>
            <a:r>
              <a:rPr lang="ru-KG" sz="1300" b="1" dirty="0">
                <a:solidFill>
                  <a:srgbClr val="002F80"/>
                </a:solidFill>
                <a:latin typeface="Open Sans 2 Ultra-Bold"/>
                <a:ea typeface="Open Sans 2 Ultra-Bold"/>
                <a:cs typeface="Open Sans 2 Ultra-Bold"/>
              </a:rPr>
              <a:t> 2025-жылдын </a:t>
            </a:r>
            <a:r>
              <a:rPr lang="ru-KG" sz="1300" b="1" dirty="0" err="1">
                <a:solidFill>
                  <a:srgbClr val="002F80"/>
                </a:solidFill>
                <a:latin typeface="Open Sans 2 Ultra-Bold"/>
                <a:ea typeface="Open Sans 2 Ultra-Bold"/>
                <a:cs typeface="Open Sans 2 Ultra-Bold"/>
              </a:rPr>
              <a:t>жыйынтыктары</a:t>
            </a:r>
            <a:r>
              <a:rPr lang="ru-RU" sz="1300" b="1" dirty="0">
                <a:solidFill>
                  <a:srgbClr val="002F80"/>
                </a:solidFill>
                <a:latin typeface="Open Sans 2 Ultra-Bold"/>
                <a:ea typeface="Open Sans 2 Ultra-Bold"/>
                <a:cs typeface="Open Sans 2 Ultra-Bold"/>
              </a:rPr>
              <a:t>:</a:t>
            </a:r>
            <a:endParaRPr lang="ru-KG" sz="1300" b="1" dirty="0">
              <a:solidFill>
                <a:srgbClr val="002F80"/>
              </a:solidFill>
              <a:latin typeface="Open Sans 2 Ultra-Bold"/>
              <a:ea typeface="Open Sans 2 Ultra-Bold"/>
              <a:cs typeface="Open Sans 2 Ultra-Bold"/>
            </a:endParaRPr>
          </a:p>
          <a:p>
            <a:pPr marL="360363" indent="-360363" algn="just">
              <a:buFont typeface="Wingdings" panose="05000000000000000000" pitchFamily="2" charset="2"/>
              <a:buChar char="ü"/>
            </a:pPr>
            <a:r>
              <a:rPr lang="ru-RU" sz="1200" dirty="0" err="1"/>
              <a:t>санариптик</a:t>
            </a:r>
            <a:r>
              <a:rPr lang="ru-RU" sz="1200" dirty="0"/>
              <a:t> </a:t>
            </a:r>
            <a:r>
              <a:rPr lang="ru-RU" sz="1200" dirty="0" err="1"/>
              <a:t>катышууну</a:t>
            </a:r>
            <a:r>
              <a:rPr lang="ru-RU" sz="1200" dirty="0"/>
              <a:t> </a:t>
            </a:r>
            <a:r>
              <a:rPr lang="ru-RU" sz="1200" dirty="0" err="1"/>
              <a:t>кеңейтүү</a:t>
            </a:r>
            <a:r>
              <a:rPr lang="ru-RU" sz="1200" dirty="0"/>
              <a:t>; </a:t>
            </a:r>
            <a:endParaRPr lang="ru-KG" sz="1200" dirty="0"/>
          </a:p>
          <a:p>
            <a:pPr marL="360363" indent="-360363" algn="just">
              <a:buFont typeface="Wingdings" panose="05000000000000000000" pitchFamily="2" charset="2"/>
              <a:buChar char="ü"/>
            </a:pPr>
            <a:r>
              <a:rPr lang="ru-RU" sz="1200" dirty="0" err="1"/>
              <a:t>калктын</a:t>
            </a:r>
            <a:r>
              <a:rPr lang="ru-RU" sz="1200" dirty="0"/>
              <a:t> </a:t>
            </a:r>
            <a:r>
              <a:rPr lang="ru-RU" sz="1200" dirty="0" err="1"/>
              <a:t>маалыматтык</a:t>
            </a:r>
            <a:r>
              <a:rPr lang="ru-RU" sz="1200" dirty="0"/>
              <a:t> </a:t>
            </a:r>
            <a:r>
              <a:rPr lang="ru-RU" sz="1200" dirty="0" err="1"/>
              <a:t>камтуу</a:t>
            </a:r>
            <a:r>
              <a:rPr lang="ru-KG" sz="1200" dirty="0"/>
              <a:t> </a:t>
            </a:r>
            <a:r>
              <a:rPr lang="ru-KG" sz="1200" dirty="0" err="1"/>
              <a:t>алкагын</a:t>
            </a:r>
            <a:r>
              <a:rPr lang="ru-RU" sz="1200" dirty="0"/>
              <a:t> 60%га </a:t>
            </a:r>
            <a:r>
              <a:rPr lang="ru-RU" sz="1200" dirty="0" err="1"/>
              <a:t>чейин</a:t>
            </a:r>
            <a:r>
              <a:rPr lang="ru-RU" sz="1200" dirty="0"/>
              <a:t> </a:t>
            </a:r>
            <a:r>
              <a:rPr lang="ru-RU" sz="1200" dirty="0" err="1"/>
              <a:t>жогорулатуу</a:t>
            </a:r>
            <a:r>
              <a:rPr lang="ru-RU" sz="1200" dirty="0"/>
              <a:t>; </a:t>
            </a:r>
            <a:endParaRPr lang="ru-KG" sz="1200" dirty="0"/>
          </a:p>
          <a:p>
            <a:pPr marL="360363" indent="-360363" algn="just">
              <a:buFont typeface="Wingdings" panose="05000000000000000000" pitchFamily="2" charset="2"/>
              <a:buChar char="ü"/>
            </a:pPr>
            <a:r>
              <a:rPr lang="ru-RU" sz="1200" dirty="0"/>
              <a:t>медиа </a:t>
            </a:r>
            <a:r>
              <a:rPr lang="ru-RU" sz="1200" dirty="0" err="1"/>
              <a:t>активдүүлүктү</a:t>
            </a:r>
            <a:r>
              <a:rPr lang="ru-RU" sz="1200" dirty="0"/>
              <a:t> </a:t>
            </a:r>
            <a:r>
              <a:rPr lang="ru-RU" sz="1200" dirty="0" err="1"/>
              <a:t>күчөтүү</a:t>
            </a:r>
            <a:r>
              <a:rPr lang="ru-RU" sz="1200" dirty="0"/>
              <a:t>; </a:t>
            </a:r>
            <a:endParaRPr lang="ru-KG" sz="1200" dirty="0"/>
          </a:p>
          <a:p>
            <a:pPr marL="360363" indent="-360363" algn="just">
              <a:buFont typeface="Wingdings" panose="05000000000000000000" pitchFamily="2" charset="2"/>
              <a:buChar char="ü"/>
            </a:pPr>
            <a:r>
              <a:rPr lang="ru-RU" sz="1200" dirty="0" err="1"/>
              <a:t>жаштар</a:t>
            </a:r>
            <a:r>
              <a:rPr lang="ru-RU" sz="1200" dirty="0"/>
              <a:t> </a:t>
            </a:r>
            <a:r>
              <a:rPr lang="ru-RU" sz="1200" dirty="0" err="1"/>
              <a:t>аудиториясынын</a:t>
            </a:r>
            <a:r>
              <a:rPr lang="ru-RU" sz="1200" dirty="0"/>
              <a:t> </a:t>
            </a:r>
            <a:r>
              <a:rPr lang="ru-RU" sz="1200" dirty="0" err="1"/>
              <a:t>катышуусун</a:t>
            </a:r>
            <a:r>
              <a:rPr lang="ru-RU" sz="1200" dirty="0"/>
              <a:t> </a:t>
            </a:r>
            <a:r>
              <a:rPr lang="ru-RU" sz="1200" dirty="0" err="1"/>
              <a:t>жогорулатуу</a:t>
            </a:r>
            <a:r>
              <a:rPr lang="ru-RU" sz="1200" dirty="0"/>
              <a:t>.</a:t>
            </a:r>
            <a:endParaRPr lang="ru-KG" sz="1200" dirty="0"/>
          </a:p>
          <a:p>
            <a:pPr indent="360363" algn="just"/>
            <a:r>
              <a:rPr lang="ru-RU" sz="1200" dirty="0" err="1">
                <a:latin typeface="+mj-lt"/>
              </a:rPr>
              <a:t>Ишке</a:t>
            </a:r>
            <a:r>
              <a:rPr lang="ru-RU" sz="1200" dirty="0">
                <a:latin typeface="+mj-lt"/>
              </a:rPr>
              <a:t> </a:t>
            </a:r>
            <a:r>
              <a:rPr lang="ru-RU" sz="1200" dirty="0" err="1">
                <a:latin typeface="+mj-lt"/>
              </a:rPr>
              <a:t>аш</a:t>
            </a:r>
            <a:r>
              <a:rPr lang="ru-KG" sz="1200" dirty="0">
                <a:latin typeface="+mj-lt"/>
              </a:rPr>
              <a:t>к</a:t>
            </a:r>
            <a:r>
              <a:rPr lang="ru-RU" sz="1200" dirty="0">
                <a:latin typeface="+mj-lt"/>
              </a:rPr>
              <a:t>ан </a:t>
            </a:r>
            <a:r>
              <a:rPr lang="ru-RU" sz="1200" dirty="0" err="1">
                <a:latin typeface="+mj-lt"/>
              </a:rPr>
              <a:t>иш-чаралардын</a:t>
            </a:r>
            <a:r>
              <a:rPr lang="ru-RU" sz="1200" dirty="0">
                <a:latin typeface="+mj-lt"/>
              </a:rPr>
              <a:t> </a:t>
            </a:r>
            <a:r>
              <a:rPr lang="ru-RU" sz="1200" dirty="0" err="1">
                <a:latin typeface="+mj-lt"/>
              </a:rPr>
              <a:t>комплекси</a:t>
            </a:r>
            <a:r>
              <a:rPr lang="ru-RU" sz="1200" dirty="0">
                <a:latin typeface="+mj-lt"/>
              </a:rPr>
              <a:t> </a:t>
            </a:r>
            <a:r>
              <a:rPr lang="ru-RU" sz="1200" dirty="0" err="1">
                <a:latin typeface="+mj-lt"/>
              </a:rPr>
              <a:t>калктын</a:t>
            </a:r>
            <a:r>
              <a:rPr lang="ru-RU" sz="1200" dirty="0">
                <a:latin typeface="+mj-lt"/>
              </a:rPr>
              <a:t> </a:t>
            </a:r>
            <a:r>
              <a:rPr lang="ru-RU" sz="1200" dirty="0" err="1">
                <a:latin typeface="+mj-lt"/>
              </a:rPr>
              <a:t>депозиттерди</a:t>
            </a:r>
            <a:r>
              <a:rPr lang="ru-RU" sz="1200" dirty="0">
                <a:latin typeface="+mj-lt"/>
              </a:rPr>
              <a:t> </a:t>
            </a:r>
            <a:r>
              <a:rPr lang="ru-RU" sz="1200" dirty="0" err="1">
                <a:latin typeface="+mj-lt"/>
              </a:rPr>
              <a:t>коргоо</a:t>
            </a:r>
            <a:r>
              <a:rPr lang="ru-RU" sz="1200" dirty="0">
                <a:latin typeface="+mj-lt"/>
              </a:rPr>
              <a:t> </a:t>
            </a:r>
            <a:r>
              <a:rPr lang="ru-RU" sz="1200" dirty="0" err="1">
                <a:latin typeface="+mj-lt"/>
              </a:rPr>
              <a:t>системасы</a:t>
            </a:r>
            <a:r>
              <a:rPr lang="ru-RU" sz="1200" dirty="0">
                <a:latin typeface="+mj-lt"/>
              </a:rPr>
              <a:t> </a:t>
            </a:r>
            <a:r>
              <a:rPr lang="ru-RU" sz="1200" dirty="0" err="1">
                <a:latin typeface="+mj-lt"/>
              </a:rPr>
              <a:t>жөнүндө</a:t>
            </a:r>
            <a:r>
              <a:rPr lang="ru-RU" sz="1200" dirty="0">
                <a:latin typeface="+mj-lt"/>
              </a:rPr>
              <a:t> </a:t>
            </a:r>
            <a:r>
              <a:rPr lang="ru-RU" sz="1200" dirty="0" err="1">
                <a:latin typeface="+mj-lt"/>
              </a:rPr>
              <a:t>маалымдуулугун</a:t>
            </a:r>
            <a:r>
              <a:rPr lang="ru-RU" sz="1200" dirty="0">
                <a:latin typeface="+mj-lt"/>
              </a:rPr>
              <a:t> </a:t>
            </a:r>
            <a:r>
              <a:rPr lang="ru-RU" sz="1200" dirty="0" err="1">
                <a:latin typeface="+mj-lt"/>
              </a:rPr>
              <a:t>туруктуу</a:t>
            </a:r>
            <a:r>
              <a:rPr lang="ru-RU" sz="1200" dirty="0">
                <a:latin typeface="+mj-lt"/>
              </a:rPr>
              <a:t> </a:t>
            </a:r>
            <a:r>
              <a:rPr lang="ru-RU" sz="1200" dirty="0" err="1">
                <a:latin typeface="+mj-lt"/>
              </a:rPr>
              <a:t>жогорулатууну</a:t>
            </a:r>
            <a:r>
              <a:rPr lang="ru-RU" sz="1200" dirty="0">
                <a:latin typeface="+mj-lt"/>
              </a:rPr>
              <a:t> </a:t>
            </a:r>
            <a:r>
              <a:rPr lang="ru-RU" sz="1200" dirty="0" err="1">
                <a:latin typeface="+mj-lt"/>
              </a:rPr>
              <a:t>камсыздады</a:t>
            </a:r>
            <a:r>
              <a:rPr lang="ru-RU" sz="1200" dirty="0">
                <a:latin typeface="+mj-lt"/>
              </a:rPr>
              <a:t> </a:t>
            </a:r>
            <a:r>
              <a:rPr lang="ru-RU" sz="1200" dirty="0" err="1">
                <a:latin typeface="+mj-lt"/>
              </a:rPr>
              <a:t>жана</a:t>
            </a:r>
            <a:r>
              <a:rPr lang="ru-RU" sz="1200" dirty="0">
                <a:latin typeface="+mj-lt"/>
              </a:rPr>
              <a:t> </a:t>
            </a:r>
            <a:r>
              <a:rPr lang="ru-RU" sz="1200" dirty="0" err="1">
                <a:latin typeface="+mj-lt"/>
              </a:rPr>
              <a:t>өлкөнүн</a:t>
            </a:r>
            <a:r>
              <a:rPr lang="ru-RU" sz="1200" dirty="0">
                <a:latin typeface="+mj-lt"/>
              </a:rPr>
              <a:t> финансы </a:t>
            </a:r>
            <a:r>
              <a:rPr lang="ru-RU" sz="1200" dirty="0" err="1">
                <a:latin typeface="+mj-lt"/>
              </a:rPr>
              <a:t>системасына</a:t>
            </a:r>
            <a:r>
              <a:rPr lang="ru-RU" sz="1200" dirty="0">
                <a:latin typeface="+mj-lt"/>
              </a:rPr>
              <a:t> </a:t>
            </a:r>
            <a:r>
              <a:rPr lang="ru-RU" sz="1200" dirty="0" err="1">
                <a:latin typeface="+mj-lt"/>
              </a:rPr>
              <a:t>болгон</a:t>
            </a:r>
            <a:r>
              <a:rPr lang="ru-RU" sz="1200" dirty="0">
                <a:latin typeface="+mj-lt"/>
              </a:rPr>
              <a:t> </a:t>
            </a:r>
            <a:r>
              <a:rPr lang="ru-RU" sz="1200" dirty="0" err="1">
                <a:latin typeface="+mj-lt"/>
              </a:rPr>
              <a:t>ишенимди</a:t>
            </a:r>
            <a:r>
              <a:rPr lang="ru-RU" sz="1200" dirty="0">
                <a:latin typeface="+mj-lt"/>
              </a:rPr>
              <a:t> </a:t>
            </a:r>
            <a:r>
              <a:rPr lang="ru-KG" sz="1200" dirty="0" err="1">
                <a:latin typeface="+mj-lt"/>
              </a:rPr>
              <a:t>чындоого</a:t>
            </a:r>
            <a:r>
              <a:rPr lang="ru-RU" sz="1200" dirty="0">
                <a:latin typeface="+mj-lt"/>
              </a:rPr>
              <a:t> </a:t>
            </a:r>
            <a:r>
              <a:rPr lang="ru-RU" sz="1200" dirty="0" err="1">
                <a:latin typeface="+mj-lt"/>
              </a:rPr>
              <a:t>өбөлгө</a:t>
            </a:r>
            <a:r>
              <a:rPr lang="ru-RU" sz="1200" dirty="0">
                <a:latin typeface="+mj-lt"/>
              </a:rPr>
              <a:t> </a:t>
            </a:r>
            <a:r>
              <a:rPr lang="ru-RU" sz="1200" dirty="0" err="1">
                <a:latin typeface="+mj-lt"/>
              </a:rPr>
              <a:t>түздү</a:t>
            </a:r>
            <a:r>
              <a:rPr lang="ru-RU" sz="1200" dirty="0">
                <a:latin typeface="+mj-lt"/>
              </a:rPr>
              <a:t>.</a:t>
            </a:r>
          </a:p>
        </p:txBody>
      </p:sp>
      <p:sp>
        <p:nvSpPr>
          <p:cNvPr id="15" name="TextBox 14">
            <a:extLst>
              <a:ext uri="{FF2B5EF4-FFF2-40B4-BE49-F238E27FC236}">
                <a16:creationId xmlns:a16="http://schemas.microsoft.com/office/drawing/2014/main" id="{6FB7EE2D-C1CE-A8AC-74A5-A763400FC094}"/>
              </a:ext>
            </a:extLst>
          </p:cNvPr>
          <p:cNvSpPr txBox="1"/>
          <p:nvPr/>
        </p:nvSpPr>
        <p:spPr>
          <a:xfrm>
            <a:off x="750719" y="6581378"/>
            <a:ext cx="6299067" cy="292388"/>
          </a:xfrm>
          <a:prstGeom prst="rect">
            <a:avLst/>
          </a:prstGeom>
          <a:noFill/>
        </p:spPr>
        <p:txBody>
          <a:bodyPr wrap="square">
            <a:spAutoFit/>
          </a:bodyPr>
          <a:lstStyle/>
          <a:p>
            <a:pPr indent="360363" algn="just"/>
            <a:endParaRPr lang="ru-KG" sz="1300" dirty="0"/>
          </a:p>
        </p:txBody>
      </p:sp>
      <p:sp>
        <p:nvSpPr>
          <p:cNvPr id="17" name="TextBox 16">
            <a:extLst>
              <a:ext uri="{FF2B5EF4-FFF2-40B4-BE49-F238E27FC236}">
                <a16:creationId xmlns:a16="http://schemas.microsoft.com/office/drawing/2014/main" id="{2D2B6480-6F21-BEEE-FF2D-A6E62E9AEE8E}"/>
              </a:ext>
            </a:extLst>
          </p:cNvPr>
          <p:cNvSpPr txBox="1"/>
          <p:nvPr/>
        </p:nvSpPr>
        <p:spPr>
          <a:xfrm>
            <a:off x="839782" y="8070830"/>
            <a:ext cx="5910769" cy="246221"/>
          </a:xfrm>
          <a:prstGeom prst="rect">
            <a:avLst/>
          </a:prstGeom>
          <a:noFill/>
        </p:spPr>
        <p:txBody>
          <a:bodyPr wrap="square">
            <a:spAutoFit/>
          </a:bodyPr>
          <a:lstStyle/>
          <a:p>
            <a:r>
              <a:rPr lang="ru-RU" sz="1000" i="1" dirty="0"/>
              <a:t>11</a:t>
            </a:r>
            <a:r>
              <a:rPr lang="ru-KG" sz="1000" i="1" dirty="0"/>
              <a:t>-</a:t>
            </a:r>
            <a:r>
              <a:rPr lang="ru-KG" sz="1000" i="1" dirty="0" err="1"/>
              <a:t>сурөт</a:t>
            </a:r>
            <a:r>
              <a:rPr lang="ru-RU" sz="1000" i="1" dirty="0"/>
              <a:t>. 2024-2025</a:t>
            </a:r>
            <a:r>
              <a:rPr lang="ru-KG" sz="1000" i="1" dirty="0"/>
              <a:t>-</a:t>
            </a:r>
            <a:r>
              <a:rPr lang="ru-KG" sz="1000" i="1" dirty="0" err="1"/>
              <a:t>жж</a:t>
            </a:r>
            <a:r>
              <a:rPr lang="ru-RU" sz="1000" i="1" dirty="0"/>
              <a:t>.</a:t>
            </a:r>
            <a:r>
              <a:rPr lang="ru-KG" sz="1000" i="1" dirty="0"/>
              <a:t> </a:t>
            </a:r>
            <a:r>
              <a:rPr lang="ru-KG" sz="1000" i="1" dirty="0" err="1"/>
              <a:t>калкты</a:t>
            </a:r>
            <a:r>
              <a:rPr lang="ru-KG" sz="1000" i="1" dirty="0"/>
              <a:t> </a:t>
            </a:r>
            <a:r>
              <a:rPr lang="ru-KG" sz="1000" i="1" dirty="0" err="1"/>
              <a:t>маалымат</a:t>
            </a:r>
            <a:r>
              <a:rPr lang="ru-KG" sz="1000" i="1" dirty="0"/>
              <a:t> </a:t>
            </a:r>
            <a:r>
              <a:rPr lang="ru-KG" sz="1000" i="1" dirty="0" err="1"/>
              <a:t>камтуу</a:t>
            </a:r>
            <a:r>
              <a:rPr lang="ru-KG" sz="1000" i="1" dirty="0"/>
              <a:t> </a:t>
            </a:r>
            <a:r>
              <a:rPr lang="ru-KG" sz="1000" i="1" dirty="0" err="1"/>
              <a:t>динамикасы</a:t>
            </a:r>
            <a:r>
              <a:rPr lang="ru-KG" sz="1000" i="1" dirty="0"/>
              <a:t> </a:t>
            </a:r>
            <a:r>
              <a:rPr lang="ru-RU" sz="1000" i="1" dirty="0"/>
              <a:t> ( %</a:t>
            </a:r>
            <a:r>
              <a:rPr lang="ru-KG" sz="1000" i="1" dirty="0"/>
              <a:t> </a:t>
            </a:r>
            <a:r>
              <a:rPr lang="ru-KG" sz="1000" i="1" dirty="0" err="1"/>
              <a:t>түрүндө</a:t>
            </a:r>
            <a:r>
              <a:rPr lang="ru-RU" sz="1000" i="1" dirty="0"/>
              <a:t>)</a:t>
            </a:r>
            <a:endParaRPr lang="ru-KG" sz="1000" dirty="0"/>
          </a:p>
        </p:txBody>
      </p:sp>
      <p:pic>
        <p:nvPicPr>
          <p:cNvPr id="13" name="Picture 10">
            <a:extLst>
              <a:ext uri="{FF2B5EF4-FFF2-40B4-BE49-F238E27FC236}">
                <a16:creationId xmlns:a16="http://schemas.microsoft.com/office/drawing/2014/main" id="{478C75E9-5E38-C6C2-D45F-6D456B745FE1}"/>
              </a:ext>
            </a:extLst>
          </p:cNvPr>
          <p:cNvPicPr>
            <a:picLocks noChangeAspect="1"/>
          </p:cNvPicPr>
          <p:nvPr/>
        </p:nvPicPr>
        <p:blipFill>
          <a:blip r:embed="rId4"/>
          <a:stretch>
            <a:fillRect/>
          </a:stretch>
        </p:blipFill>
        <p:spPr>
          <a:xfrm>
            <a:off x="1200166" y="6558162"/>
            <a:ext cx="1440000" cy="1440000"/>
          </a:xfrm>
          <a:prstGeom prst="rect">
            <a:avLst/>
          </a:prstGeom>
        </p:spPr>
      </p:pic>
      <p:pic>
        <p:nvPicPr>
          <p:cNvPr id="14" name="Picture 11">
            <a:extLst>
              <a:ext uri="{FF2B5EF4-FFF2-40B4-BE49-F238E27FC236}">
                <a16:creationId xmlns:a16="http://schemas.microsoft.com/office/drawing/2014/main" id="{3F388456-013C-2AE5-0752-A7CC8964D583}"/>
              </a:ext>
            </a:extLst>
          </p:cNvPr>
          <p:cNvPicPr>
            <a:picLocks noChangeAspect="1"/>
          </p:cNvPicPr>
          <p:nvPr/>
        </p:nvPicPr>
        <p:blipFill>
          <a:blip r:embed="rId5"/>
          <a:stretch>
            <a:fillRect/>
          </a:stretch>
        </p:blipFill>
        <p:spPr>
          <a:xfrm>
            <a:off x="5242845" y="6591330"/>
            <a:ext cx="1440000" cy="1440000"/>
          </a:xfrm>
          <a:prstGeom prst="rect">
            <a:avLst/>
          </a:prstGeom>
        </p:spPr>
      </p:pic>
      <p:sp>
        <p:nvSpPr>
          <p:cNvPr id="20" name="TextBox 15">
            <a:extLst>
              <a:ext uri="{FF2B5EF4-FFF2-40B4-BE49-F238E27FC236}">
                <a16:creationId xmlns:a16="http://schemas.microsoft.com/office/drawing/2014/main" id="{E0751837-1F49-3073-9DA8-E48711C2A208}"/>
              </a:ext>
            </a:extLst>
          </p:cNvPr>
          <p:cNvSpPr txBox="1"/>
          <p:nvPr/>
        </p:nvSpPr>
        <p:spPr>
          <a:xfrm>
            <a:off x="2539427" y="6642100"/>
            <a:ext cx="2786222" cy="1354217"/>
          </a:xfrm>
          <a:prstGeom prst="rect">
            <a:avLst/>
          </a:prstGeom>
        </p:spPr>
        <p:txBody>
          <a:bodyPr wrap="square" lIns="0" tIns="0" rIns="0" bIns="0" rtlCol="0" anchor="t">
            <a:spAutoFit/>
          </a:bodyPr>
          <a:lstStyle/>
          <a:p>
            <a:pPr marL="0" lvl="0" indent="0" algn="ctr"/>
            <a:r>
              <a:rPr lang="ru-RU" sz="1100" i="1" dirty="0">
                <a:sym typeface="Public Sans"/>
              </a:rPr>
              <a:t>2024-жылы </a:t>
            </a:r>
            <a:r>
              <a:rPr lang="ru-RU" sz="1100" i="1" dirty="0" err="1">
                <a:sym typeface="Public Sans"/>
              </a:rPr>
              <a:t>өлкөнүн</a:t>
            </a:r>
            <a:r>
              <a:rPr lang="ru-RU" sz="1100" i="1" dirty="0">
                <a:sym typeface="Public Sans"/>
              </a:rPr>
              <a:t> </a:t>
            </a:r>
            <a:r>
              <a:rPr lang="ru-RU" sz="1100" i="1" dirty="0" err="1">
                <a:sym typeface="Public Sans"/>
              </a:rPr>
              <a:t>калкынын</a:t>
            </a:r>
            <a:r>
              <a:rPr lang="ru-RU" sz="1100" i="1" dirty="0">
                <a:sym typeface="Public Sans"/>
              </a:rPr>
              <a:t> саны – 7,2 миллион </a:t>
            </a:r>
            <a:r>
              <a:rPr lang="ru-RU" sz="1100" i="1" dirty="0" err="1">
                <a:sym typeface="Public Sans"/>
              </a:rPr>
              <a:t>адамды</a:t>
            </a:r>
            <a:r>
              <a:rPr lang="ru-RU" sz="1100" i="1" dirty="0">
                <a:sym typeface="Public Sans"/>
              </a:rPr>
              <a:t> </a:t>
            </a:r>
            <a:r>
              <a:rPr lang="ru-RU" sz="1100" i="1" dirty="0" err="1">
                <a:sym typeface="Public Sans"/>
              </a:rPr>
              <a:t>түздү</a:t>
            </a:r>
            <a:r>
              <a:rPr lang="ru-RU" sz="1100" i="1" dirty="0">
                <a:sym typeface="Public Sans"/>
              </a:rPr>
              <a:t>, </a:t>
            </a:r>
            <a:r>
              <a:rPr lang="ru-RU" sz="1100" i="1" dirty="0" err="1">
                <a:sym typeface="Public Sans"/>
              </a:rPr>
              <a:t>маалыматтык</a:t>
            </a:r>
            <a:r>
              <a:rPr lang="ru-RU" sz="1100" i="1" dirty="0">
                <a:sym typeface="Public Sans"/>
              </a:rPr>
              <a:t> </a:t>
            </a:r>
            <a:r>
              <a:rPr lang="ru-RU" sz="1100" i="1" dirty="0" err="1">
                <a:sym typeface="Public Sans"/>
              </a:rPr>
              <a:t>камтуу</a:t>
            </a:r>
            <a:r>
              <a:rPr lang="ru-KG" sz="1100" i="1" dirty="0">
                <a:sym typeface="Public Sans"/>
              </a:rPr>
              <a:t> </a:t>
            </a:r>
            <a:r>
              <a:rPr lang="ru-KG" sz="1100" i="1" dirty="0" err="1">
                <a:sym typeface="Public Sans"/>
              </a:rPr>
              <a:t>алкагы</a:t>
            </a:r>
            <a:r>
              <a:rPr lang="ru-RU" sz="1100" i="1" dirty="0">
                <a:sym typeface="Public Sans"/>
              </a:rPr>
              <a:t> 3,5 миллион </a:t>
            </a:r>
            <a:r>
              <a:rPr lang="ru-RU" sz="1100" i="1" dirty="0" err="1">
                <a:sym typeface="Public Sans"/>
              </a:rPr>
              <a:t>адамды</a:t>
            </a:r>
            <a:r>
              <a:rPr lang="ru-RU" sz="1100" i="1" dirty="0">
                <a:sym typeface="Public Sans"/>
              </a:rPr>
              <a:t> же 49 </a:t>
            </a:r>
            <a:r>
              <a:rPr lang="ru-RU" sz="1100" i="1" dirty="0" err="1">
                <a:sym typeface="Public Sans"/>
              </a:rPr>
              <a:t>пайызды</a:t>
            </a:r>
            <a:r>
              <a:rPr lang="ru-RU" sz="1100" i="1" dirty="0">
                <a:sym typeface="Public Sans"/>
              </a:rPr>
              <a:t> </a:t>
            </a:r>
            <a:r>
              <a:rPr lang="ru-RU" sz="1100" i="1" dirty="0" err="1">
                <a:sym typeface="Public Sans"/>
              </a:rPr>
              <a:t>түздү</a:t>
            </a:r>
            <a:r>
              <a:rPr lang="ru-RU" sz="1100" i="1" dirty="0">
                <a:sym typeface="Public Sans"/>
              </a:rPr>
              <a:t>. </a:t>
            </a:r>
            <a:endParaRPr lang="ru-KG" sz="1100" i="1" dirty="0">
              <a:sym typeface="Public Sans"/>
            </a:endParaRPr>
          </a:p>
          <a:p>
            <a:pPr marL="0" lvl="0" indent="0" algn="ctr"/>
            <a:r>
              <a:rPr lang="ru-RU" sz="1100" i="1" dirty="0">
                <a:sym typeface="Public Sans"/>
              </a:rPr>
              <a:t>2025-жылы </a:t>
            </a:r>
            <a:r>
              <a:rPr lang="ru-RU" sz="1100" i="1" dirty="0" err="1">
                <a:sym typeface="Public Sans"/>
              </a:rPr>
              <a:t>өлкөнүн</a:t>
            </a:r>
            <a:r>
              <a:rPr lang="ru-RU" sz="1100" i="1" dirty="0">
                <a:sym typeface="Public Sans"/>
              </a:rPr>
              <a:t> </a:t>
            </a:r>
            <a:r>
              <a:rPr lang="ru-RU" sz="1100" i="1" dirty="0" err="1">
                <a:sym typeface="Public Sans"/>
              </a:rPr>
              <a:t>калкынын</a:t>
            </a:r>
            <a:r>
              <a:rPr lang="ru-RU" sz="1100" i="1" dirty="0">
                <a:sym typeface="Public Sans"/>
              </a:rPr>
              <a:t> саны – 7,4 миллион </a:t>
            </a:r>
            <a:r>
              <a:rPr lang="ru-RU" sz="1100" i="1" dirty="0" err="1">
                <a:sym typeface="Public Sans"/>
              </a:rPr>
              <a:t>адамды</a:t>
            </a:r>
            <a:r>
              <a:rPr lang="ru-RU" sz="1100" i="1" dirty="0">
                <a:sym typeface="Public Sans"/>
              </a:rPr>
              <a:t> </a:t>
            </a:r>
            <a:r>
              <a:rPr lang="ru-RU" sz="1100" i="1" dirty="0" err="1">
                <a:sym typeface="Public Sans"/>
              </a:rPr>
              <a:t>түздү</a:t>
            </a:r>
            <a:r>
              <a:rPr lang="ru-RU" sz="1100" i="1" dirty="0">
                <a:sym typeface="Public Sans"/>
              </a:rPr>
              <a:t>, </a:t>
            </a:r>
            <a:r>
              <a:rPr lang="ru-RU" sz="1100" i="1" dirty="0" err="1">
                <a:sym typeface="Public Sans"/>
              </a:rPr>
              <a:t>маалыматтык</a:t>
            </a:r>
            <a:r>
              <a:rPr lang="ru-RU" sz="1100" i="1" dirty="0">
                <a:sym typeface="Public Sans"/>
              </a:rPr>
              <a:t> </a:t>
            </a:r>
            <a:r>
              <a:rPr lang="ru-RU" sz="1100" i="1" dirty="0" err="1">
                <a:sym typeface="Public Sans"/>
              </a:rPr>
              <a:t>камтуу</a:t>
            </a:r>
            <a:r>
              <a:rPr lang="ru-KG" sz="1100" i="1" dirty="0">
                <a:sym typeface="Public Sans"/>
              </a:rPr>
              <a:t> </a:t>
            </a:r>
            <a:r>
              <a:rPr lang="ru-KG" sz="1100" i="1" dirty="0" err="1">
                <a:sym typeface="Public Sans"/>
              </a:rPr>
              <a:t>алкагы</a:t>
            </a:r>
            <a:r>
              <a:rPr lang="ru-RU" sz="1100" i="1" dirty="0">
                <a:sym typeface="Public Sans"/>
              </a:rPr>
              <a:t> 4,4 миллион </a:t>
            </a:r>
            <a:r>
              <a:rPr lang="ru-RU" sz="1100" i="1" dirty="0" err="1">
                <a:sym typeface="Public Sans"/>
              </a:rPr>
              <a:t>адамды</a:t>
            </a:r>
            <a:r>
              <a:rPr lang="ru-RU" sz="1100" i="1" dirty="0">
                <a:sym typeface="Public Sans"/>
              </a:rPr>
              <a:t> же 60 </a:t>
            </a:r>
            <a:r>
              <a:rPr lang="ru-RU" sz="1100" i="1" dirty="0" err="1">
                <a:sym typeface="Public Sans"/>
              </a:rPr>
              <a:t>пайызды</a:t>
            </a:r>
            <a:r>
              <a:rPr lang="ru-RU" sz="1100" i="1" dirty="0">
                <a:sym typeface="Public Sans"/>
              </a:rPr>
              <a:t> </a:t>
            </a:r>
            <a:r>
              <a:rPr lang="ru-RU" sz="1100" i="1" dirty="0" err="1">
                <a:sym typeface="Public Sans"/>
              </a:rPr>
              <a:t>түздү</a:t>
            </a:r>
            <a:r>
              <a:rPr lang="ru-RU" sz="1100" i="1" dirty="0">
                <a:sym typeface="Public Sans"/>
              </a:rPr>
              <a:t>.</a:t>
            </a:r>
            <a:endParaRPr lang="en-US" sz="1100" i="1" dirty="0">
              <a:sym typeface="Public Sans"/>
            </a:endParaRPr>
          </a:p>
        </p:txBody>
      </p:sp>
      <p:sp>
        <p:nvSpPr>
          <p:cNvPr id="22" name="TextBox 15">
            <a:extLst>
              <a:ext uri="{FF2B5EF4-FFF2-40B4-BE49-F238E27FC236}">
                <a16:creationId xmlns:a16="http://schemas.microsoft.com/office/drawing/2014/main" id="{347E7D8E-AADF-BD9E-BB30-88E5480233F5}"/>
              </a:ext>
            </a:extLst>
          </p:cNvPr>
          <p:cNvSpPr txBox="1"/>
          <p:nvPr/>
        </p:nvSpPr>
        <p:spPr>
          <a:xfrm>
            <a:off x="1703472" y="7915394"/>
            <a:ext cx="433387" cy="216149"/>
          </a:xfrm>
          <a:prstGeom prst="rect">
            <a:avLst/>
          </a:prstGeom>
        </p:spPr>
        <p:txBody>
          <a:bodyPr wrap="square" lIns="0" tIns="0" rIns="0" bIns="0" rtlCol="0" anchor="t">
            <a:spAutoFit/>
          </a:bodyPr>
          <a:lstStyle/>
          <a:p>
            <a:pPr marL="0" lvl="0" indent="0" algn="l">
              <a:lnSpc>
                <a:spcPts val="1760"/>
              </a:lnSpc>
            </a:pPr>
            <a:r>
              <a:rPr lang="ru-RU" sz="1300" b="1" dirty="0">
                <a:solidFill>
                  <a:srgbClr val="002F80"/>
                </a:solidFill>
                <a:latin typeface="Open Sans 2 Ultra-Bold"/>
                <a:ea typeface="Open Sans 2 Ultra-Bold"/>
                <a:cs typeface="Open Sans 2 Ultra-Bold"/>
                <a:sym typeface="Public Sans"/>
              </a:rPr>
              <a:t>2024  </a:t>
            </a:r>
            <a:endParaRPr lang="en-US" sz="1300" b="1" dirty="0">
              <a:solidFill>
                <a:srgbClr val="002F80"/>
              </a:solidFill>
              <a:latin typeface="Open Sans 2 Ultra-Bold"/>
              <a:ea typeface="Open Sans 2 Ultra-Bold"/>
              <a:cs typeface="Open Sans 2 Ultra-Bold"/>
              <a:sym typeface="Public Sans"/>
            </a:endParaRPr>
          </a:p>
        </p:txBody>
      </p:sp>
      <p:sp>
        <p:nvSpPr>
          <p:cNvPr id="23" name="TextBox 15">
            <a:extLst>
              <a:ext uri="{FF2B5EF4-FFF2-40B4-BE49-F238E27FC236}">
                <a16:creationId xmlns:a16="http://schemas.microsoft.com/office/drawing/2014/main" id="{70A43998-1377-35DE-7F56-3AD26F8E7976}"/>
              </a:ext>
            </a:extLst>
          </p:cNvPr>
          <p:cNvSpPr txBox="1"/>
          <p:nvPr/>
        </p:nvSpPr>
        <p:spPr>
          <a:xfrm>
            <a:off x="5746151" y="7956494"/>
            <a:ext cx="433387" cy="216149"/>
          </a:xfrm>
          <a:prstGeom prst="rect">
            <a:avLst/>
          </a:prstGeom>
        </p:spPr>
        <p:txBody>
          <a:bodyPr wrap="square" lIns="0" tIns="0" rIns="0" bIns="0" rtlCol="0" anchor="t">
            <a:spAutoFit/>
          </a:bodyPr>
          <a:lstStyle/>
          <a:p>
            <a:pPr marL="0" lvl="0" indent="0" algn="l">
              <a:lnSpc>
                <a:spcPts val="1760"/>
              </a:lnSpc>
            </a:pPr>
            <a:r>
              <a:rPr lang="ru-RU" sz="1300" b="1" dirty="0">
                <a:solidFill>
                  <a:srgbClr val="002F80"/>
                </a:solidFill>
                <a:latin typeface="Open Sans 2 Ultra-Bold"/>
                <a:ea typeface="Open Sans 2 Ultra-Bold"/>
                <a:cs typeface="Open Sans 2 Ultra-Bold"/>
                <a:sym typeface="Public Sans"/>
              </a:rPr>
              <a:t>2025  </a:t>
            </a:r>
            <a:endParaRPr lang="en-US" sz="1300" b="1" dirty="0">
              <a:solidFill>
                <a:srgbClr val="002F80"/>
              </a:solidFill>
              <a:latin typeface="Open Sans 2 Ultra-Bold"/>
              <a:ea typeface="Open Sans 2 Ultra-Bold"/>
              <a:cs typeface="Open Sans 2 Ultra-Bold"/>
              <a:sym typeface="Public Sans"/>
            </a:endParaRPr>
          </a:p>
        </p:txBody>
      </p:sp>
      <p:sp>
        <p:nvSpPr>
          <p:cNvPr id="7" name="TextBox 15">
            <a:extLst>
              <a:ext uri="{FF2B5EF4-FFF2-40B4-BE49-F238E27FC236}">
                <a16:creationId xmlns:a16="http://schemas.microsoft.com/office/drawing/2014/main" id="{A224E1EC-9008-6423-2362-3D0F260E4550}"/>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388186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37F95-8FB1-5EC9-A6FA-34A062D5B3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890BF55-8611-D2DF-7FEB-A13AE410E9D3}"/>
              </a:ext>
            </a:extLst>
          </p:cNvPr>
          <p:cNvSpPr/>
          <p:nvPr/>
        </p:nvSpPr>
        <p:spPr>
          <a:xfrm>
            <a:off x="15875" y="-33248"/>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3E8F7E2F-CFF6-D76E-3254-FAA471CEEF4F}"/>
              </a:ext>
            </a:extLst>
          </p:cNvPr>
          <p:cNvSpPr/>
          <p:nvPr/>
        </p:nvSpPr>
        <p:spPr>
          <a:xfrm>
            <a:off x="756000" y="10123893"/>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B5E3870A-934D-1C41-7972-78A70230FDB3}"/>
              </a:ext>
            </a:extLst>
          </p:cNvPr>
          <p:cNvGrpSpPr/>
          <p:nvPr/>
        </p:nvGrpSpPr>
        <p:grpSpPr>
          <a:xfrm>
            <a:off x="756000" y="10214586"/>
            <a:ext cx="490114" cy="490114"/>
            <a:chOff x="0" y="0"/>
            <a:chExt cx="812800" cy="812800"/>
          </a:xfrm>
        </p:grpSpPr>
        <p:sp>
          <p:nvSpPr>
            <p:cNvPr id="6" name="Freeform 3">
              <a:extLst>
                <a:ext uri="{FF2B5EF4-FFF2-40B4-BE49-F238E27FC236}">
                  <a16:creationId xmlns:a16="http://schemas.microsoft.com/office/drawing/2014/main" id="{02F47DB0-A830-1CA7-2077-3E4F9202B0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0C955E02-B026-55D6-0BF2-43E480F0B156}"/>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16158EDA-5389-D19E-15AB-33D9068B4CD3}"/>
              </a:ext>
            </a:extLst>
          </p:cNvPr>
          <p:cNvSpPr txBox="1"/>
          <p:nvPr/>
        </p:nvSpPr>
        <p:spPr>
          <a:xfrm>
            <a:off x="822894" y="10315280"/>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22</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D87E0BFC-1DA1-2D9D-AA07-FDED15EC0E6B}"/>
              </a:ext>
            </a:extLst>
          </p:cNvPr>
          <p:cNvSpPr/>
          <p:nvPr/>
        </p:nvSpPr>
        <p:spPr>
          <a:xfrm>
            <a:off x="958850" y="8509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C5E1FB80-2110-6447-8909-38D7B1452630}"/>
              </a:ext>
            </a:extLst>
          </p:cNvPr>
          <p:cNvSpPr txBox="1"/>
          <p:nvPr/>
        </p:nvSpPr>
        <p:spPr>
          <a:xfrm>
            <a:off x="3650967" y="2045460"/>
            <a:ext cx="3327684" cy="1938992"/>
          </a:xfrm>
          <a:prstGeom prst="rect">
            <a:avLst/>
          </a:prstGeom>
          <a:noFill/>
        </p:spPr>
        <p:txBody>
          <a:bodyPr wrap="square">
            <a:spAutoFit/>
          </a:bodyPr>
          <a:lstStyle/>
          <a:p>
            <a:pPr indent="360363" algn="just"/>
            <a:r>
              <a:rPr lang="ru-RU" sz="1200" dirty="0" err="1"/>
              <a:t>Отчеттук</a:t>
            </a:r>
            <a:r>
              <a:rPr lang="ru-RU" sz="1200" dirty="0"/>
              <a:t> </a:t>
            </a:r>
            <a:r>
              <a:rPr lang="ru-RU" sz="1200" dirty="0" err="1"/>
              <a:t>жылы</a:t>
            </a:r>
            <a:r>
              <a:rPr lang="ru-RU" sz="1200" dirty="0"/>
              <a:t> </a:t>
            </a:r>
            <a:r>
              <a:rPr lang="ru-RU" sz="1200" dirty="0" err="1"/>
              <a:t>Дүйнөлүк</a:t>
            </a:r>
            <a:r>
              <a:rPr lang="ru-RU" sz="1200" dirty="0"/>
              <a:t> банк </a:t>
            </a:r>
            <a:r>
              <a:rPr lang="ru-RU" sz="1200" dirty="0" err="1"/>
              <a:t>менен</a:t>
            </a:r>
            <a:r>
              <a:rPr lang="ru-RU" sz="1200" dirty="0"/>
              <a:t> "</a:t>
            </a:r>
            <a:r>
              <a:rPr lang="ru-RU" sz="1200" dirty="0" err="1"/>
              <a:t>Финансылык</a:t>
            </a:r>
            <a:r>
              <a:rPr lang="ru-RU" sz="1200" dirty="0"/>
              <a:t> </a:t>
            </a:r>
            <a:r>
              <a:rPr lang="ru-RU" sz="1200" dirty="0" err="1"/>
              <a:t>коргоо</a:t>
            </a:r>
            <a:r>
              <a:rPr lang="ru-RU" sz="1200" dirty="0"/>
              <a:t> </a:t>
            </a:r>
            <a:r>
              <a:rPr lang="ru-RU" sz="1200" dirty="0" err="1"/>
              <a:t>системасы</a:t>
            </a:r>
            <a:r>
              <a:rPr lang="ru-RU" sz="1200" dirty="0"/>
              <a:t> </a:t>
            </a:r>
            <a:r>
              <a:rPr lang="ru-RU" sz="1200" dirty="0" err="1"/>
              <a:t>жана</a:t>
            </a:r>
            <a:r>
              <a:rPr lang="ru-RU" sz="1200" dirty="0"/>
              <a:t> </a:t>
            </a:r>
            <a:r>
              <a:rPr lang="ru-RU" sz="1200" dirty="0" err="1"/>
              <a:t>кризистерге</a:t>
            </a:r>
            <a:r>
              <a:rPr lang="ru-RU" sz="1200" dirty="0"/>
              <a:t> </a:t>
            </a:r>
            <a:r>
              <a:rPr lang="ru-RU" sz="1200" dirty="0" err="1"/>
              <a:t>даярдык</a:t>
            </a:r>
            <a:r>
              <a:rPr lang="ru-RU" sz="1200" dirty="0"/>
              <a:t>" </a:t>
            </a:r>
            <a:r>
              <a:rPr lang="ru-RU" sz="1200" dirty="0" err="1"/>
              <a:t>компоненти</a:t>
            </a:r>
            <a:r>
              <a:rPr lang="ru-RU" sz="1200" dirty="0"/>
              <a:t> </a:t>
            </a:r>
            <a:r>
              <a:rPr lang="ru-RU" sz="1200" dirty="0" err="1"/>
              <a:t>боюнча</a:t>
            </a:r>
            <a:r>
              <a:rPr lang="ru-RU" sz="1200" dirty="0"/>
              <a:t> </a:t>
            </a:r>
            <a:r>
              <a:rPr lang="ru-RU" sz="1200" dirty="0" err="1"/>
              <a:t>техникалык</a:t>
            </a:r>
            <a:r>
              <a:rPr lang="ru-RU" sz="1200" dirty="0"/>
              <a:t> </a:t>
            </a:r>
            <a:r>
              <a:rPr lang="ru-RU" sz="1200" dirty="0" err="1"/>
              <a:t>жардам</a:t>
            </a:r>
            <a:r>
              <a:rPr lang="ru-RU" sz="1200" dirty="0"/>
              <a:t> </a:t>
            </a:r>
            <a:r>
              <a:rPr lang="ru-RU" sz="1200" dirty="0" err="1"/>
              <a:t>көрсөтүү</a:t>
            </a:r>
            <a:r>
              <a:rPr lang="ru-RU" sz="1200" dirty="0"/>
              <a:t> </a:t>
            </a:r>
            <a:r>
              <a:rPr lang="ru-RU" sz="1200" dirty="0" err="1"/>
              <a:t>программасынын</a:t>
            </a:r>
            <a:r>
              <a:rPr lang="ru-RU" sz="1200" dirty="0"/>
              <a:t> </a:t>
            </a:r>
            <a:r>
              <a:rPr lang="ru-RU" sz="1200" dirty="0" err="1"/>
              <a:t>алкагында</a:t>
            </a:r>
            <a:r>
              <a:rPr lang="ru-RU" sz="1200" dirty="0"/>
              <a:t> </a:t>
            </a:r>
            <a:r>
              <a:rPr lang="ru-RU" sz="1200" dirty="0" err="1"/>
              <a:t>кызматташуу</a:t>
            </a:r>
            <a:r>
              <a:rPr lang="ru-RU" sz="1200" dirty="0"/>
              <a:t> </a:t>
            </a:r>
            <a:r>
              <a:rPr lang="ru-RU" sz="1200" dirty="0" err="1"/>
              <a:t>улантылды</a:t>
            </a:r>
            <a:r>
              <a:rPr lang="ru-RU" sz="1200" dirty="0"/>
              <a:t>. </a:t>
            </a:r>
            <a:r>
              <a:rPr lang="ru-RU" sz="1200" dirty="0" err="1"/>
              <a:t>Дүйнөлүк</a:t>
            </a:r>
            <a:r>
              <a:rPr lang="ru-RU" sz="1200" dirty="0"/>
              <a:t> банк </a:t>
            </a:r>
            <a:r>
              <a:rPr lang="ru-RU" sz="1200" dirty="0" err="1"/>
              <a:t>депозиттерди</a:t>
            </a:r>
            <a:r>
              <a:rPr lang="ru-RU" sz="1200" dirty="0"/>
              <a:t> </a:t>
            </a:r>
            <a:r>
              <a:rPr lang="ru-RU" sz="1200" dirty="0" err="1"/>
              <a:t>камсыздандыруу</a:t>
            </a:r>
            <a:r>
              <a:rPr lang="ru-RU" sz="1200" dirty="0"/>
              <a:t> </a:t>
            </a:r>
            <a:r>
              <a:rPr lang="ru-RU" sz="1200" dirty="0" err="1"/>
              <a:t>системасында</a:t>
            </a:r>
            <a:r>
              <a:rPr lang="ru-RU" sz="1200" dirty="0"/>
              <a:t> </a:t>
            </a:r>
            <a:r>
              <a:rPr lang="ru-RU" sz="1200" dirty="0" err="1"/>
              <a:t>тобокелдикке</a:t>
            </a:r>
            <a:r>
              <a:rPr lang="ru-RU" sz="1200" dirty="0"/>
              <a:t> </a:t>
            </a:r>
            <a:r>
              <a:rPr lang="ru-RU" sz="1200" dirty="0" err="1"/>
              <a:t>багытталган</a:t>
            </a:r>
            <a:r>
              <a:rPr lang="ru-RU" sz="1200" dirty="0"/>
              <a:t> </a:t>
            </a:r>
            <a:r>
              <a:rPr lang="ru-RU" sz="1200" dirty="0" err="1"/>
              <a:t>мамилени</a:t>
            </a:r>
            <a:r>
              <a:rPr lang="ru-RU" sz="1200" dirty="0"/>
              <a:t> </a:t>
            </a:r>
            <a:r>
              <a:rPr lang="ru-RU" sz="1200" dirty="0" err="1"/>
              <a:t>иштеп</a:t>
            </a:r>
            <a:r>
              <a:rPr lang="ru-RU" sz="1200" dirty="0"/>
              <a:t> </a:t>
            </a:r>
            <a:r>
              <a:rPr lang="ru-RU" sz="1200" dirty="0" err="1"/>
              <a:t>чыгууга</a:t>
            </a:r>
            <a:r>
              <a:rPr lang="ru-RU" sz="1200" dirty="0"/>
              <a:t> </a:t>
            </a:r>
            <a:r>
              <a:rPr lang="ru-RU" sz="1200" dirty="0" err="1"/>
              <a:t>жана</a:t>
            </a:r>
            <a:r>
              <a:rPr lang="ru-RU" sz="1200" dirty="0"/>
              <a:t> </a:t>
            </a:r>
            <a:r>
              <a:rPr lang="ru-RU" sz="1200" dirty="0" err="1"/>
              <a:t>кризистик</a:t>
            </a:r>
            <a:r>
              <a:rPr lang="ru-RU" sz="1200" dirty="0"/>
              <a:t> </a:t>
            </a:r>
            <a:r>
              <a:rPr lang="ru-RU" sz="1200" dirty="0" err="1"/>
              <a:t>кырдаалдарга</a:t>
            </a:r>
            <a:r>
              <a:rPr lang="ru-RU" sz="1200" dirty="0"/>
              <a:t> </a:t>
            </a:r>
            <a:r>
              <a:rPr lang="ru-RU" sz="1200" dirty="0" err="1"/>
              <a:t>жооп</a:t>
            </a:r>
            <a:r>
              <a:rPr lang="ru-RU" sz="1200" dirty="0"/>
              <a:t> </a:t>
            </a:r>
            <a:r>
              <a:rPr lang="ru-RU" sz="1200" dirty="0" err="1"/>
              <a:t>кайтаруу</a:t>
            </a:r>
            <a:r>
              <a:rPr lang="ru-RU" sz="1200" dirty="0"/>
              <a:t> </a:t>
            </a:r>
            <a:r>
              <a:rPr lang="ru-RU" sz="1200" dirty="0" err="1"/>
              <a:t>механизмдерин</a:t>
            </a:r>
            <a:r>
              <a:rPr lang="ru-RU" sz="1200" dirty="0"/>
              <a:t> </a:t>
            </a:r>
            <a:r>
              <a:rPr lang="ru-RU" sz="1200" dirty="0" err="1"/>
              <a:t>өркүндөтүүгө</a:t>
            </a:r>
            <a:r>
              <a:rPr lang="ru-RU" sz="1200" dirty="0"/>
              <a:t> </a:t>
            </a:r>
            <a:r>
              <a:rPr lang="ru-RU" sz="1200" dirty="0" err="1"/>
              <a:t>жардам</a:t>
            </a:r>
            <a:r>
              <a:rPr lang="ru-RU" sz="1200" dirty="0"/>
              <a:t> </a:t>
            </a:r>
            <a:r>
              <a:rPr lang="ru-RU" sz="1200" dirty="0" err="1"/>
              <a:t>көрсөттү</a:t>
            </a:r>
            <a:r>
              <a:rPr lang="ru-RU" sz="1200" dirty="0"/>
              <a:t>.</a:t>
            </a:r>
            <a:endParaRPr lang="ru-KG" sz="1200" dirty="0"/>
          </a:p>
        </p:txBody>
      </p:sp>
      <p:sp>
        <p:nvSpPr>
          <p:cNvPr id="9" name="TextBox 14">
            <a:extLst>
              <a:ext uri="{FF2B5EF4-FFF2-40B4-BE49-F238E27FC236}">
                <a16:creationId xmlns:a16="http://schemas.microsoft.com/office/drawing/2014/main" id="{A794A5FF-8343-743D-8371-E7C0DB27BBC1}"/>
              </a:ext>
            </a:extLst>
          </p:cNvPr>
          <p:cNvSpPr txBox="1"/>
          <p:nvPr/>
        </p:nvSpPr>
        <p:spPr>
          <a:xfrm>
            <a:off x="958850" y="383143"/>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4.4. </a:t>
            </a:r>
            <a:r>
              <a:rPr lang="ru-KG" sz="1600" b="1" dirty="0">
                <a:solidFill>
                  <a:srgbClr val="002F80"/>
                </a:solidFill>
                <a:latin typeface="Open Sans 2 Ultra-Bold"/>
                <a:ea typeface="Open Sans 2 Ultra-Bold"/>
                <a:cs typeface="Open Sans 2 Ultra-Bold"/>
              </a:rPr>
              <a:t>Эл </a:t>
            </a:r>
            <a:r>
              <a:rPr lang="ru-KG" sz="1600" b="1" dirty="0" err="1">
                <a:solidFill>
                  <a:srgbClr val="002F80"/>
                </a:solidFill>
                <a:latin typeface="Open Sans 2 Ultra-Bold"/>
                <a:ea typeface="Open Sans 2 Ultra-Bold"/>
                <a:cs typeface="Open Sans 2 Ultra-Bold"/>
              </a:rPr>
              <a:t>аралык</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кызматташтык</a:t>
            </a:r>
            <a:endParaRPr lang="ru-KG" sz="1600" b="1" dirty="0">
              <a:solidFill>
                <a:srgbClr val="002F80"/>
              </a:solidFill>
              <a:latin typeface="Open Sans 2 Ultra-Bold"/>
              <a:ea typeface="Open Sans 2 Ultra-Bold"/>
              <a:cs typeface="Open Sans 2 Ultra-Bold"/>
            </a:endParaRPr>
          </a:p>
        </p:txBody>
      </p:sp>
      <p:sp>
        <p:nvSpPr>
          <p:cNvPr id="10" name="TextBox 9">
            <a:extLst>
              <a:ext uri="{FF2B5EF4-FFF2-40B4-BE49-F238E27FC236}">
                <a16:creationId xmlns:a16="http://schemas.microsoft.com/office/drawing/2014/main" id="{17C74E43-1D89-C25D-699E-1C4896AC0E70}"/>
              </a:ext>
            </a:extLst>
          </p:cNvPr>
          <p:cNvSpPr txBox="1"/>
          <p:nvPr/>
        </p:nvSpPr>
        <p:spPr>
          <a:xfrm>
            <a:off x="750153" y="7630974"/>
            <a:ext cx="6228497" cy="1754326"/>
          </a:xfrm>
          <a:prstGeom prst="rect">
            <a:avLst/>
          </a:prstGeom>
          <a:noFill/>
        </p:spPr>
        <p:txBody>
          <a:bodyPr wrap="square">
            <a:spAutoFit/>
          </a:bodyPr>
          <a:lstStyle/>
          <a:p>
            <a:pPr indent="360363"/>
            <a:r>
              <a:rPr lang="ru-KG" sz="1200" b="1" dirty="0">
                <a:solidFill>
                  <a:srgbClr val="002F80"/>
                </a:solidFill>
                <a:latin typeface="Open Sans 2 Ultra-Bold"/>
                <a:ea typeface="Open Sans 2 Ultra-Bold"/>
                <a:cs typeface="Open Sans 2 Ultra-Bold"/>
              </a:rPr>
              <a:t>Эл </a:t>
            </a:r>
            <a:r>
              <a:rPr lang="ru-KG" sz="1200" b="1" dirty="0" err="1">
                <a:solidFill>
                  <a:srgbClr val="002F80"/>
                </a:solidFill>
                <a:latin typeface="Open Sans 2 Ultra-Bold"/>
                <a:ea typeface="Open Sans 2 Ultra-Bold"/>
                <a:cs typeface="Open Sans 2 Ultra-Bold"/>
              </a:rPr>
              <a:t>аралык</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кызматташтык</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боюнча</a:t>
            </a:r>
            <a:r>
              <a:rPr lang="ru-KG" sz="1200" b="1" dirty="0">
                <a:solidFill>
                  <a:srgbClr val="002F80"/>
                </a:solidFill>
                <a:latin typeface="Open Sans 2 Ultra-Bold"/>
                <a:ea typeface="Open Sans 2 Ultra-Bold"/>
                <a:cs typeface="Open Sans 2 Ultra-Bold"/>
              </a:rPr>
              <a:t> </a:t>
            </a:r>
            <a:r>
              <a:rPr lang="ru-RU" sz="1200" b="1" dirty="0">
                <a:solidFill>
                  <a:srgbClr val="002F80"/>
                </a:solidFill>
                <a:latin typeface="Open Sans 2 Ultra-Bold"/>
                <a:ea typeface="Open Sans 2 Ultra-Bold"/>
                <a:cs typeface="Open Sans 2 Ultra-Bold"/>
              </a:rPr>
              <a:t>2025</a:t>
            </a:r>
            <a:r>
              <a:rPr lang="ru-KG" sz="1200" b="1" dirty="0">
                <a:solidFill>
                  <a:srgbClr val="002F80"/>
                </a:solidFill>
                <a:latin typeface="Open Sans 2 Ultra-Bold"/>
                <a:ea typeface="Open Sans 2 Ultra-Bold"/>
                <a:cs typeface="Open Sans 2 Ultra-Bold"/>
              </a:rPr>
              <a:t>-</a:t>
            </a:r>
            <a:r>
              <a:rPr lang="ru-KG" sz="1200" b="1" dirty="0" err="1">
                <a:solidFill>
                  <a:srgbClr val="002F80"/>
                </a:solidFill>
                <a:latin typeface="Open Sans 2 Ultra-Bold"/>
                <a:ea typeface="Open Sans 2 Ultra-Bold"/>
                <a:cs typeface="Open Sans 2 Ultra-Bold"/>
              </a:rPr>
              <a:t>жылдын</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жыйынтыктары</a:t>
            </a:r>
            <a:r>
              <a:rPr lang="ru-RU" sz="1200" b="1" dirty="0">
                <a:solidFill>
                  <a:srgbClr val="002F80"/>
                </a:solidFill>
                <a:latin typeface="Open Sans 2 Ultra-Bold"/>
                <a:ea typeface="Open Sans 2 Ultra-Bold"/>
                <a:cs typeface="Open Sans 2 Ultra-Bold"/>
              </a:rPr>
              <a:t>:</a:t>
            </a:r>
            <a:endParaRPr lang="ru-KG" sz="1200" b="1" dirty="0">
              <a:solidFill>
                <a:srgbClr val="002F80"/>
              </a:solidFill>
              <a:latin typeface="Open Sans 2 Ultra-Bold"/>
              <a:ea typeface="Open Sans 2 Ultra-Bold"/>
              <a:cs typeface="Open Sans 2 Ultra-Bold"/>
            </a:endParaRPr>
          </a:p>
          <a:p>
            <a:pPr indent="360363" algn="just"/>
            <a:r>
              <a:rPr lang="ru-RU" sz="1200" dirty="0" err="1"/>
              <a:t>Жалпысынан</a:t>
            </a:r>
            <a:r>
              <a:rPr lang="ru-RU" sz="1200" dirty="0"/>
              <a:t> 2025-жылы эл </a:t>
            </a:r>
            <a:r>
              <a:rPr lang="ru-RU" sz="1200" dirty="0" err="1"/>
              <a:t>аралык</a:t>
            </a:r>
            <a:r>
              <a:rPr lang="ru-RU" sz="1200" dirty="0"/>
              <a:t> </a:t>
            </a:r>
            <a:r>
              <a:rPr lang="ru-RU" sz="1200" dirty="0" err="1"/>
              <a:t>кызматташтык</a:t>
            </a:r>
            <a:r>
              <a:rPr lang="ru-RU" sz="1200" dirty="0"/>
              <a:t> </a:t>
            </a:r>
            <a:r>
              <a:rPr lang="ru-KG" sz="1200" dirty="0" err="1"/>
              <a:t>депозиттерди</a:t>
            </a:r>
            <a:r>
              <a:rPr lang="ru-RU" sz="1200" dirty="0"/>
              <a:t> </a:t>
            </a:r>
            <a:r>
              <a:rPr lang="ru-RU" sz="1200" dirty="0" err="1"/>
              <a:t>коргоо</a:t>
            </a:r>
            <a:r>
              <a:rPr lang="ru-RU" sz="1200" dirty="0"/>
              <a:t> </a:t>
            </a:r>
            <a:r>
              <a:rPr lang="ru-KG" sz="1200" dirty="0" err="1"/>
              <a:t>системасынын</a:t>
            </a:r>
            <a:r>
              <a:rPr lang="ru-RU" sz="1200" dirty="0"/>
              <a:t> </a:t>
            </a:r>
            <a:r>
              <a:rPr lang="ru-RU" sz="1200" dirty="0" err="1"/>
              <a:t>туруктуулугун</a:t>
            </a:r>
            <a:r>
              <a:rPr lang="ru-RU" sz="1200" dirty="0"/>
              <a:t> </a:t>
            </a:r>
            <a:r>
              <a:rPr lang="ru-RU" sz="1200" dirty="0" err="1"/>
              <a:t>жогорулатууга</a:t>
            </a:r>
            <a:r>
              <a:rPr lang="ru-RU" sz="1200" dirty="0"/>
              <a:t>, </a:t>
            </a:r>
            <a:r>
              <a:rPr lang="ru-RU" sz="1200" dirty="0" err="1"/>
              <a:t>институционалдык</a:t>
            </a:r>
            <a:r>
              <a:rPr lang="ru-RU" sz="1200" dirty="0"/>
              <a:t> </a:t>
            </a:r>
            <a:r>
              <a:rPr lang="ru-RU" sz="1200" dirty="0" err="1"/>
              <a:t>жактан</a:t>
            </a:r>
            <a:r>
              <a:rPr lang="ru-RU" sz="1200" dirty="0"/>
              <a:t> </a:t>
            </a:r>
            <a:r>
              <a:rPr lang="ru-RU" sz="1200" dirty="0" err="1"/>
              <a:t>чыңдоого</a:t>
            </a:r>
            <a:r>
              <a:rPr lang="ru-RU" sz="1200" dirty="0"/>
              <a:t> </a:t>
            </a:r>
            <a:r>
              <a:rPr lang="ru-RU" sz="1200" dirty="0" err="1"/>
              <a:t>жана</a:t>
            </a:r>
            <a:r>
              <a:rPr lang="ru-RU" sz="1200" dirty="0"/>
              <a:t> </a:t>
            </a:r>
            <a:r>
              <a:rPr lang="ru-RU" sz="1200" dirty="0" err="1"/>
              <a:t>Агенттиктин</a:t>
            </a:r>
            <a:r>
              <a:rPr lang="ru-RU" sz="1200" dirty="0"/>
              <a:t> эл </a:t>
            </a:r>
            <a:r>
              <a:rPr lang="ru-RU" sz="1200" dirty="0" err="1"/>
              <a:t>аралык</a:t>
            </a:r>
            <a:r>
              <a:rPr lang="ru-RU" sz="1200" dirty="0"/>
              <a:t> </a:t>
            </a:r>
            <a:r>
              <a:rPr lang="ru-RU" sz="1200" dirty="0" err="1"/>
              <a:t>деңгээлде</a:t>
            </a:r>
            <a:r>
              <a:rPr lang="ru-RU" sz="1200" dirty="0"/>
              <a:t> </a:t>
            </a:r>
            <a:r>
              <a:rPr lang="ru-RU" sz="1200" dirty="0" err="1"/>
              <a:t>таанылышына</a:t>
            </a:r>
            <a:r>
              <a:rPr lang="ru-RU" sz="1200" dirty="0"/>
              <a:t> </a:t>
            </a:r>
            <a:r>
              <a:rPr lang="ru-RU" sz="1200" dirty="0" err="1"/>
              <a:t>өбөлгө</a:t>
            </a:r>
            <a:r>
              <a:rPr lang="ru-RU" sz="1200" dirty="0"/>
              <a:t> </a:t>
            </a:r>
            <a:r>
              <a:rPr lang="ru-RU" sz="1200" dirty="0" err="1"/>
              <a:t>түздү</a:t>
            </a:r>
            <a:r>
              <a:rPr lang="ru-RU" sz="1200" dirty="0"/>
              <a:t>. </a:t>
            </a:r>
            <a:r>
              <a:rPr lang="ru-KG" sz="1200" dirty="0" err="1"/>
              <a:t>Кийинки</a:t>
            </a:r>
            <a:r>
              <a:rPr lang="ru-KG" sz="1200" dirty="0"/>
              <a:t> и</a:t>
            </a:r>
            <a:r>
              <a:rPr lang="ru-RU" sz="1200" dirty="0" err="1"/>
              <a:t>шке</a:t>
            </a:r>
            <a:r>
              <a:rPr lang="ru-RU" sz="1200" dirty="0"/>
              <a:t> </a:t>
            </a:r>
            <a:r>
              <a:rPr lang="ru-RU" sz="1200" dirty="0" err="1"/>
              <a:t>аш</a:t>
            </a:r>
            <a:r>
              <a:rPr lang="ru-KG" sz="1200" dirty="0"/>
              <a:t>к</a:t>
            </a:r>
            <a:r>
              <a:rPr lang="ru-RU" sz="1200" dirty="0"/>
              <a:t>ан</a:t>
            </a:r>
            <a:r>
              <a:rPr lang="ru-KG" sz="1200" dirty="0"/>
              <a:t>д</a:t>
            </a:r>
            <a:r>
              <a:rPr lang="ru-RU" sz="1200" dirty="0"/>
              <a:t>ар </a:t>
            </a:r>
            <a:r>
              <a:rPr lang="ru-RU" sz="1200" dirty="0" err="1"/>
              <a:t>камсыз</a:t>
            </a:r>
            <a:r>
              <a:rPr lang="ru-RU" sz="1200" dirty="0"/>
              <a:t> </a:t>
            </a:r>
            <a:r>
              <a:rPr lang="ru-RU" sz="1200" dirty="0" err="1"/>
              <a:t>кылды</a:t>
            </a:r>
            <a:r>
              <a:rPr lang="ru-RU" sz="1200" dirty="0"/>
              <a:t>.:</a:t>
            </a:r>
            <a:endParaRPr lang="ru-KG" sz="1200" dirty="0"/>
          </a:p>
          <a:p>
            <a:pPr marL="360363" indent="-360363" algn="just">
              <a:buFont typeface="Wingdings" panose="05000000000000000000" pitchFamily="2" charset="2"/>
              <a:buChar char="ü"/>
            </a:pPr>
            <a:r>
              <a:rPr lang="ru-RU" sz="1200" dirty="0" err="1"/>
              <a:t>депозиттерди</a:t>
            </a:r>
            <a:r>
              <a:rPr lang="ru-RU" sz="1200" dirty="0"/>
              <a:t> </a:t>
            </a:r>
            <a:r>
              <a:rPr lang="ru-RU" sz="1200" dirty="0" err="1"/>
              <a:t>камсыздандыруу</a:t>
            </a:r>
            <a:r>
              <a:rPr lang="ru-RU" sz="1200" dirty="0"/>
              <a:t> </a:t>
            </a:r>
            <a:r>
              <a:rPr lang="ru-RU" sz="1200" dirty="0" err="1"/>
              <a:t>системасында</a:t>
            </a:r>
            <a:r>
              <a:rPr lang="ru-RU" sz="1200" dirty="0"/>
              <a:t> </a:t>
            </a:r>
            <a:r>
              <a:rPr lang="ru-RU" sz="1200" dirty="0" err="1"/>
              <a:t>тобокелдикке</a:t>
            </a:r>
            <a:r>
              <a:rPr lang="ru-RU" sz="1200" dirty="0"/>
              <a:t> </a:t>
            </a:r>
            <a:r>
              <a:rPr lang="ru-RU" sz="1200" dirty="0" err="1"/>
              <a:t>багытталган</a:t>
            </a:r>
            <a:r>
              <a:rPr lang="ru-RU" sz="1200" dirty="0"/>
              <a:t> </a:t>
            </a:r>
            <a:r>
              <a:rPr lang="ru-RU" sz="1200" dirty="0" err="1"/>
              <a:t>ыкмаларды</a:t>
            </a:r>
            <a:r>
              <a:rPr lang="ru-RU" sz="1200" dirty="0"/>
              <a:t> </a:t>
            </a:r>
            <a:r>
              <a:rPr lang="ru-RU" sz="1200" dirty="0" err="1"/>
              <a:t>иштеп</a:t>
            </a:r>
            <a:r>
              <a:rPr lang="ru-RU" sz="1200" dirty="0"/>
              <a:t> </a:t>
            </a:r>
            <a:r>
              <a:rPr lang="ru-RU" sz="1200" dirty="0" err="1"/>
              <a:t>чыгуу</a:t>
            </a:r>
            <a:r>
              <a:rPr lang="ru-RU" sz="1200" dirty="0"/>
              <a:t>; </a:t>
            </a:r>
            <a:endParaRPr lang="ru-KG" sz="1200" dirty="0"/>
          </a:p>
          <a:p>
            <a:pPr marL="360363" indent="-360363" algn="just">
              <a:buFont typeface="Wingdings" panose="05000000000000000000" pitchFamily="2" charset="2"/>
              <a:buChar char="ü"/>
            </a:pPr>
            <a:r>
              <a:rPr lang="ru-RU" sz="1200" dirty="0" err="1"/>
              <a:t>улуттук</a:t>
            </a:r>
            <a:r>
              <a:rPr lang="ru-RU" sz="1200" dirty="0"/>
              <a:t> </a:t>
            </a:r>
            <a:r>
              <a:rPr lang="ru-RU" sz="1200" dirty="0" err="1"/>
              <a:t>практиканы</a:t>
            </a:r>
            <a:r>
              <a:rPr lang="ru-RU" sz="1200" dirty="0"/>
              <a:t> эл </a:t>
            </a:r>
            <a:r>
              <a:rPr lang="ru-RU" sz="1200" dirty="0" err="1"/>
              <a:t>аралык</a:t>
            </a:r>
            <a:r>
              <a:rPr lang="ru-RU" sz="1200" dirty="0"/>
              <a:t> </a:t>
            </a:r>
            <a:r>
              <a:rPr lang="ru-RU" sz="1200" dirty="0" err="1"/>
              <a:t>стандарттар</a:t>
            </a:r>
            <a:r>
              <a:rPr lang="ru-RU" sz="1200" dirty="0"/>
              <a:t> </a:t>
            </a:r>
            <a:r>
              <a:rPr lang="ru-RU" sz="1200" dirty="0" err="1"/>
              <a:t>менен</a:t>
            </a:r>
            <a:r>
              <a:rPr lang="ru-RU" sz="1200" dirty="0"/>
              <a:t> </a:t>
            </a:r>
            <a:r>
              <a:rPr lang="ru-RU" sz="1200" dirty="0" err="1"/>
              <a:t>шайкеш</a:t>
            </a:r>
            <a:r>
              <a:rPr lang="ru-RU" sz="1200" dirty="0"/>
              <a:t> </a:t>
            </a:r>
            <a:r>
              <a:rPr lang="ru-RU" sz="1200" dirty="0" err="1"/>
              <a:t>келтирүү</a:t>
            </a:r>
            <a:r>
              <a:rPr lang="ru-RU" sz="1200" dirty="0"/>
              <a:t>;</a:t>
            </a:r>
            <a:endParaRPr lang="ru-KG" sz="1200" dirty="0"/>
          </a:p>
          <a:p>
            <a:pPr marL="360363" indent="-360363" algn="just">
              <a:buFont typeface="Wingdings" panose="05000000000000000000" pitchFamily="2" charset="2"/>
              <a:buChar char="ü"/>
            </a:pPr>
            <a:r>
              <a:rPr lang="ru-KG" sz="1200" dirty="0"/>
              <a:t>аманат</a:t>
            </a:r>
            <a:r>
              <a:rPr lang="ru-RU" sz="1200" dirty="0" err="1"/>
              <a:t>чылардын</a:t>
            </a:r>
            <a:r>
              <a:rPr lang="ru-RU" sz="1200" dirty="0"/>
              <a:t> </a:t>
            </a:r>
            <a:r>
              <a:rPr lang="ru-RU" sz="1200" dirty="0" err="1"/>
              <a:t>жана</a:t>
            </a:r>
            <a:r>
              <a:rPr lang="ru-RU" sz="1200" dirty="0"/>
              <a:t> эл </a:t>
            </a:r>
            <a:r>
              <a:rPr lang="ru-RU" sz="1200" dirty="0" err="1"/>
              <a:t>аралык</a:t>
            </a:r>
            <a:r>
              <a:rPr lang="ru-RU" sz="1200" dirty="0"/>
              <a:t> </a:t>
            </a:r>
            <a:r>
              <a:rPr lang="ru-RU" sz="1200" dirty="0" err="1"/>
              <a:t>өнөктөштөрдүн</a:t>
            </a:r>
            <a:r>
              <a:rPr lang="ru-RU" sz="1200" dirty="0"/>
              <a:t> </a:t>
            </a:r>
            <a:r>
              <a:rPr lang="ru-RU" sz="1200" dirty="0" err="1"/>
              <a:t>ишенимин</a:t>
            </a:r>
            <a:r>
              <a:rPr lang="ru-RU" sz="1200" dirty="0"/>
              <a:t> </a:t>
            </a:r>
            <a:r>
              <a:rPr lang="ru-RU" sz="1200" dirty="0" err="1"/>
              <a:t>чыңдоо</a:t>
            </a:r>
            <a:r>
              <a:rPr lang="ru-RU" sz="1200" dirty="0"/>
              <a:t>.</a:t>
            </a:r>
            <a:endParaRPr lang="ru-KG" sz="1200" dirty="0"/>
          </a:p>
        </p:txBody>
      </p:sp>
      <p:sp>
        <p:nvSpPr>
          <p:cNvPr id="7" name="TextBox 6">
            <a:extLst>
              <a:ext uri="{FF2B5EF4-FFF2-40B4-BE49-F238E27FC236}">
                <a16:creationId xmlns:a16="http://schemas.microsoft.com/office/drawing/2014/main" id="{CEF7F5F0-26E4-6390-BF8E-616D9EBAC217}"/>
              </a:ext>
            </a:extLst>
          </p:cNvPr>
          <p:cNvSpPr txBox="1"/>
          <p:nvPr/>
        </p:nvSpPr>
        <p:spPr>
          <a:xfrm>
            <a:off x="822894" y="941774"/>
            <a:ext cx="6299067" cy="1092607"/>
          </a:xfrm>
          <a:prstGeom prst="rect">
            <a:avLst/>
          </a:prstGeom>
          <a:noFill/>
        </p:spPr>
        <p:txBody>
          <a:bodyPr wrap="square">
            <a:spAutoFit/>
          </a:bodyPr>
          <a:lstStyle/>
          <a:p>
            <a:pPr indent="360363" algn="just"/>
            <a:r>
              <a:rPr lang="ru-RU" sz="1300" dirty="0"/>
              <a:t>Эл </a:t>
            </a:r>
            <a:r>
              <a:rPr lang="ru-RU" sz="1300" dirty="0" err="1"/>
              <a:t>аралык</a:t>
            </a:r>
            <a:r>
              <a:rPr lang="ru-RU" sz="1300" dirty="0"/>
              <a:t> </a:t>
            </a:r>
            <a:r>
              <a:rPr lang="ru-RU" sz="1300" dirty="0" err="1"/>
              <a:t>кызматташтык</a:t>
            </a:r>
            <a:r>
              <a:rPr lang="ru-RU" sz="1300" dirty="0"/>
              <a:t> </a:t>
            </a:r>
            <a:r>
              <a:rPr lang="ru-RU" sz="1300" dirty="0" err="1"/>
              <a:t>Агенттиктин</a:t>
            </a:r>
            <a:r>
              <a:rPr lang="ru-RU" sz="1300" dirty="0"/>
              <a:t> </a:t>
            </a:r>
            <a:r>
              <a:rPr lang="ru-RU" sz="1300" dirty="0" err="1"/>
              <a:t>институционалдык</a:t>
            </a:r>
            <a:r>
              <a:rPr lang="ru-RU" sz="1300" dirty="0"/>
              <a:t> </a:t>
            </a:r>
            <a:r>
              <a:rPr lang="ru-RU" sz="1300" dirty="0" err="1"/>
              <a:t>өнүгүүсүнүн</a:t>
            </a:r>
            <a:r>
              <a:rPr lang="ru-RU" sz="1300" dirty="0"/>
              <a:t> </a:t>
            </a:r>
            <a:r>
              <a:rPr lang="ru-RU" sz="1300" dirty="0" err="1"/>
              <a:t>негизги</a:t>
            </a:r>
            <a:r>
              <a:rPr lang="ru-RU" sz="1300" dirty="0"/>
              <a:t> </a:t>
            </a:r>
            <a:r>
              <a:rPr lang="ru-RU" sz="1300" dirty="0" err="1"/>
              <a:t>куралы</a:t>
            </a:r>
            <a:r>
              <a:rPr lang="ru-RU" sz="1300" dirty="0"/>
              <a:t> </a:t>
            </a:r>
            <a:r>
              <a:rPr lang="ru-RU" sz="1300" dirty="0" err="1"/>
              <a:t>жана</a:t>
            </a:r>
            <a:r>
              <a:rPr lang="ru-RU" sz="1300" dirty="0"/>
              <a:t> эл </a:t>
            </a:r>
            <a:r>
              <a:rPr lang="ru-RU" sz="1300" dirty="0" err="1"/>
              <a:t>аралык</a:t>
            </a:r>
            <a:r>
              <a:rPr lang="ru-RU" sz="1300" dirty="0"/>
              <a:t> </a:t>
            </a:r>
            <a:r>
              <a:rPr lang="ru-RU" sz="1300" dirty="0" err="1"/>
              <a:t>стандарттарды</a:t>
            </a:r>
            <a:r>
              <a:rPr lang="ru-RU" sz="1300" dirty="0"/>
              <a:t> </a:t>
            </a:r>
            <a:r>
              <a:rPr lang="ru-RU" sz="1300" dirty="0" err="1"/>
              <a:t>киргизүүгө</a:t>
            </a:r>
            <a:r>
              <a:rPr lang="ru-RU" sz="1300" dirty="0"/>
              <a:t> </a:t>
            </a:r>
            <a:r>
              <a:rPr lang="ru-RU" sz="1300" dirty="0" err="1"/>
              <a:t>жана</a:t>
            </a:r>
            <a:r>
              <a:rPr lang="ru-RU" sz="1300" dirty="0"/>
              <a:t> </a:t>
            </a:r>
            <a:r>
              <a:rPr lang="ru-RU" sz="1300" dirty="0" err="1"/>
              <a:t>аманатчылардын</a:t>
            </a:r>
            <a:r>
              <a:rPr lang="ru-RU" sz="1300" dirty="0"/>
              <a:t> </a:t>
            </a:r>
            <a:r>
              <a:rPr lang="ru-RU" sz="1300" dirty="0" err="1"/>
              <a:t>финансылык</a:t>
            </a:r>
            <a:r>
              <a:rPr lang="ru-RU" sz="1300" dirty="0"/>
              <a:t> </a:t>
            </a:r>
            <a:r>
              <a:rPr lang="ru-RU" sz="1300" dirty="0" err="1"/>
              <a:t>коргоо</a:t>
            </a:r>
            <a:r>
              <a:rPr lang="ru-RU" sz="1300" dirty="0"/>
              <a:t> </a:t>
            </a:r>
            <a:r>
              <a:rPr lang="ru-RU" sz="1300" dirty="0" err="1"/>
              <a:t>механизмдерин</a:t>
            </a:r>
            <a:r>
              <a:rPr lang="ru-RU" sz="1300" dirty="0"/>
              <a:t> </a:t>
            </a:r>
            <a:r>
              <a:rPr lang="ru-RU" sz="1300" dirty="0" err="1"/>
              <a:t>кеңейтүүгө</a:t>
            </a:r>
            <a:r>
              <a:rPr lang="ru-RU" sz="1300" dirty="0"/>
              <a:t> </a:t>
            </a:r>
            <a:r>
              <a:rPr lang="ru-RU" sz="1300" dirty="0" err="1"/>
              <a:t>багытталган</a:t>
            </a:r>
            <a:r>
              <a:rPr lang="ru-RU" sz="1300" dirty="0"/>
              <a:t>.</a:t>
            </a:r>
            <a:endParaRPr lang="ru-KG" sz="1300" dirty="0"/>
          </a:p>
          <a:p>
            <a:pPr indent="360363" algn="just"/>
            <a:endParaRPr lang="ru-RU" sz="1300" b="1" dirty="0">
              <a:solidFill>
                <a:srgbClr val="002F80"/>
              </a:solidFill>
              <a:latin typeface="Open Sans 2 Ultra-Bold"/>
              <a:ea typeface="Open Sans 2 Ultra-Bold"/>
              <a:cs typeface="Open Sans 2 Ultra-Bold"/>
            </a:endParaRPr>
          </a:p>
          <a:p>
            <a:pPr indent="360363" algn="just"/>
            <a:r>
              <a:rPr lang="ru-KG" sz="1300" b="1" dirty="0" err="1">
                <a:solidFill>
                  <a:srgbClr val="002F80"/>
                </a:solidFill>
                <a:latin typeface="Open Sans 2 Ultra-Bold"/>
                <a:ea typeface="Open Sans 2 Ultra-Bold"/>
                <a:cs typeface="Open Sans 2 Ultra-Bold"/>
              </a:rPr>
              <a:t>Аракеттенүүнүн</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негизги</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багыттары</a:t>
            </a:r>
            <a:endParaRPr lang="ru-RU" sz="1300" b="1" dirty="0">
              <a:solidFill>
                <a:srgbClr val="002F80"/>
              </a:solidFill>
              <a:latin typeface="Open Sans 2 Ultra-Bold"/>
              <a:ea typeface="Open Sans 2 Ultra-Bold"/>
              <a:cs typeface="Open Sans 2 Ultra-Bold"/>
            </a:endParaRPr>
          </a:p>
        </p:txBody>
      </p:sp>
      <p:sp>
        <p:nvSpPr>
          <p:cNvPr id="11" name="Прямоугольник: один усеченный угол 10">
            <a:extLst>
              <a:ext uri="{FF2B5EF4-FFF2-40B4-BE49-F238E27FC236}">
                <a16:creationId xmlns:a16="http://schemas.microsoft.com/office/drawing/2014/main" id="{4F9312DC-63EA-041E-8EB9-BE6C7AC3D336}"/>
              </a:ext>
            </a:extLst>
          </p:cNvPr>
          <p:cNvSpPr>
            <a:spLocks noChangeAspect="1"/>
          </p:cNvSpPr>
          <p:nvPr/>
        </p:nvSpPr>
        <p:spPr>
          <a:xfrm flipH="1">
            <a:off x="577850" y="2115727"/>
            <a:ext cx="3247436" cy="2160000"/>
          </a:xfrm>
          <a:prstGeom prst="snip1Rect">
            <a:avLst>
              <a:gd name="adj" fmla="val 50000"/>
            </a:avLst>
          </a:prstGeom>
          <a:blipFill dpi="0" rotWithShape="0">
            <a:blip r:embed="rId4"/>
            <a:srcRect/>
            <a:stretch>
              <a:fillRect/>
            </a:stretch>
          </a:blipFill>
          <a:ln>
            <a:noFill/>
          </a:ln>
          <a:effectLst>
            <a:softEdge rad="254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ru-KG"/>
          </a:p>
        </p:txBody>
      </p:sp>
      <p:sp>
        <p:nvSpPr>
          <p:cNvPr id="13" name="TextBox 12">
            <a:extLst>
              <a:ext uri="{FF2B5EF4-FFF2-40B4-BE49-F238E27FC236}">
                <a16:creationId xmlns:a16="http://schemas.microsoft.com/office/drawing/2014/main" id="{51353DA8-7FC4-03FB-9377-75DBAEEFABB3}"/>
              </a:ext>
            </a:extLst>
          </p:cNvPr>
          <p:cNvSpPr txBox="1"/>
          <p:nvPr/>
        </p:nvSpPr>
        <p:spPr>
          <a:xfrm>
            <a:off x="783988" y="4246820"/>
            <a:ext cx="6194662" cy="3416320"/>
          </a:xfrm>
          <a:prstGeom prst="rect">
            <a:avLst/>
          </a:prstGeom>
          <a:noFill/>
        </p:spPr>
        <p:txBody>
          <a:bodyPr wrap="square">
            <a:spAutoFit/>
          </a:bodyPr>
          <a:lstStyle/>
          <a:p>
            <a:pPr indent="360363" algn="just"/>
            <a:r>
              <a:rPr lang="ru-RU" sz="1200" dirty="0" err="1"/>
              <a:t>Агенттиктин</a:t>
            </a:r>
            <a:r>
              <a:rPr lang="ru-RU" sz="1200" dirty="0"/>
              <a:t> Д</a:t>
            </a:r>
            <a:r>
              <a:rPr lang="ru-KG" sz="1200" dirty="0"/>
              <a:t>КЭА</a:t>
            </a:r>
            <a:r>
              <a:rPr lang="ru-RU" sz="1200" dirty="0" err="1"/>
              <a:t>нын</a:t>
            </a:r>
            <a:r>
              <a:rPr lang="ru-RU" sz="1200" dirty="0"/>
              <a:t> </a:t>
            </a:r>
            <a:r>
              <a:rPr lang="ru-RU" sz="1200" dirty="0" err="1"/>
              <a:t>ишине</a:t>
            </a:r>
            <a:r>
              <a:rPr lang="ru-RU" sz="1200" dirty="0"/>
              <a:t> </a:t>
            </a:r>
            <a:r>
              <a:rPr lang="ru-RU" sz="1200" dirty="0" err="1"/>
              <a:t>активдүү</a:t>
            </a:r>
            <a:r>
              <a:rPr lang="ru-RU" sz="1200" dirty="0"/>
              <a:t> </a:t>
            </a:r>
            <a:r>
              <a:rPr lang="ru-RU" sz="1200" dirty="0" err="1"/>
              <a:t>катышуусу</a:t>
            </a:r>
            <a:r>
              <a:rPr lang="ru-RU" sz="1200" dirty="0"/>
              <a:t> эл </a:t>
            </a:r>
            <a:r>
              <a:rPr lang="ru-RU" sz="1200" dirty="0" err="1"/>
              <a:t>аралык</a:t>
            </a:r>
            <a:r>
              <a:rPr lang="ru-RU" sz="1200" dirty="0"/>
              <a:t> </a:t>
            </a:r>
            <a:r>
              <a:rPr lang="ru-RU" sz="1200" dirty="0" err="1"/>
              <a:t>кесиптик</a:t>
            </a:r>
            <a:r>
              <a:rPr lang="ru-RU" sz="1200" dirty="0"/>
              <a:t> </a:t>
            </a:r>
            <a:r>
              <a:rPr lang="ru-RU" sz="1200" dirty="0" err="1"/>
              <a:t>коомчулукка</a:t>
            </a:r>
            <a:r>
              <a:rPr lang="ru-RU" sz="1200" dirty="0"/>
              <a:t> </a:t>
            </a:r>
            <a:r>
              <a:rPr lang="ru-RU" sz="1200" dirty="0" err="1"/>
              <a:t>интеграцияны</a:t>
            </a:r>
            <a:r>
              <a:rPr lang="ru-RU" sz="1200" dirty="0"/>
              <a:t>, </a:t>
            </a:r>
            <a:r>
              <a:rPr lang="ru-RU" sz="1200" dirty="0" err="1"/>
              <a:t>мыкты</a:t>
            </a:r>
            <a:r>
              <a:rPr lang="ru-RU" sz="1200" dirty="0"/>
              <a:t> </a:t>
            </a:r>
            <a:r>
              <a:rPr lang="ru-RU" sz="1200" dirty="0" err="1"/>
              <a:t>тажрыйбаларга</a:t>
            </a:r>
            <a:r>
              <a:rPr lang="ru-RU" sz="1200" dirty="0"/>
              <a:t> </a:t>
            </a:r>
            <a:r>
              <a:rPr lang="ru-RU" sz="1200" dirty="0" err="1"/>
              <a:t>жеткиликтүүлүктү</a:t>
            </a:r>
            <a:r>
              <a:rPr lang="ru-RU" sz="1200" dirty="0"/>
              <a:t> </a:t>
            </a:r>
            <a:r>
              <a:rPr lang="ru-RU" sz="1200" dirty="0" err="1"/>
              <a:t>камсыз</a:t>
            </a:r>
            <a:r>
              <a:rPr lang="ru-RU" sz="1200" dirty="0"/>
              <a:t> </a:t>
            </a:r>
            <a:r>
              <a:rPr lang="ru-RU" sz="1200" dirty="0" err="1"/>
              <a:t>кылды</a:t>
            </a:r>
            <a:r>
              <a:rPr lang="ru-RU" sz="1200" dirty="0"/>
              <a:t>. </a:t>
            </a:r>
            <a:r>
              <a:rPr lang="ru-RU" sz="1200" dirty="0" err="1"/>
              <a:t>Отчеттук</a:t>
            </a:r>
            <a:r>
              <a:rPr lang="ru-RU" sz="1200" dirty="0"/>
              <a:t> </a:t>
            </a:r>
            <a:r>
              <a:rPr lang="ru-RU" sz="1200" dirty="0" err="1"/>
              <a:t>жылы</a:t>
            </a:r>
            <a:r>
              <a:rPr lang="ru-RU" sz="1200" dirty="0"/>
              <a:t> </a:t>
            </a:r>
            <a:r>
              <a:rPr lang="ru-RU" sz="1200" dirty="0" err="1"/>
              <a:t>системаны</a:t>
            </a:r>
            <a:r>
              <a:rPr lang="ru-RU" sz="1200" dirty="0"/>
              <a:t> </a:t>
            </a:r>
            <a:r>
              <a:rPr lang="ru-RU" sz="1200" dirty="0" err="1"/>
              <a:t>санариптик</a:t>
            </a:r>
            <a:r>
              <a:rPr lang="ru-RU" sz="1200" dirty="0"/>
              <a:t> </a:t>
            </a:r>
            <a:r>
              <a:rPr lang="ru-RU" sz="1200" dirty="0" err="1"/>
              <a:t>финансылык</a:t>
            </a:r>
            <a:r>
              <a:rPr lang="ru-RU" sz="1200" dirty="0"/>
              <a:t> </a:t>
            </a:r>
            <a:r>
              <a:rPr lang="ru-RU" sz="1200" dirty="0" err="1"/>
              <a:t>продуктыларга</a:t>
            </a:r>
            <a:r>
              <a:rPr lang="ru-RU" sz="1200" dirty="0"/>
              <a:t> </a:t>
            </a:r>
            <a:r>
              <a:rPr lang="ru-RU" sz="1200" dirty="0" err="1"/>
              <a:t>ыңгайлаштыруу</a:t>
            </a:r>
            <a:r>
              <a:rPr lang="ru-RU" sz="1200" dirty="0"/>
              <a:t> </a:t>
            </a:r>
            <a:r>
              <a:rPr lang="ru-RU" sz="1200" dirty="0" err="1"/>
              <a:t>максатында</a:t>
            </a:r>
            <a:r>
              <a:rPr lang="ru-RU" sz="1200" dirty="0"/>
              <a:t> </a:t>
            </a:r>
            <a:r>
              <a:rPr lang="ru-RU" sz="1200" dirty="0" err="1"/>
              <a:t>электрондук</a:t>
            </a:r>
            <a:r>
              <a:rPr lang="ru-RU" sz="1200" dirty="0"/>
              <a:t> </a:t>
            </a:r>
            <a:r>
              <a:rPr lang="ru-RU" sz="1200" dirty="0" err="1"/>
              <a:t>акчаны</a:t>
            </a:r>
            <a:r>
              <a:rPr lang="ru-RU" sz="1200" dirty="0"/>
              <a:t> </a:t>
            </a:r>
            <a:r>
              <a:rPr lang="ru-RU" sz="1200" dirty="0" err="1"/>
              <a:t>камсыздандыруу</a:t>
            </a:r>
            <a:r>
              <a:rPr lang="ru-RU" sz="1200" dirty="0"/>
              <a:t> </a:t>
            </a:r>
            <a:r>
              <a:rPr lang="ru-RU" sz="1200" dirty="0" err="1"/>
              <a:t>боюнча</a:t>
            </a:r>
            <a:r>
              <a:rPr lang="ru-RU" sz="1200" dirty="0"/>
              <a:t> эл </a:t>
            </a:r>
            <a:r>
              <a:rPr lang="ru-RU" sz="1200" dirty="0" err="1"/>
              <a:t>аралык</a:t>
            </a:r>
            <a:r>
              <a:rPr lang="ru-RU" sz="1200" dirty="0"/>
              <a:t> </a:t>
            </a:r>
            <a:r>
              <a:rPr lang="ru-RU" sz="1200" dirty="0" err="1"/>
              <a:t>тажрыйба</a:t>
            </a:r>
            <a:r>
              <a:rPr lang="ru-RU" sz="1200" dirty="0"/>
              <a:t> </a:t>
            </a:r>
            <a:r>
              <a:rPr lang="ru-RU" sz="1200" dirty="0" err="1"/>
              <a:t>изилденди</a:t>
            </a:r>
            <a:r>
              <a:rPr lang="ru-RU" sz="1200" dirty="0"/>
              <a:t>. </a:t>
            </a:r>
            <a:endParaRPr lang="ru-KG" sz="1200" dirty="0"/>
          </a:p>
          <a:p>
            <a:pPr indent="360363" algn="just"/>
            <a:r>
              <a:rPr lang="ru-RU" sz="1200" dirty="0"/>
              <a:t>Европа </a:t>
            </a:r>
            <a:r>
              <a:rPr lang="ru-RU" sz="1200" dirty="0" err="1"/>
              <a:t>реконструкциялоо</a:t>
            </a:r>
            <a:r>
              <a:rPr lang="ru-RU" sz="1200" dirty="0"/>
              <a:t> </a:t>
            </a:r>
            <a:r>
              <a:rPr lang="ru-RU" sz="1200" dirty="0" err="1"/>
              <a:t>жана</a:t>
            </a:r>
            <a:r>
              <a:rPr lang="ru-RU" sz="1200" dirty="0"/>
              <a:t> </a:t>
            </a:r>
            <a:r>
              <a:rPr lang="ru-RU" sz="1200" dirty="0" err="1"/>
              <a:t>өнүктүрүү</a:t>
            </a:r>
            <a:r>
              <a:rPr lang="ru-RU" sz="1200" dirty="0"/>
              <a:t> </a:t>
            </a:r>
            <a:r>
              <a:rPr lang="ru-RU" sz="1200" dirty="0" err="1"/>
              <a:t>банкы</a:t>
            </a:r>
            <a:r>
              <a:rPr lang="ru-RU" sz="1200" dirty="0"/>
              <a:t> </a:t>
            </a:r>
            <a:r>
              <a:rPr lang="ru-RU" sz="1200" dirty="0" err="1"/>
              <a:t>менен</a:t>
            </a:r>
            <a:r>
              <a:rPr lang="ru-RU" sz="1200" dirty="0"/>
              <a:t> </a:t>
            </a:r>
            <a:r>
              <a:rPr lang="ru-RU" sz="1200" dirty="0" err="1"/>
              <a:t>отчеттук</a:t>
            </a:r>
            <a:r>
              <a:rPr lang="ru-RU" sz="1200" dirty="0"/>
              <a:t> </a:t>
            </a:r>
            <a:r>
              <a:rPr lang="ru-RU" sz="1200" dirty="0" err="1"/>
              <a:t>жылы</a:t>
            </a:r>
            <a:r>
              <a:rPr lang="ru-RU" sz="1200" dirty="0"/>
              <a:t> </a:t>
            </a:r>
            <a:r>
              <a:rPr lang="ru-RU" sz="1200" dirty="0" err="1"/>
              <a:t>кызматташуу</a:t>
            </a:r>
            <a:r>
              <a:rPr lang="ru-RU" sz="1200" dirty="0"/>
              <a:t> </a:t>
            </a:r>
            <a:r>
              <a:rPr lang="ru-RU" sz="1200" dirty="0" err="1"/>
              <a:t>Фондду</a:t>
            </a:r>
            <a:r>
              <a:rPr lang="ru-RU" sz="1200" dirty="0"/>
              <a:t> </a:t>
            </a:r>
            <a:r>
              <a:rPr lang="ru-RU" sz="1200" dirty="0" err="1"/>
              <a:t>чукул</a:t>
            </a:r>
            <a:r>
              <a:rPr lang="ru-RU" sz="1200" dirty="0"/>
              <a:t> </a:t>
            </a:r>
            <a:r>
              <a:rPr lang="ru-RU" sz="1200" dirty="0" err="1"/>
              <a:t>каржылоо</a:t>
            </a:r>
            <a:r>
              <a:rPr lang="ru-RU" sz="1200" dirty="0"/>
              <a:t> </a:t>
            </a:r>
            <a:r>
              <a:rPr lang="ru-RU" sz="1200" dirty="0" err="1"/>
              <a:t>механизмдерин</a:t>
            </a:r>
            <a:r>
              <a:rPr lang="ru-RU" sz="1200" dirty="0"/>
              <a:t> </a:t>
            </a:r>
            <a:r>
              <a:rPr lang="ru-RU" sz="1200" dirty="0" err="1"/>
              <a:t>түзүүгө</a:t>
            </a:r>
            <a:r>
              <a:rPr lang="ru-RU" sz="1200" dirty="0"/>
              <a:t> </a:t>
            </a:r>
            <a:r>
              <a:rPr lang="ru-RU" sz="1200" dirty="0" err="1"/>
              <a:t>багытталган</a:t>
            </a:r>
            <a:r>
              <a:rPr lang="ru-RU" sz="1200" dirty="0"/>
              <a:t>, </a:t>
            </a:r>
            <a:r>
              <a:rPr lang="ru-RU" sz="1200" dirty="0" err="1"/>
              <a:t>анын</a:t>
            </a:r>
            <a:r>
              <a:rPr lang="ru-RU" sz="1200" dirty="0"/>
              <a:t> </a:t>
            </a:r>
            <a:r>
              <a:rPr lang="ru-RU" sz="1200" dirty="0" err="1"/>
              <a:t>ичинде</a:t>
            </a:r>
            <a:r>
              <a:rPr lang="ru-RU" sz="1200" dirty="0"/>
              <a:t> </a:t>
            </a:r>
            <a:r>
              <a:rPr lang="ru-RU" sz="1200" dirty="0" err="1"/>
              <a:t>кредиттик</a:t>
            </a:r>
            <a:r>
              <a:rPr lang="ru-RU" sz="1200" dirty="0"/>
              <a:t> линия </a:t>
            </a:r>
            <a:r>
              <a:rPr lang="ru-RU" sz="1200" dirty="0" err="1"/>
              <a:t>ачуу</a:t>
            </a:r>
            <a:r>
              <a:rPr lang="ru-RU" sz="1200" dirty="0"/>
              <a:t> </a:t>
            </a:r>
            <a:r>
              <a:rPr lang="ru-RU" sz="1200" dirty="0" err="1"/>
              <a:t>мүмкүнчүлүгүн</a:t>
            </a:r>
            <a:r>
              <a:rPr lang="ru-RU" sz="1200" dirty="0"/>
              <a:t> </a:t>
            </a:r>
            <a:r>
              <a:rPr lang="ru-RU" sz="1200" dirty="0" err="1"/>
              <a:t>иштеп</a:t>
            </a:r>
            <a:r>
              <a:rPr lang="ru-RU" sz="1200" dirty="0"/>
              <a:t> </a:t>
            </a:r>
            <a:r>
              <a:rPr lang="ru-RU" sz="1200" dirty="0" err="1"/>
              <a:t>чыгуу</a:t>
            </a:r>
            <a:r>
              <a:rPr lang="ru-RU" sz="1200" dirty="0"/>
              <a:t>, </a:t>
            </a:r>
            <a:r>
              <a:rPr lang="ru-RU" sz="1200" dirty="0" err="1"/>
              <a:t>бул</a:t>
            </a:r>
            <a:r>
              <a:rPr lang="ru-RU" sz="1200" dirty="0"/>
              <a:t> </a:t>
            </a:r>
            <a:r>
              <a:rPr lang="ru-KG" sz="1200" dirty="0" err="1"/>
              <a:t>болушу</a:t>
            </a:r>
            <a:r>
              <a:rPr lang="ru-KG" sz="1200" dirty="0"/>
              <a:t> </a:t>
            </a:r>
            <a:r>
              <a:rPr lang="ru-KG" sz="1200" dirty="0" err="1"/>
              <a:t>мүмкүн</a:t>
            </a:r>
            <a:r>
              <a:rPr lang="ru-RU" sz="1200" dirty="0"/>
              <a:t> </a:t>
            </a:r>
            <a:r>
              <a:rPr lang="ru-RU" sz="1200" dirty="0" err="1"/>
              <a:t>кризистер</a:t>
            </a:r>
            <a:r>
              <a:rPr lang="ru-RU" sz="1200" dirty="0"/>
              <a:t> </a:t>
            </a:r>
            <a:r>
              <a:rPr lang="ru-RU" sz="1200" dirty="0" err="1"/>
              <a:t>шартында</a:t>
            </a:r>
            <a:r>
              <a:rPr lang="ru-RU" sz="1200" dirty="0"/>
              <a:t> </a:t>
            </a:r>
            <a:r>
              <a:rPr lang="ru-RU" sz="1200" dirty="0" err="1"/>
              <a:t>системанын</a:t>
            </a:r>
            <a:r>
              <a:rPr lang="ru-RU" sz="1200" dirty="0"/>
              <a:t> </a:t>
            </a:r>
            <a:r>
              <a:rPr lang="ru-RU" sz="1200" dirty="0" err="1"/>
              <a:t>финансылык</a:t>
            </a:r>
            <a:r>
              <a:rPr lang="ru-RU" sz="1200" dirty="0"/>
              <a:t> </a:t>
            </a:r>
            <a:r>
              <a:rPr lang="ru-RU" sz="1200" dirty="0" err="1"/>
              <a:t>туруктуулугун</a:t>
            </a:r>
            <a:r>
              <a:rPr lang="ru-RU" sz="1200" dirty="0"/>
              <a:t> </a:t>
            </a:r>
            <a:r>
              <a:rPr lang="ru-RU" sz="1200" dirty="0" err="1"/>
              <a:t>күчөтөт</a:t>
            </a:r>
            <a:r>
              <a:rPr lang="ru-RU" sz="1200" dirty="0"/>
              <a:t>. </a:t>
            </a:r>
            <a:endParaRPr lang="ru-KG" sz="1200" dirty="0"/>
          </a:p>
          <a:p>
            <a:pPr indent="360363" algn="just"/>
            <a:r>
              <a:rPr lang="ru-RU" sz="1200" dirty="0" err="1"/>
              <a:t>Агенттик</a:t>
            </a:r>
            <a:r>
              <a:rPr lang="ru-RU" sz="1200" dirty="0"/>
              <a:t> </a:t>
            </a:r>
            <a:r>
              <a:rPr lang="ru-RU" sz="1200" dirty="0" err="1"/>
              <a:t>Түркиянын</a:t>
            </a:r>
            <a:r>
              <a:rPr lang="ru-RU" sz="1200" dirty="0"/>
              <a:t>, </a:t>
            </a:r>
            <a:r>
              <a:rPr lang="ru-RU" sz="1200" dirty="0" err="1"/>
              <a:t>Грузиянын</a:t>
            </a:r>
            <a:r>
              <a:rPr lang="ru-RU" sz="1200" dirty="0"/>
              <a:t>, Корея Республикасынын </a:t>
            </a:r>
            <a:r>
              <a:rPr lang="ru-RU" sz="1200" dirty="0" err="1"/>
              <a:t>жана</a:t>
            </a:r>
            <a:r>
              <a:rPr lang="ru-RU" sz="1200" dirty="0"/>
              <a:t> </a:t>
            </a:r>
            <a:r>
              <a:rPr lang="ru-RU" sz="1200" dirty="0" err="1"/>
              <a:t>Филиппиндин</a:t>
            </a:r>
            <a:r>
              <a:rPr lang="ru-RU" sz="1200" dirty="0"/>
              <a:t> </a:t>
            </a:r>
            <a:r>
              <a:rPr lang="ru-RU" sz="1200" dirty="0" err="1"/>
              <a:t>депозиттерди</a:t>
            </a:r>
            <a:r>
              <a:rPr lang="ru-RU" sz="1200" dirty="0"/>
              <a:t> </a:t>
            </a:r>
            <a:r>
              <a:rPr lang="ru-RU" sz="1200" dirty="0" err="1"/>
              <a:t>камсыздандыруу</a:t>
            </a:r>
            <a:r>
              <a:rPr lang="ru-RU" sz="1200" dirty="0"/>
              <a:t> </a:t>
            </a:r>
            <a:r>
              <a:rPr lang="ru-RU" sz="1200" dirty="0" err="1"/>
              <a:t>фонддору</a:t>
            </a:r>
            <a:r>
              <a:rPr lang="ru-RU" sz="1200" dirty="0"/>
              <a:t> </a:t>
            </a:r>
            <a:r>
              <a:rPr lang="ru-RU" sz="1200" dirty="0" err="1"/>
              <a:t>менен</a:t>
            </a:r>
            <a:r>
              <a:rPr lang="ru-RU" sz="1200" dirty="0"/>
              <a:t> </a:t>
            </a:r>
            <a:r>
              <a:rPr lang="ru-RU" sz="1200" dirty="0" err="1"/>
              <a:t>эки</a:t>
            </a:r>
            <a:r>
              <a:rPr lang="ru-RU" sz="1200" dirty="0"/>
              <a:t> </a:t>
            </a:r>
            <a:r>
              <a:rPr lang="ru-RU" sz="1200" dirty="0" err="1"/>
              <a:t>тараптуу</a:t>
            </a:r>
            <a:r>
              <a:rPr lang="ru-RU" sz="1200" dirty="0"/>
              <a:t> </a:t>
            </a:r>
            <a:r>
              <a:rPr lang="ru-RU" sz="1200" dirty="0" err="1"/>
              <a:t>өз</a:t>
            </a:r>
            <a:r>
              <a:rPr lang="ru-RU" sz="1200" dirty="0"/>
              <a:t> ара </a:t>
            </a:r>
            <a:r>
              <a:rPr lang="ru-RU" sz="1200" dirty="0" err="1"/>
              <a:t>аракеттенүүнү</a:t>
            </a:r>
            <a:r>
              <a:rPr lang="ru-RU" sz="1200" dirty="0"/>
              <a:t> </a:t>
            </a:r>
            <a:r>
              <a:rPr lang="ru-RU" sz="1200" dirty="0" err="1"/>
              <a:t>өнүктүрүүдө</a:t>
            </a:r>
            <a:r>
              <a:rPr lang="ru-RU" sz="1200" dirty="0"/>
              <a:t>, </a:t>
            </a:r>
            <a:r>
              <a:rPr lang="ru-RU" sz="1200" dirty="0" err="1"/>
              <a:t>ошондой</a:t>
            </a:r>
            <a:r>
              <a:rPr lang="ru-RU" sz="1200" dirty="0"/>
              <a:t> эле </a:t>
            </a:r>
            <a:r>
              <a:rPr lang="ru-RU" sz="1200" dirty="0" err="1"/>
              <a:t>ЕАЭБдин</a:t>
            </a:r>
            <a:r>
              <a:rPr lang="ru-RU" sz="1200" dirty="0"/>
              <a:t> </a:t>
            </a:r>
            <a:r>
              <a:rPr lang="ru-RU" sz="1200" dirty="0" err="1"/>
              <a:t>депозиттерди</a:t>
            </a:r>
            <a:r>
              <a:rPr lang="ru-RU" sz="1200" dirty="0"/>
              <a:t> </a:t>
            </a:r>
            <a:r>
              <a:rPr lang="ru-RU" sz="1200" dirty="0" err="1"/>
              <a:t>камсыздандыруу</a:t>
            </a:r>
            <a:r>
              <a:rPr lang="ru-RU" sz="1200" dirty="0"/>
              <a:t> </a:t>
            </a:r>
            <a:r>
              <a:rPr lang="ru-RU" sz="1200" dirty="0" err="1"/>
              <a:t>маселелери</a:t>
            </a:r>
            <a:r>
              <a:rPr lang="ru-RU" sz="1200" dirty="0"/>
              <a:t> </a:t>
            </a:r>
            <a:r>
              <a:rPr lang="ru-RU" sz="1200" dirty="0" err="1"/>
              <a:t>боюнча</a:t>
            </a:r>
            <a:r>
              <a:rPr lang="ru-RU" sz="1200" dirty="0"/>
              <a:t> </a:t>
            </a:r>
            <a:r>
              <a:rPr lang="ru-RU" sz="1200" dirty="0" err="1"/>
              <a:t>эксперттик</a:t>
            </a:r>
            <a:r>
              <a:rPr lang="ru-RU" sz="1200" dirty="0"/>
              <a:t> </a:t>
            </a:r>
            <a:r>
              <a:rPr lang="ru-RU" sz="1200" dirty="0" err="1"/>
              <a:t>жана</a:t>
            </a:r>
            <a:r>
              <a:rPr lang="ru-RU" sz="1200" dirty="0"/>
              <a:t> </a:t>
            </a:r>
            <a:r>
              <a:rPr lang="ru-RU" sz="1200" dirty="0" err="1"/>
              <a:t>жумушчу</a:t>
            </a:r>
            <a:r>
              <a:rPr lang="ru-RU" sz="1200" dirty="0"/>
              <a:t> </a:t>
            </a:r>
            <a:r>
              <a:rPr lang="ru-RU" sz="1200" dirty="0" err="1"/>
              <a:t>топторуна</a:t>
            </a:r>
            <a:r>
              <a:rPr lang="ru-KG" sz="1200" dirty="0"/>
              <a:t> да</a:t>
            </a:r>
            <a:r>
              <a:rPr lang="ru-RU" sz="1200" dirty="0"/>
              <a:t> </a:t>
            </a:r>
            <a:r>
              <a:rPr lang="ru-RU" sz="1200" dirty="0" err="1"/>
              <a:t>катышууда</a:t>
            </a:r>
            <a:r>
              <a:rPr lang="ru-RU" sz="1200" dirty="0"/>
              <a:t>.</a:t>
            </a:r>
            <a:endParaRPr lang="ru-RU" sz="1200" b="1" dirty="0">
              <a:solidFill>
                <a:srgbClr val="002F80"/>
              </a:solidFill>
              <a:latin typeface="Open Sans 2 Ultra-Bold"/>
              <a:ea typeface="Open Sans 2 Ultra-Bold"/>
              <a:cs typeface="Open Sans 2 Ultra-Bold"/>
            </a:endParaRPr>
          </a:p>
          <a:p>
            <a:pPr indent="360363" algn="just"/>
            <a:r>
              <a:rPr lang="ru-KG" sz="1200" b="1" dirty="0">
                <a:solidFill>
                  <a:srgbClr val="002F80"/>
                </a:solidFill>
                <a:latin typeface="Open Sans 2 Ultra-Bold"/>
                <a:ea typeface="Open Sans 2 Ultra-Bold"/>
                <a:cs typeface="Open Sans 2 Ultra-Bold"/>
              </a:rPr>
              <a:t>Эл </a:t>
            </a:r>
            <a:r>
              <a:rPr lang="ru-KG" sz="1200" b="1" dirty="0" err="1">
                <a:solidFill>
                  <a:srgbClr val="002F80"/>
                </a:solidFill>
                <a:latin typeface="Open Sans 2 Ultra-Bold"/>
                <a:ea typeface="Open Sans 2 Ultra-Bold"/>
                <a:cs typeface="Open Sans 2 Ultra-Bold"/>
              </a:rPr>
              <a:t>аралык</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таанылуу</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жана</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жол</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башчылык</a:t>
            </a:r>
            <a:r>
              <a:rPr lang="ru-RU" sz="1200" b="1" dirty="0">
                <a:solidFill>
                  <a:srgbClr val="002F80"/>
                </a:solidFill>
                <a:latin typeface="Open Sans 2 Ultra-Bold"/>
                <a:ea typeface="Open Sans 2 Ultra-Bold"/>
                <a:cs typeface="Open Sans 2 Ultra-Bold"/>
              </a:rPr>
              <a:t> </a:t>
            </a:r>
          </a:p>
          <a:p>
            <a:pPr indent="360363" algn="just"/>
            <a:r>
              <a:rPr lang="ru-RU" sz="1200" dirty="0"/>
              <a:t>2025-жылы </a:t>
            </a:r>
            <a:r>
              <a:rPr lang="ru-RU" sz="1200" dirty="0" err="1"/>
              <a:t>Агенттиктин</a:t>
            </a:r>
            <a:r>
              <a:rPr lang="ru-RU" sz="1200" dirty="0"/>
              <a:t> </a:t>
            </a:r>
            <a:r>
              <a:rPr lang="ru-RU" sz="1200" dirty="0" err="1"/>
              <a:t>аткаруучу</a:t>
            </a:r>
            <a:r>
              <a:rPr lang="ru-RU" sz="1200" dirty="0"/>
              <a:t> директору </a:t>
            </a:r>
            <a:r>
              <a:rPr lang="ru-RU" sz="1200" dirty="0" err="1"/>
              <a:t>Евразиялык</a:t>
            </a:r>
            <a:r>
              <a:rPr lang="ru-RU" sz="1200" dirty="0"/>
              <a:t> </a:t>
            </a:r>
            <a:r>
              <a:rPr lang="ru-RU" sz="1200" dirty="0" err="1"/>
              <a:t>аймактык</a:t>
            </a:r>
            <a:r>
              <a:rPr lang="ru-RU" sz="1200" dirty="0"/>
              <a:t> </a:t>
            </a:r>
            <a:r>
              <a:rPr lang="ru-RU" sz="1200" dirty="0" err="1"/>
              <a:t>комитеттин</a:t>
            </a:r>
            <a:r>
              <a:rPr lang="ru-RU" sz="1200" dirty="0"/>
              <a:t> </a:t>
            </a:r>
            <a:r>
              <a:rPr lang="ru-RU" sz="1200" dirty="0" err="1"/>
              <a:t>төрагасы</a:t>
            </a:r>
            <a:r>
              <a:rPr lang="ru-RU" sz="1200" dirty="0"/>
              <a:t> </a:t>
            </a:r>
            <a:r>
              <a:rPr lang="ru-RU" sz="1200" dirty="0" err="1"/>
              <a:t>жана</a:t>
            </a:r>
            <a:r>
              <a:rPr lang="ru-RU" sz="1200" dirty="0"/>
              <a:t> Д</a:t>
            </a:r>
            <a:r>
              <a:rPr lang="ru-KG" sz="1200" dirty="0"/>
              <a:t>КЭА</a:t>
            </a:r>
            <a:r>
              <a:rPr lang="ru-RU" sz="1200" dirty="0" err="1"/>
              <a:t>нын</a:t>
            </a:r>
            <a:r>
              <a:rPr lang="ru-RU" sz="1200" dirty="0"/>
              <a:t> </a:t>
            </a:r>
            <a:r>
              <a:rPr lang="ru-RU" sz="1200" dirty="0" err="1"/>
              <a:t>Аткаруу</a:t>
            </a:r>
            <a:r>
              <a:rPr lang="ru-RU" sz="1200" dirty="0"/>
              <a:t> </a:t>
            </a:r>
            <a:r>
              <a:rPr lang="ru-RU" sz="1200" dirty="0" err="1"/>
              <a:t>кеңешинин</a:t>
            </a:r>
            <a:r>
              <a:rPr lang="ru-RU" sz="1200" dirty="0"/>
              <a:t> </a:t>
            </a:r>
            <a:r>
              <a:rPr lang="ru-RU" sz="1200" dirty="0" err="1"/>
              <a:t>мүчөсү</a:t>
            </a:r>
            <a:r>
              <a:rPr lang="ru-RU" sz="1200" dirty="0"/>
              <a:t> </a:t>
            </a:r>
            <a:r>
              <a:rPr lang="ru-RU" sz="1200" dirty="0" err="1"/>
              <a:t>болуп</a:t>
            </a:r>
            <a:r>
              <a:rPr lang="ru-RU" sz="1200" dirty="0"/>
              <a:t> </a:t>
            </a:r>
            <a:r>
              <a:rPr lang="ru-RU" sz="1200" dirty="0" err="1"/>
              <a:t>шайланды</a:t>
            </a:r>
            <a:r>
              <a:rPr lang="ru-RU" sz="1200" dirty="0"/>
              <a:t>. </a:t>
            </a:r>
            <a:r>
              <a:rPr lang="ru-RU" sz="1200" dirty="0" err="1"/>
              <a:t>Бул</a:t>
            </a:r>
            <a:r>
              <a:rPr lang="ru-RU" sz="1200" dirty="0"/>
              <a:t> </a:t>
            </a:r>
            <a:r>
              <a:rPr lang="ru-RU" sz="1200" dirty="0" err="1"/>
              <a:t>Агенттиктин</a:t>
            </a:r>
            <a:r>
              <a:rPr lang="ru-RU" sz="1200" dirty="0"/>
              <a:t> </a:t>
            </a:r>
            <a:r>
              <a:rPr lang="ru-RU" sz="1200" dirty="0" err="1"/>
              <a:t>ролун</a:t>
            </a:r>
            <a:r>
              <a:rPr lang="ru-RU" sz="1200" dirty="0"/>
              <a:t> </a:t>
            </a:r>
            <a:r>
              <a:rPr lang="ru-RU" sz="1200" dirty="0" err="1"/>
              <a:t>күчөтүп</a:t>
            </a:r>
            <a:r>
              <a:rPr lang="ru-RU" sz="1200" dirty="0"/>
              <a:t>, </a:t>
            </a:r>
            <a:r>
              <a:rPr lang="ru-RU" sz="1200" dirty="0" err="1"/>
              <a:t>анын</a:t>
            </a:r>
            <a:r>
              <a:rPr lang="ru-RU" sz="1200" dirty="0"/>
              <a:t> эл </a:t>
            </a:r>
            <a:r>
              <a:rPr lang="ru-RU" sz="1200" dirty="0" err="1"/>
              <a:t>аралык</a:t>
            </a:r>
            <a:r>
              <a:rPr lang="ru-RU" sz="1200" dirty="0"/>
              <a:t> </a:t>
            </a:r>
            <a:r>
              <a:rPr lang="ru-RU" sz="1200" dirty="0" err="1"/>
              <a:t>кесиптик</a:t>
            </a:r>
            <a:r>
              <a:rPr lang="ru-RU" sz="1200" dirty="0"/>
              <a:t> </a:t>
            </a:r>
            <a:r>
              <a:rPr lang="ru-RU" sz="1200" dirty="0" err="1"/>
              <a:t>коомчулуктун</a:t>
            </a:r>
            <a:r>
              <a:rPr lang="ru-RU" sz="1200" dirty="0"/>
              <a:t> </a:t>
            </a:r>
            <a:r>
              <a:rPr lang="ru-RU" sz="1200" dirty="0" err="1"/>
              <a:t>активдүү</a:t>
            </a:r>
            <a:r>
              <a:rPr lang="ru-RU" sz="1200" dirty="0"/>
              <a:t> </a:t>
            </a:r>
            <a:r>
              <a:rPr lang="ru-RU" sz="1200" dirty="0" err="1"/>
              <a:t>катышуучусу</a:t>
            </a:r>
            <a:r>
              <a:rPr lang="ru-RU" sz="1200" dirty="0"/>
              <a:t> катары </a:t>
            </a:r>
            <a:r>
              <a:rPr lang="ru-RU" sz="1200" dirty="0" err="1"/>
              <a:t>статусун</a:t>
            </a:r>
            <a:r>
              <a:rPr lang="ru-RU" sz="1200" dirty="0"/>
              <a:t> </a:t>
            </a:r>
            <a:r>
              <a:rPr lang="ru-RU" sz="1200" dirty="0" err="1"/>
              <a:t>бекемдеди</a:t>
            </a:r>
            <a:r>
              <a:rPr lang="ru-RU" sz="1200" dirty="0"/>
              <a:t>. </a:t>
            </a:r>
            <a:r>
              <a:rPr lang="ru-RU" sz="1200" dirty="0" err="1"/>
              <a:t>Бул</a:t>
            </a:r>
            <a:r>
              <a:rPr lang="ru-RU" sz="1200" dirty="0"/>
              <a:t> </a:t>
            </a:r>
            <a:r>
              <a:rPr lang="ru-RU" sz="1200" dirty="0" err="1"/>
              <a:t>мандаттын</a:t>
            </a:r>
            <a:r>
              <a:rPr lang="ru-RU" sz="1200" dirty="0"/>
              <a:t> </a:t>
            </a:r>
            <a:r>
              <a:rPr lang="ru-RU" sz="1200" dirty="0" err="1"/>
              <a:t>алкагында</a:t>
            </a:r>
            <a:r>
              <a:rPr lang="ru-RU" sz="1200" dirty="0"/>
              <a:t> 2026-жылы </a:t>
            </a:r>
            <a:r>
              <a:rPr lang="ru-RU" sz="1200" dirty="0" err="1"/>
              <a:t>Евразиялык</a:t>
            </a:r>
            <a:r>
              <a:rPr lang="ru-RU" sz="1200" dirty="0"/>
              <a:t> </a:t>
            </a:r>
            <a:r>
              <a:rPr lang="ru-RU" sz="1200" dirty="0" err="1"/>
              <a:t>аймактык</a:t>
            </a:r>
            <a:r>
              <a:rPr lang="ru-RU" sz="1200" dirty="0"/>
              <a:t> </a:t>
            </a:r>
            <a:r>
              <a:rPr lang="ru-RU" sz="1200" dirty="0" err="1"/>
              <a:t>комитеттин</a:t>
            </a:r>
            <a:r>
              <a:rPr lang="ru-RU" sz="1200" dirty="0"/>
              <a:t> </a:t>
            </a:r>
            <a:r>
              <a:rPr lang="ru-RU" sz="1200" dirty="0" err="1"/>
              <a:t>жылдык</a:t>
            </a:r>
            <a:r>
              <a:rPr lang="ru-RU" sz="1200" dirty="0"/>
              <a:t> </a:t>
            </a:r>
            <a:r>
              <a:rPr lang="ru-RU" sz="1200" dirty="0" err="1"/>
              <a:t>жыйынын</a:t>
            </a:r>
            <a:r>
              <a:rPr lang="ru-RU" sz="1200" dirty="0"/>
              <a:t> Кыргыз </a:t>
            </a:r>
            <a:r>
              <a:rPr lang="ru-RU" sz="1200" dirty="0" err="1"/>
              <a:t>Республикасында</a:t>
            </a:r>
            <a:r>
              <a:rPr lang="ru-RU" sz="1200" dirty="0"/>
              <a:t> </a:t>
            </a:r>
            <a:r>
              <a:rPr lang="ru-RU" sz="1200" dirty="0" err="1"/>
              <a:t>өткөрүү</a:t>
            </a:r>
            <a:r>
              <a:rPr lang="ru-RU" sz="1200" dirty="0"/>
              <a:t> </a:t>
            </a:r>
            <a:r>
              <a:rPr lang="ru-RU" sz="1200" dirty="0" err="1"/>
              <a:t>чечими</a:t>
            </a:r>
            <a:r>
              <a:rPr lang="ru-RU" sz="1200" dirty="0"/>
              <a:t> </a:t>
            </a:r>
            <a:r>
              <a:rPr lang="ru-RU" sz="1200" dirty="0" err="1"/>
              <a:t>кабыл</a:t>
            </a:r>
            <a:r>
              <a:rPr lang="ru-RU" sz="1200" dirty="0"/>
              <a:t> </a:t>
            </a:r>
            <a:r>
              <a:rPr lang="ru-RU" sz="1200" dirty="0" err="1"/>
              <a:t>алынды</a:t>
            </a:r>
            <a:r>
              <a:rPr lang="ru-RU" sz="1200" dirty="0"/>
              <a:t>.</a:t>
            </a:r>
            <a:endParaRPr lang="ru-KG" sz="1200" dirty="0"/>
          </a:p>
        </p:txBody>
      </p:sp>
      <p:sp>
        <p:nvSpPr>
          <p:cNvPr id="14" name="TextBox 15">
            <a:extLst>
              <a:ext uri="{FF2B5EF4-FFF2-40B4-BE49-F238E27FC236}">
                <a16:creationId xmlns:a16="http://schemas.microsoft.com/office/drawing/2014/main" id="{E9FDF4F5-3092-E9ED-4831-B09FB834C93B}"/>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3484884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8C9BF-72FB-BA48-FED7-3156CC80942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5A8C600-18F3-EAC4-BC9F-95FE6A854194}"/>
              </a:ext>
            </a:extLst>
          </p:cNvPr>
          <p:cNvSpPr/>
          <p:nvPr/>
        </p:nvSpPr>
        <p:spPr>
          <a:xfrm>
            <a:off x="-6000" y="34648"/>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8E404ECC-F9EA-537F-ECCD-3E19ED2BC6D5}"/>
              </a:ext>
            </a:extLst>
          </p:cNvPr>
          <p:cNvSpPr/>
          <p:nvPr/>
        </p:nvSpPr>
        <p:spPr>
          <a:xfrm>
            <a:off x="756000" y="10123893"/>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66646A61-7554-2A6B-F46D-814C43300B20}"/>
              </a:ext>
            </a:extLst>
          </p:cNvPr>
          <p:cNvGrpSpPr/>
          <p:nvPr/>
        </p:nvGrpSpPr>
        <p:grpSpPr>
          <a:xfrm>
            <a:off x="756000" y="10214586"/>
            <a:ext cx="490114" cy="490114"/>
            <a:chOff x="0" y="0"/>
            <a:chExt cx="812800" cy="812800"/>
          </a:xfrm>
        </p:grpSpPr>
        <p:sp>
          <p:nvSpPr>
            <p:cNvPr id="6" name="Freeform 3">
              <a:extLst>
                <a:ext uri="{FF2B5EF4-FFF2-40B4-BE49-F238E27FC236}">
                  <a16:creationId xmlns:a16="http://schemas.microsoft.com/office/drawing/2014/main" id="{F9A615CD-530E-0577-FC3A-17DC70FAE3C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3ECCFE1D-3533-FDA1-FDED-FBBDEF870DA4}"/>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3CFDAA37-5C9C-00D2-02C3-81D955045F9C}"/>
              </a:ext>
            </a:extLst>
          </p:cNvPr>
          <p:cNvSpPr txBox="1"/>
          <p:nvPr/>
        </p:nvSpPr>
        <p:spPr>
          <a:xfrm>
            <a:off x="822894" y="10315280"/>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23</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DE4BD988-432A-93D0-B6F4-C91A0411FA0B}"/>
              </a:ext>
            </a:extLst>
          </p:cNvPr>
          <p:cNvSpPr/>
          <p:nvPr/>
        </p:nvSpPr>
        <p:spPr>
          <a:xfrm>
            <a:off x="939180" y="9271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D7BDDDFF-E486-2151-EEFC-9AA58ACF81AC}"/>
              </a:ext>
            </a:extLst>
          </p:cNvPr>
          <p:cNvSpPr txBox="1"/>
          <p:nvPr/>
        </p:nvSpPr>
        <p:spPr>
          <a:xfrm>
            <a:off x="882650" y="997781"/>
            <a:ext cx="6100503" cy="4693593"/>
          </a:xfrm>
          <a:prstGeom prst="rect">
            <a:avLst/>
          </a:prstGeom>
          <a:noFill/>
        </p:spPr>
        <p:txBody>
          <a:bodyPr wrap="square">
            <a:spAutoFit/>
          </a:bodyPr>
          <a:lstStyle/>
          <a:p>
            <a:pPr indent="360363" algn="just"/>
            <a:r>
              <a:rPr lang="ru-RU" sz="1300" dirty="0"/>
              <a:t>2025-жылы "Азия Универсал Банк" ААК</a:t>
            </a:r>
            <a:r>
              <a:rPr lang="ru-KG" sz="1300" dirty="0"/>
              <a:t>ты</a:t>
            </a:r>
            <a:r>
              <a:rPr lang="ru-RU" sz="1300" dirty="0"/>
              <a:t> </a:t>
            </a:r>
            <a:r>
              <a:rPr lang="ru-RU" sz="1300" dirty="0" err="1"/>
              <a:t>жана</a:t>
            </a:r>
            <a:r>
              <a:rPr lang="ru-RU" sz="1300" dirty="0"/>
              <a:t> "Ак Банк" ААК</a:t>
            </a:r>
            <a:r>
              <a:rPr lang="ru-KG" sz="1300" dirty="0"/>
              <a:t>ты</a:t>
            </a:r>
            <a:r>
              <a:rPr lang="ru-RU" sz="1300" dirty="0"/>
              <a:t> </a:t>
            </a:r>
            <a:r>
              <a:rPr lang="ru-RU" sz="1300" dirty="0" err="1"/>
              <a:t>жоюу</a:t>
            </a:r>
            <a:r>
              <a:rPr lang="ru-RU" sz="1300" dirty="0"/>
              <a:t> </a:t>
            </a:r>
            <a:r>
              <a:rPr lang="ru-RU" sz="1300" dirty="0" err="1"/>
              <a:t>процедуралары</a:t>
            </a:r>
            <a:r>
              <a:rPr lang="ru-RU" sz="1300" dirty="0"/>
              <a:t> </a:t>
            </a:r>
            <a:r>
              <a:rPr lang="ru-RU" sz="1300" dirty="0" err="1"/>
              <a:t>улантылды</a:t>
            </a:r>
            <a:r>
              <a:rPr lang="ru-RU" sz="1300" dirty="0"/>
              <a:t>. </a:t>
            </a:r>
            <a:r>
              <a:rPr lang="ru-RU" sz="1300" dirty="0" err="1"/>
              <a:t>Жоюу</a:t>
            </a:r>
            <a:r>
              <a:rPr lang="ru-RU" sz="1300" dirty="0"/>
              <a:t> </a:t>
            </a:r>
            <a:r>
              <a:rPr lang="ru-RU" sz="1300" dirty="0" err="1"/>
              <a:t>процедуралары</a:t>
            </a:r>
            <a:r>
              <a:rPr lang="ru-RU" sz="1300" dirty="0"/>
              <a:t> </a:t>
            </a:r>
            <a:r>
              <a:rPr lang="ru-RU" sz="1300" dirty="0" err="1"/>
              <a:t>иш-чаралардын</a:t>
            </a:r>
            <a:r>
              <a:rPr lang="ru-RU" sz="1300" dirty="0"/>
              <a:t> </a:t>
            </a:r>
            <a:r>
              <a:rPr lang="ru-RU" sz="1300" dirty="0" err="1"/>
              <a:t>бекитилген</a:t>
            </a:r>
            <a:r>
              <a:rPr lang="ru-RU" sz="1300" dirty="0"/>
              <a:t> </a:t>
            </a:r>
            <a:r>
              <a:rPr lang="ru-RU" sz="1300" dirty="0" err="1"/>
              <a:t>пландарына</a:t>
            </a:r>
            <a:r>
              <a:rPr lang="ru-RU" sz="1300" dirty="0"/>
              <a:t> </a:t>
            </a:r>
            <a:r>
              <a:rPr lang="ru-RU" sz="1300" dirty="0" err="1"/>
              <a:t>жана</a:t>
            </a:r>
            <a:r>
              <a:rPr lang="ru-RU" sz="1300" dirty="0"/>
              <a:t> сот </a:t>
            </a:r>
            <a:r>
              <a:rPr lang="ru-RU" sz="1300" dirty="0" err="1"/>
              <a:t>тарабынан</a:t>
            </a:r>
            <a:r>
              <a:rPr lang="ru-RU" sz="1300" dirty="0"/>
              <a:t> </a:t>
            </a:r>
            <a:r>
              <a:rPr lang="ru-RU" sz="1300" dirty="0" err="1"/>
              <a:t>белгиленген</a:t>
            </a:r>
            <a:r>
              <a:rPr lang="ru-RU" sz="1300" dirty="0"/>
              <a:t> </a:t>
            </a:r>
            <a:r>
              <a:rPr lang="ru-RU" sz="1300" dirty="0" err="1"/>
              <a:t>мөөнөттөргө</a:t>
            </a:r>
            <a:r>
              <a:rPr lang="ru-RU" sz="1300" dirty="0"/>
              <a:t> </a:t>
            </a:r>
            <a:r>
              <a:rPr lang="ru-RU" sz="1300" dirty="0" err="1"/>
              <a:t>ылайык</a:t>
            </a:r>
            <a:r>
              <a:rPr lang="ru-RU" sz="1300" dirty="0"/>
              <a:t> </a:t>
            </a:r>
            <a:r>
              <a:rPr lang="ru-RU" sz="1300" dirty="0" err="1"/>
              <a:t>улантылууда</a:t>
            </a:r>
            <a:r>
              <a:rPr lang="ru-RU" sz="1300" dirty="0"/>
              <a:t>.</a:t>
            </a:r>
            <a:endParaRPr lang="ru-KG" sz="1300" dirty="0"/>
          </a:p>
          <a:p>
            <a:pPr indent="360363" algn="just"/>
            <a:endParaRPr lang="ru-RU" sz="1300" b="1" dirty="0">
              <a:solidFill>
                <a:srgbClr val="002F80"/>
              </a:solidFill>
              <a:latin typeface="Open Sans 2 Ultra-Bold"/>
              <a:ea typeface="Open Sans 2 Ultra-Bold"/>
              <a:cs typeface="Open Sans 2 Ultra-Bold"/>
            </a:endParaRPr>
          </a:p>
          <a:p>
            <a:pPr indent="360363" algn="just"/>
            <a:r>
              <a:rPr lang="ru-RU" sz="1300" b="1" dirty="0">
                <a:solidFill>
                  <a:srgbClr val="002F80"/>
                </a:solidFill>
                <a:latin typeface="Open Sans 2 Ultra-Bold"/>
                <a:ea typeface="Open Sans 2 Ultra-Bold"/>
                <a:cs typeface="Open Sans 2 Ultra-Bold"/>
              </a:rPr>
              <a:t> «Азия Универсал Банк»</a:t>
            </a:r>
            <a:r>
              <a:rPr lang="ru-KG" sz="1300" b="1" dirty="0">
                <a:solidFill>
                  <a:srgbClr val="002F80"/>
                </a:solidFill>
                <a:latin typeface="Open Sans 2 Ultra-Bold"/>
                <a:ea typeface="Open Sans 2 Ultra-Bold"/>
                <a:cs typeface="Open Sans 2 Ultra-Bold"/>
              </a:rPr>
              <a:t> ААК</a:t>
            </a:r>
            <a:r>
              <a:rPr lang="ru-RU" sz="1300" b="1" dirty="0">
                <a:solidFill>
                  <a:srgbClr val="002F80"/>
                </a:solidFill>
                <a:latin typeface="Open Sans 2 Ultra-Bold"/>
                <a:ea typeface="Open Sans 2 Ultra-Bold"/>
                <a:cs typeface="Open Sans 2 Ultra-Bold"/>
              </a:rPr>
              <a:t> </a:t>
            </a:r>
          </a:p>
          <a:p>
            <a:pPr indent="360363" algn="just"/>
            <a:r>
              <a:rPr lang="ru-RU" sz="1300" dirty="0"/>
              <a:t>2025-жылы </a:t>
            </a:r>
            <a:r>
              <a:rPr lang="ru-RU" sz="1300" dirty="0" err="1"/>
              <a:t>аткарылган</a:t>
            </a:r>
            <a:r>
              <a:rPr lang="ru-RU" sz="1300" dirty="0"/>
              <a:t> </a:t>
            </a:r>
            <a:r>
              <a:rPr lang="ru-RU" sz="1300" dirty="0" err="1"/>
              <a:t>иштин</a:t>
            </a:r>
            <a:r>
              <a:rPr lang="ru-RU" sz="1300" dirty="0"/>
              <a:t> </a:t>
            </a:r>
            <a:r>
              <a:rPr lang="ru-RU" sz="1300" dirty="0" err="1"/>
              <a:t>натыйжасында</a:t>
            </a:r>
            <a:r>
              <a:rPr lang="ru-RU" sz="1300" dirty="0"/>
              <a:t> 3,460 млн сом </a:t>
            </a:r>
            <a:r>
              <a:rPr lang="ru-RU" sz="1300" dirty="0" err="1"/>
              <a:t>суммасындагы</a:t>
            </a:r>
            <a:r>
              <a:rPr lang="ru-RU" sz="1300" dirty="0"/>
              <a:t> </a:t>
            </a:r>
            <a:r>
              <a:rPr lang="ru-RU" sz="1300" dirty="0" err="1"/>
              <a:t>кредиттик</a:t>
            </a:r>
            <a:r>
              <a:rPr lang="ru-RU" sz="1300" dirty="0"/>
              <a:t> </a:t>
            </a:r>
            <a:r>
              <a:rPr lang="ru-RU" sz="1300" dirty="0" err="1"/>
              <a:t>карыз</a:t>
            </a:r>
            <a:r>
              <a:rPr lang="ru-RU" sz="1300" dirty="0"/>
              <a:t> </a:t>
            </a:r>
            <a:r>
              <a:rPr lang="ru-RU" sz="1300" dirty="0" err="1"/>
              <a:t>төлөнүп</a:t>
            </a:r>
            <a:r>
              <a:rPr lang="ru-RU" sz="1300" dirty="0"/>
              <a:t>, </a:t>
            </a:r>
            <a:r>
              <a:rPr lang="ru-RU" sz="1300" dirty="0" err="1"/>
              <a:t>активдер</a:t>
            </a:r>
            <a:r>
              <a:rPr lang="ru-RU" sz="1300" dirty="0"/>
              <a:t> </a:t>
            </a:r>
            <a:r>
              <a:rPr lang="ru-RU" sz="1300" dirty="0" err="1"/>
              <a:t>кайтарылды</a:t>
            </a:r>
            <a:r>
              <a:rPr lang="ru-RU" sz="1300" dirty="0"/>
              <a:t>, 1,875 млн сом </a:t>
            </a:r>
            <a:r>
              <a:rPr lang="ru-RU" sz="1300" dirty="0" err="1"/>
              <a:t>суммасындагы</a:t>
            </a:r>
            <a:r>
              <a:rPr lang="ru-RU" sz="1300" dirty="0"/>
              <a:t> </a:t>
            </a:r>
            <a:r>
              <a:rPr lang="ru-RU" sz="1300" dirty="0" err="1"/>
              <a:t>активдер</a:t>
            </a:r>
            <a:r>
              <a:rPr lang="ru-RU" sz="1300" dirty="0"/>
              <a:t> </a:t>
            </a:r>
            <a:r>
              <a:rPr lang="ru-RU" sz="1300" dirty="0" err="1"/>
              <a:t>сатылды</a:t>
            </a:r>
            <a:r>
              <a:rPr lang="ru-RU" sz="1300" dirty="0"/>
              <a:t>, 0,438 млн сом </a:t>
            </a:r>
            <a:r>
              <a:rPr lang="ru-RU" sz="1300" dirty="0" err="1"/>
              <a:t>суммасындагы</a:t>
            </a:r>
            <a:r>
              <a:rPr lang="ru-RU" sz="1300" dirty="0"/>
              <a:t> </a:t>
            </a:r>
            <a:r>
              <a:rPr lang="ru-RU" sz="1300" dirty="0" err="1"/>
              <a:t>кредитордук</a:t>
            </a:r>
            <a:r>
              <a:rPr lang="ru-RU" sz="1300" dirty="0"/>
              <a:t> </a:t>
            </a:r>
            <a:r>
              <a:rPr lang="ru-RU" sz="1300" dirty="0" err="1"/>
              <a:t>карыз</a:t>
            </a:r>
            <a:r>
              <a:rPr lang="ru-RU" sz="1300" dirty="0"/>
              <a:t> </a:t>
            </a:r>
            <a:r>
              <a:rPr lang="ru-RU" sz="1300" dirty="0" err="1"/>
              <a:t>төлөндү</a:t>
            </a:r>
            <a:r>
              <a:rPr lang="ru-RU" sz="1300" dirty="0"/>
              <a:t>. </a:t>
            </a:r>
            <a:r>
              <a:rPr lang="ru-RU" sz="1300" dirty="0" err="1"/>
              <a:t>Жалпысынан</a:t>
            </a:r>
            <a:r>
              <a:rPr lang="ru-RU" sz="1300" dirty="0"/>
              <a:t> </a:t>
            </a:r>
            <a:r>
              <a:rPr lang="ru-RU" sz="1300" dirty="0" err="1"/>
              <a:t>аткарылган</a:t>
            </a:r>
            <a:r>
              <a:rPr lang="ru-RU" sz="1300" dirty="0"/>
              <a:t> </a:t>
            </a:r>
            <a:r>
              <a:rPr lang="ru-RU" sz="1300" dirty="0" err="1"/>
              <a:t>иш-чаралардын</a:t>
            </a:r>
            <a:r>
              <a:rPr lang="ru-RU" sz="1300" dirty="0"/>
              <a:t> </a:t>
            </a:r>
            <a:r>
              <a:rPr lang="ru-RU" sz="1300" dirty="0" err="1"/>
              <a:t>көлөмү</a:t>
            </a:r>
            <a:r>
              <a:rPr lang="ru-RU" sz="1300" dirty="0"/>
              <a:t> 5,773 млн </a:t>
            </a:r>
            <a:r>
              <a:rPr lang="ru-RU" sz="1300" dirty="0" err="1"/>
              <a:t>сомду</a:t>
            </a:r>
            <a:r>
              <a:rPr lang="ru-RU" sz="1300" dirty="0"/>
              <a:t> </a:t>
            </a:r>
            <a:r>
              <a:rPr lang="ru-RU" sz="1300" dirty="0" err="1"/>
              <a:t>түздү</a:t>
            </a:r>
            <a:r>
              <a:rPr lang="ru-RU" sz="1300" dirty="0"/>
              <a:t>. Бишкек </a:t>
            </a:r>
            <a:r>
              <a:rPr lang="ru-RU" sz="1300" dirty="0" err="1"/>
              <a:t>шаарынын</a:t>
            </a:r>
            <a:r>
              <a:rPr lang="ru-RU" sz="1300" dirty="0"/>
              <a:t> Ленин </a:t>
            </a:r>
            <a:r>
              <a:rPr lang="ru-RU" sz="1300" dirty="0" err="1"/>
              <a:t>райондук</a:t>
            </a:r>
            <a:r>
              <a:rPr lang="ru-RU" sz="1300" dirty="0"/>
              <a:t> </a:t>
            </a:r>
            <a:r>
              <a:rPr lang="ru-RU" sz="1300" dirty="0" err="1"/>
              <a:t>сотунун</a:t>
            </a:r>
            <a:r>
              <a:rPr lang="ru-RU" sz="1300" dirty="0"/>
              <a:t> 2025-жылдын 11-декабрындагы </a:t>
            </a:r>
            <a:r>
              <a:rPr lang="ru-RU" sz="1300" dirty="0" err="1"/>
              <a:t>аныктамасы</a:t>
            </a:r>
            <a:r>
              <a:rPr lang="ru-RU" sz="1300" dirty="0"/>
              <a:t> </a:t>
            </a:r>
            <a:r>
              <a:rPr lang="ru-RU" sz="1300" dirty="0" err="1"/>
              <a:t>менен</a:t>
            </a:r>
            <a:r>
              <a:rPr lang="ru-RU" sz="1300" dirty="0"/>
              <a:t> </a:t>
            </a:r>
            <a:r>
              <a:rPr lang="ru-RU" sz="1300" dirty="0" err="1"/>
              <a:t>кредиторлордун</a:t>
            </a:r>
            <a:r>
              <a:rPr lang="ru-RU" sz="1300" dirty="0"/>
              <a:t> </a:t>
            </a:r>
            <a:r>
              <a:rPr lang="ru-RU" sz="1300" dirty="0" err="1"/>
              <a:t>кабыл</a:t>
            </a:r>
            <a:r>
              <a:rPr lang="ru-RU" sz="1300" dirty="0"/>
              <a:t> </a:t>
            </a:r>
            <a:r>
              <a:rPr lang="ru-RU" sz="1300" dirty="0" err="1"/>
              <a:t>алынган</a:t>
            </a:r>
            <a:r>
              <a:rPr lang="ru-RU" sz="1300" dirty="0"/>
              <a:t> </a:t>
            </a:r>
            <a:r>
              <a:rPr lang="ru-RU" sz="1300" dirty="0" err="1"/>
              <a:t>талаптарынын</a:t>
            </a:r>
            <a:r>
              <a:rPr lang="ru-RU" sz="1300" dirty="0"/>
              <a:t> </a:t>
            </a:r>
            <a:r>
              <a:rPr lang="ru-RU" sz="1300" dirty="0" err="1"/>
              <a:t>реестринен</a:t>
            </a:r>
            <a:r>
              <a:rPr lang="ru-RU" sz="1300" dirty="0"/>
              <a:t> 133 млн сом </a:t>
            </a:r>
            <a:r>
              <a:rPr lang="ru-RU" sz="1300" dirty="0" err="1"/>
              <a:t>суммасындагы</a:t>
            </a:r>
            <a:r>
              <a:rPr lang="ru-RU" sz="1300" dirty="0"/>
              <a:t> </a:t>
            </a:r>
            <a:r>
              <a:rPr lang="ru-RU" sz="1300" dirty="0" err="1"/>
              <a:t>талаптар</a:t>
            </a:r>
            <a:r>
              <a:rPr lang="ru-RU" sz="1300" dirty="0"/>
              <a:t> </a:t>
            </a:r>
            <a:r>
              <a:rPr lang="ru-RU" sz="1300" dirty="0" err="1"/>
              <a:t>четке</a:t>
            </a:r>
            <a:r>
              <a:rPr lang="ru-RU" sz="1300" dirty="0"/>
              <a:t> </a:t>
            </a:r>
            <a:r>
              <a:rPr lang="ru-RU" sz="1300" dirty="0" err="1"/>
              <a:t>кагылып</a:t>
            </a:r>
            <a:r>
              <a:rPr lang="ru-RU" sz="1300" dirty="0"/>
              <a:t>, </a:t>
            </a:r>
            <a:r>
              <a:rPr lang="ru-RU" sz="1300" dirty="0" err="1"/>
              <a:t>чыгарылды</a:t>
            </a:r>
            <a:r>
              <a:rPr lang="ru-RU" sz="1300" dirty="0"/>
              <a:t>. Ленин </a:t>
            </a:r>
            <a:r>
              <a:rPr lang="ru-RU" sz="1300" dirty="0" err="1"/>
              <a:t>райондук</a:t>
            </a:r>
            <a:r>
              <a:rPr lang="ru-RU" sz="1300" dirty="0"/>
              <a:t> </a:t>
            </a:r>
            <a:r>
              <a:rPr lang="ru-RU" sz="1300" dirty="0" err="1"/>
              <a:t>сотунун</a:t>
            </a:r>
            <a:r>
              <a:rPr lang="ru-RU" sz="1300" dirty="0"/>
              <a:t> </a:t>
            </a:r>
            <a:r>
              <a:rPr lang="ru-RU" sz="1300" dirty="0" err="1"/>
              <a:t>аныктамасы</a:t>
            </a:r>
            <a:r>
              <a:rPr lang="ru-RU" sz="1300" dirty="0"/>
              <a:t> </a:t>
            </a:r>
            <a:r>
              <a:rPr lang="ru-RU" sz="1300" dirty="0" err="1"/>
              <a:t>менен</a:t>
            </a:r>
            <a:r>
              <a:rPr lang="ru-RU" sz="1300" dirty="0"/>
              <a:t> </a:t>
            </a:r>
            <a:r>
              <a:rPr lang="ru-RU" sz="1300" dirty="0" err="1"/>
              <a:t>банкты</a:t>
            </a:r>
            <a:r>
              <a:rPr lang="ru-RU" sz="1300" dirty="0"/>
              <a:t> </a:t>
            </a:r>
            <a:r>
              <a:rPr lang="ru-RU" sz="1300" dirty="0" err="1"/>
              <a:t>жоюу</a:t>
            </a:r>
            <a:r>
              <a:rPr lang="ru-RU" sz="1300" dirty="0"/>
              <a:t> </a:t>
            </a:r>
            <a:r>
              <a:rPr lang="ru-RU" sz="1300" dirty="0" err="1"/>
              <a:t>процедурасы</a:t>
            </a:r>
            <a:r>
              <a:rPr lang="ru-RU" sz="1300" dirty="0"/>
              <a:t> 2026-жылдын 11-апрелине </a:t>
            </a:r>
            <a:r>
              <a:rPr lang="ru-RU" sz="1300" dirty="0" err="1"/>
              <a:t>чейин</a:t>
            </a:r>
            <a:r>
              <a:rPr lang="ru-RU" sz="1300" dirty="0"/>
              <a:t> </a:t>
            </a:r>
            <a:r>
              <a:rPr lang="ru-RU" sz="1300" dirty="0" err="1"/>
              <a:t>узартылды</a:t>
            </a:r>
            <a:r>
              <a:rPr lang="ru-RU" sz="1300" dirty="0"/>
              <a:t>.</a:t>
            </a:r>
            <a:endParaRPr lang="ru-KG" sz="1300" dirty="0"/>
          </a:p>
          <a:p>
            <a:pPr indent="360363" algn="just"/>
            <a:endParaRPr lang="ru-RU" sz="1300" b="1" dirty="0">
              <a:solidFill>
                <a:srgbClr val="002F80"/>
              </a:solidFill>
              <a:latin typeface="Open Sans 2 Ultra-Bold"/>
              <a:ea typeface="Open Sans 2 Ultra-Bold"/>
              <a:cs typeface="Open Sans 2 Ultra-Bold"/>
            </a:endParaRPr>
          </a:p>
          <a:p>
            <a:pPr indent="360363" algn="just"/>
            <a:r>
              <a:rPr lang="ru-RU" sz="1300" b="1" dirty="0">
                <a:solidFill>
                  <a:srgbClr val="002F80"/>
                </a:solidFill>
                <a:latin typeface="Open Sans 2 Ultra-Bold"/>
                <a:ea typeface="Open Sans 2 Ultra-Bold"/>
                <a:cs typeface="Open Sans 2 Ultra-Bold"/>
              </a:rPr>
              <a:t>«Ак Банк»</a:t>
            </a:r>
            <a:r>
              <a:rPr lang="ru-KG" sz="1300" b="1" dirty="0">
                <a:solidFill>
                  <a:srgbClr val="002F80"/>
                </a:solidFill>
                <a:latin typeface="Open Sans 2 Ultra-Bold"/>
                <a:ea typeface="Open Sans 2 Ultra-Bold"/>
                <a:cs typeface="Open Sans 2 Ultra-Bold"/>
              </a:rPr>
              <a:t> ААК</a:t>
            </a:r>
            <a:r>
              <a:rPr lang="ru-RU" sz="1300" b="1" dirty="0">
                <a:solidFill>
                  <a:srgbClr val="002F80"/>
                </a:solidFill>
                <a:latin typeface="Open Sans 2 Ultra-Bold"/>
                <a:ea typeface="Open Sans 2 Ultra-Bold"/>
                <a:cs typeface="Open Sans 2 Ultra-Bold"/>
              </a:rPr>
              <a:t> </a:t>
            </a:r>
          </a:p>
          <a:p>
            <a:pPr indent="360363" algn="just"/>
            <a:r>
              <a:rPr lang="ru-RU" sz="1300" dirty="0"/>
              <a:t>2024-жылдын 17-октябрынан </a:t>
            </a:r>
            <a:r>
              <a:rPr lang="ru-RU" sz="1300" dirty="0" err="1"/>
              <a:t>тартып</a:t>
            </a:r>
            <a:r>
              <a:rPr lang="ru-RU" sz="1300" dirty="0"/>
              <a:t> </a:t>
            </a:r>
            <a:r>
              <a:rPr lang="ru-RU" sz="1300" dirty="0" err="1"/>
              <a:t>Агенттик</a:t>
            </a:r>
            <a:r>
              <a:rPr lang="ru-RU" sz="1300" dirty="0"/>
              <a:t> "Ак Банк" </a:t>
            </a:r>
            <a:r>
              <a:rPr lang="ru-RU" sz="1300" dirty="0" err="1"/>
              <a:t>ААКны</a:t>
            </a:r>
            <a:r>
              <a:rPr lang="ru-RU" sz="1300" dirty="0"/>
              <a:t> </a:t>
            </a:r>
            <a:r>
              <a:rPr lang="ru-RU" sz="1300" dirty="0" err="1"/>
              <a:t>жоюучунун</a:t>
            </a:r>
            <a:r>
              <a:rPr lang="ru-RU" sz="1300" dirty="0"/>
              <a:t> </a:t>
            </a:r>
            <a:r>
              <a:rPr lang="ru-RU" sz="1300" dirty="0" err="1"/>
              <a:t>милдетин</a:t>
            </a:r>
            <a:r>
              <a:rPr lang="ru-RU" sz="1300" dirty="0"/>
              <a:t> </a:t>
            </a:r>
            <a:r>
              <a:rPr lang="ru-RU" sz="1300" dirty="0" err="1"/>
              <a:t>аткарууга</a:t>
            </a:r>
            <a:r>
              <a:rPr lang="ru-RU" sz="1300" dirty="0"/>
              <a:t> </a:t>
            </a:r>
            <a:r>
              <a:rPr lang="ru-RU" sz="1300" dirty="0" err="1"/>
              <a:t>киришти</a:t>
            </a:r>
            <a:r>
              <a:rPr lang="ru-RU" sz="1300" dirty="0"/>
              <a:t>. 2025-жылдагы </a:t>
            </a:r>
            <a:r>
              <a:rPr lang="ru-RU" sz="1300" dirty="0" err="1"/>
              <a:t>иштин</a:t>
            </a:r>
            <a:r>
              <a:rPr lang="ru-RU" sz="1300" dirty="0"/>
              <a:t> </a:t>
            </a:r>
            <a:r>
              <a:rPr lang="ru-RU" sz="1300" dirty="0" err="1"/>
              <a:t>жыйынтыгы</a:t>
            </a:r>
            <a:r>
              <a:rPr lang="ru-RU" sz="1300" dirty="0"/>
              <a:t> </a:t>
            </a:r>
            <a:r>
              <a:rPr lang="ru-RU" sz="1300" dirty="0" err="1"/>
              <a:t>боюнча</a:t>
            </a:r>
            <a:r>
              <a:rPr lang="ru-RU" sz="1300" dirty="0"/>
              <a:t> </a:t>
            </a:r>
            <a:r>
              <a:rPr lang="ru-RU" sz="1300" dirty="0" err="1"/>
              <a:t>кредиттер</a:t>
            </a:r>
            <a:r>
              <a:rPr lang="ru-RU" sz="1300" dirty="0"/>
              <a:t> </a:t>
            </a:r>
            <a:r>
              <a:rPr lang="ru-RU" sz="1300" dirty="0" err="1"/>
              <a:t>боюнча</a:t>
            </a:r>
            <a:r>
              <a:rPr lang="ru-RU" sz="1300" dirty="0"/>
              <a:t> </a:t>
            </a:r>
            <a:r>
              <a:rPr lang="ru-RU" sz="1300" dirty="0" err="1"/>
              <a:t>төлөмдөр</a:t>
            </a:r>
            <a:r>
              <a:rPr lang="ru-RU" sz="1300" dirty="0"/>
              <a:t> </a:t>
            </a:r>
            <a:r>
              <a:rPr lang="ru-RU" sz="1300" dirty="0" err="1"/>
              <a:t>жана</a:t>
            </a:r>
            <a:r>
              <a:rPr lang="ru-RU" sz="1300" dirty="0"/>
              <a:t> 283,1 </a:t>
            </a:r>
            <a:r>
              <a:rPr lang="ru-RU" sz="1300" dirty="0" err="1"/>
              <a:t>миң</a:t>
            </a:r>
            <a:r>
              <a:rPr lang="ru-RU" sz="1300" dirty="0"/>
              <a:t> сом </a:t>
            </a:r>
            <a:r>
              <a:rPr lang="ru-RU" sz="1300" dirty="0" err="1"/>
              <a:t>суммасындагы</a:t>
            </a:r>
            <a:r>
              <a:rPr lang="ru-RU" sz="1300" dirty="0"/>
              <a:t> </a:t>
            </a:r>
            <a:r>
              <a:rPr lang="ru-RU" sz="1300" dirty="0" err="1"/>
              <a:t>активдерди</a:t>
            </a:r>
            <a:r>
              <a:rPr lang="ru-RU" sz="1300" dirty="0"/>
              <a:t> </a:t>
            </a:r>
            <a:r>
              <a:rPr lang="ru-RU" sz="1300" dirty="0" err="1"/>
              <a:t>кайтаруу</a:t>
            </a:r>
            <a:r>
              <a:rPr lang="ru-RU" sz="1300" dirty="0"/>
              <a:t> </a:t>
            </a:r>
            <a:r>
              <a:rPr lang="ru-RU" sz="1300" dirty="0" err="1"/>
              <a:t>жүргүзүлдү</a:t>
            </a:r>
            <a:r>
              <a:rPr lang="ru-RU" sz="1300" dirty="0"/>
              <a:t>, 682,9 </a:t>
            </a:r>
            <a:r>
              <a:rPr lang="ru-RU" sz="1300" dirty="0" err="1"/>
              <a:t>миң</a:t>
            </a:r>
            <a:r>
              <a:rPr lang="ru-RU" sz="1300" dirty="0"/>
              <a:t> сом </a:t>
            </a:r>
            <a:r>
              <a:rPr lang="ru-RU" sz="1300" dirty="0" err="1"/>
              <a:t>суммасындагы</a:t>
            </a:r>
            <a:r>
              <a:rPr lang="ru-RU" sz="1300" dirty="0"/>
              <a:t> </a:t>
            </a:r>
            <a:r>
              <a:rPr lang="ru-RU" sz="1300" dirty="0" err="1"/>
              <a:t>активдер</a:t>
            </a:r>
            <a:r>
              <a:rPr lang="ru-RU" sz="1300" dirty="0"/>
              <a:t> </a:t>
            </a:r>
            <a:r>
              <a:rPr lang="ru-RU" sz="1300" dirty="0" err="1"/>
              <a:t>сатылды</a:t>
            </a:r>
            <a:r>
              <a:rPr lang="ru-RU" sz="1300" dirty="0"/>
              <a:t>. </a:t>
            </a:r>
            <a:r>
              <a:rPr lang="ru-RU" sz="1300" dirty="0" err="1"/>
              <a:t>Жүргүзүлгөн</a:t>
            </a:r>
            <a:r>
              <a:rPr lang="ru-RU" sz="1300" dirty="0"/>
              <a:t> </a:t>
            </a:r>
            <a:r>
              <a:rPr lang="ru-RU" sz="1300" dirty="0" err="1"/>
              <a:t>иш-чаралардын</a:t>
            </a:r>
            <a:r>
              <a:rPr lang="ru-RU" sz="1300" dirty="0"/>
              <a:t> </a:t>
            </a:r>
            <a:r>
              <a:rPr lang="ru-RU" sz="1300" dirty="0" err="1"/>
              <a:t>жалпы</a:t>
            </a:r>
            <a:r>
              <a:rPr lang="ru-RU" sz="1300" dirty="0"/>
              <a:t> </a:t>
            </a:r>
            <a:r>
              <a:rPr lang="ru-RU" sz="1300" dirty="0" err="1"/>
              <a:t>көлөмү</a:t>
            </a:r>
            <a:r>
              <a:rPr lang="ru-RU" sz="1300" dirty="0"/>
              <a:t> 966,0 </a:t>
            </a:r>
            <a:r>
              <a:rPr lang="ru-RU" sz="1300" dirty="0" err="1"/>
              <a:t>миң</a:t>
            </a:r>
            <a:r>
              <a:rPr lang="ru-RU" sz="1300" dirty="0"/>
              <a:t> </a:t>
            </a:r>
            <a:r>
              <a:rPr lang="ru-RU" sz="1300" dirty="0" err="1"/>
              <a:t>сомду</a:t>
            </a:r>
            <a:r>
              <a:rPr lang="ru-RU" sz="1300" dirty="0"/>
              <a:t> </a:t>
            </a:r>
            <a:r>
              <a:rPr lang="ru-RU" sz="1300" dirty="0" err="1"/>
              <a:t>түздү</a:t>
            </a:r>
            <a:r>
              <a:rPr lang="ru-RU" sz="1300" dirty="0"/>
              <a:t>. </a:t>
            </a:r>
            <a:r>
              <a:rPr lang="ru-RU" sz="1300" dirty="0" err="1"/>
              <a:t>Банкты</a:t>
            </a:r>
            <a:r>
              <a:rPr lang="ru-RU" sz="1300" dirty="0"/>
              <a:t> </a:t>
            </a:r>
            <a:r>
              <a:rPr lang="ru-RU" sz="1300" dirty="0" err="1"/>
              <a:t>жоюу</a:t>
            </a:r>
            <a:r>
              <a:rPr lang="ru-RU" sz="1300" dirty="0"/>
              <a:t> </a:t>
            </a:r>
            <a:r>
              <a:rPr lang="ru-RU" sz="1300" dirty="0" err="1"/>
              <a:t>процедурасы</a:t>
            </a:r>
            <a:r>
              <a:rPr lang="ru-RU" sz="1300" dirty="0"/>
              <a:t> </a:t>
            </a:r>
            <a:r>
              <a:rPr lang="ru-RU" sz="1300" dirty="0" err="1"/>
              <a:t>Биринчи</a:t>
            </a:r>
            <a:r>
              <a:rPr lang="ru-RU" sz="1300" dirty="0"/>
              <a:t> май </a:t>
            </a:r>
            <a:r>
              <a:rPr lang="ru-RU" sz="1300" dirty="0" err="1"/>
              <a:t>райондук</a:t>
            </a:r>
            <a:r>
              <a:rPr lang="ru-RU" sz="1300" dirty="0"/>
              <a:t> </a:t>
            </a:r>
            <a:r>
              <a:rPr lang="ru-RU" sz="1300" dirty="0" err="1"/>
              <a:t>сотунун</a:t>
            </a:r>
            <a:r>
              <a:rPr lang="ru-RU" sz="1300" dirty="0"/>
              <a:t> </a:t>
            </a:r>
            <a:r>
              <a:rPr lang="ru-RU" sz="1300" dirty="0" err="1"/>
              <a:t>аныктамасы</a:t>
            </a:r>
            <a:r>
              <a:rPr lang="ru-RU" sz="1300" dirty="0"/>
              <a:t> </a:t>
            </a:r>
            <a:r>
              <a:rPr lang="ru-RU" sz="1300" dirty="0" err="1"/>
              <a:t>менен</a:t>
            </a:r>
            <a:r>
              <a:rPr lang="ru-RU" sz="1300" dirty="0"/>
              <a:t> 2026-жылдын 13-мартына </a:t>
            </a:r>
            <a:r>
              <a:rPr lang="ru-RU" sz="1300" dirty="0" err="1"/>
              <a:t>чейин</a:t>
            </a:r>
            <a:r>
              <a:rPr lang="ru-RU" sz="1300" dirty="0"/>
              <a:t> </a:t>
            </a:r>
            <a:r>
              <a:rPr lang="ru-RU" sz="1300" dirty="0" err="1"/>
              <a:t>узартылды</a:t>
            </a:r>
            <a:r>
              <a:rPr lang="ru-RU" sz="1300" dirty="0"/>
              <a:t>.</a:t>
            </a:r>
            <a:endParaRPr lang="ru-KG" sz="1300" dirty="0"/>
          </a:p>
        </p:txBody>
      </p:sp>
      <p:sp>
        <p:nvSpPr>
          <p:cNvPr id="9" name="TextBox 14">
            <a:extLst>
              <a:ext uri="{FF2B5EF4-FFF2-40B4-BE49-F238E27FC236}">
                <a16:creationId xmlns:a16="http://schemas.microsoft.com/office/drawing/2014/main" id="{473E20AB-68D1-003B-6651-7542B2839C9B}"/>
              </a:ext>
            </a:extLst>
          </p:cNvPr>
          <p:cNvSpPr txBox="1"/>
          <p:nvPr/>
        </p:nvSpPr>
        <p:spPr>
          <a:xfrm>
            <a:off x="939180" y="313463"/>
            <a:ext cx="6268070" cy="492443"/>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4.4. </a:t>
            </a:r>
            <a:r>
              <a:rPr lang="ru-KG" sz="1600" b="1" dirty="0">
                <a:solidFill>
                  <a:srgbClr val="002F80"/>
                </a:solidFill>
                <a:latin typeface="Open Sans 2 Ultra-Bold"/>
                <a:ea typeface="Open Sans 2 Ultra-Bold"/>
                <a:cs typeface="Open Sans 2 Ultra-Bold"/>
              </a:rPr>
              <a:t>Б</a:t>
            </a:r>
            <a:r>
              <a:rPr lang="ru-RU" sz="1600" b="1" dirty="0" err="1">
                <a:solidFill>
                  <a:srgbClr val="002F80"/>
                </a:solidFill>
                <a:latin typeface="Open Sans 2 Ultra-Bold"/>
                <a:ea typeface="Open Sans 2 Ultra-Bold"/>
                <a:cs typeface="Open Sans 2 Ultra-Bold"/>
              </a:rPr>
              <a:t>анк</a:t>
            </a:r>
            <a:r>
              <a:rPr lang="ru-KG" sz="1600" b="1" dirty="0" err="1">
                <a:solidFill>
                  <a:srgbClr val="002F80"/>
                </a:solidFill>
                <a:latin typeface="Open Sans 2 Ultra-Bold"/>
                <a:ea typeface="Open Sans 2 Ultra-Bold"/>
                <a:cs typeface="Open Sans 2 Ultra-Bold"/>
              </a:rPr>
              <a:t>тарды</a:t>
            </a:r>
            <a:r>
              <a:rPr lang="ru-RU"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жана</a:t>
            </a:r>
            <a:r>
              <a:rPr lang="ru-RU" sz="1600" b="1" dirty="0">
                <a:solidFill>
                  <a:srgbClr val="002F80"/>
                </a:solidFill>
                <a:latin typeface="Open Sans 2 Ultra-Bold"/>
                <a:ea typeface="Open Sans 2 Ultra-Bold"/>
                <a:cs typeface="Open Sans 2 Ultra-Bold"/>
              </a:rPr>
              <a:t> ФК</a:t>
            </a:r>
            <a:r>
              <a:rPr lang="ru-KG" sz="1600" b="1" dirty="0" err="1">
                <a:solidFill>
                  <a:srgbClr val="002F80"/>
                </a:solidFill>
                <a:latin typeface="Open Sans 2 Ultra-Bold"/>
                <a:ea typeface="Open Sans 2 Ultra-Bold"/>
                <a:cs typeface="Open Sans 2 Ultra-Bold"/>
              </a:rPr>
              <a:t>уларды</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жоюу</a:t>
            </a:r>
            <a:r>
              <a:rPr lang="ru-RU" sz="1600" b="1" dirty="0">
                <a:solidFill>
                  <a:srgbClr val="002F80"/>
                </a:solidFill>
                <a:latin typeface="Open Sans 2 Ultra-Bold"/>
                <a:ea typeface="Open Sans 2 Ultra-Bold"/>
                <a:cs typeface="Open Sans 2 Ultra-Bold"/>
              </a:rPr>
              <a:t>, </a:t>
            </a:r>
          </a:p>
          <a:p>
            <a:r>
              <a:rPr lang="ru-RU" sz="1600" b="1" dirty="0">
                <a:solidFill>
                  <a:srgbClr val="002F80"/>
                </a:solidFill>
                <a:latin typeface="Open Sans 2 Ultra-Bold"/>
                <a:ea typeface="Open Sans 2 Ultra-Bold"/>
                <a:cs typeface="Open Sans 2 Ultra-Bold"/>
              </a:rPr>
              <a:t>К</a:t>
            </a:r>
            <a:r>
              <a:rPr lang="ru-KG" sz="1600" b="1" dirty="0" err="1">
                <a:solidFill>
                  <a:srgbClr val="002F80"/>
                </a:solidFill>
                <a:latin typeface="Open Sans 2 Ultra-Bold"/>
                <a:ea typeface="Open Sans 2 Ultra-Bold"/>
                <a:cs typeface="Open Sans 2 Ultra-Bold"/>
              </a:rPr>
              <a:t>арызды</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өндүрүү</a:t>
            </a:r>
            <a:endParaRPr lang="ru-KG" sz="1600" b="1" dirty="0">
              <a:solidFill>
                <a:srgbClr val="002F80"/>
              </a:solidFill>
              <a:latin typeface="Open Sans 2 Ultra-Bold"/>
              <a:ea typeface="Open Sans 2 Ultra-Bold"/>
              <a:cs typeface="Open Sans 2 Ultra-Bold"/>
            </a:endParaRPr>
          </a:p>
        </p:txBody>
      </p:sp>
      <p:sp>
        <p:nvSpPr>
          <p:cNvPr id="10" name="TextBox 9">
            <a:extLst>
              <a:ext uri="{FF2B5EF4-FFF2-40B4-BE49-F238E27FC236}">
                <a16:creationId xmlns:a16="http://schemas.microsoft.com/office/drawing/2014/main" id="{925175C0-C716-5E7B-D514-E77B744851DB}"/>
              </a:ext>
            </a:extLst>
          </p:cNvPr>
          <p:cNvSpPr txBox="1"/>
          <p:nvPr/>
        </p:nvSpPr>
        <p:spPr>
          <a:xfrm>
            <a:off x="939180" y="8670994"/>
            <a:ext cx="6228497" cy="1092607"/>
          </a:xfrm>
          <a:prstGeom prst="rect">
            <a:avLst/>
          </a:prstGeom>
          <a:noFill/>
        </p:spPr>
        <p:txBody>
          <a:bodyPr wrap="square">
            <a:spAutoFit/>
          </a:bodyPr>
          <a:lstStyle/>
          <a:p>
            <a:pPr indent="360363" algn="just"/>
            <a:r>
              <a:rPr lang="ru-RU" sz="1300" dirty="0" err="1"/>
              <a:t>Жалпысынан</a:t>
            </a:r>
            <a:r>
              <a:rPr lang="ru-RU" sz="1300" dirty="0"/>
              <a:t> 2025-жылы </a:t>
            </a:r>
            <a:r>
              <a:rPr lang="ru-RU" sz="1300" dirty="0" err="1"/>
              <a:t>банктарды</a:t>
            </a:r>
            <a:r>
              <a:rPr lang="ru-RU" sz="1300" dirty="0"/>
              <a:t> </a:t>
            </a:r>
            <a:r>
              <a:rPr lang="ru-RU" sz="1300" dirty="0" err="1"/>
              <a:t>жоюу</a:t>
            </a:r>
            <a:r>
              <a:rPr lang="ru-RU" sz="1300" dirty="0"/>
              <a:t> </a:t>
            </a:r>
            <a:r>
              <a:rPr lang="ru-RU" sz="1300" dirty="0" err="1"/>
              <a:t>процедураларынын</a:t>
            </a:r>
            <a:r>
              <a:rPr lang="ru-RU" sz="1300" dirty="0"/>
              <a:t> </a:t>
            </a:r>
            <a:r>
              <a:rPr lang="ru-RU" sz="1300" dirty="0" err="1"/>
              <a:t>алкагында</a:t>
            </a:r>
            <a:r>
              <a:rPr lang="ru-RU" sz="1300" dirty="0"/>
              <a:t> </a:t>
            </a:r>
            <a:r>
              <a:rPr lang="ru-RU" sz="1300" dirty="0" err="1"/>
              <a:t>жалпы</a:t>
            </a:r>
            <a:r>
              <a:rPr lang="ru-RU" sz="1300" dirty="0"/>
              <a:t> </a:t>
            </a:r>
            <a:r>
              <a:rPr lang="ru-RU" sz="1300" dirty="0" err="1"/>
              <a:t>суммасы</a:t>
            </a:r>
            <a:r>
              <a:rPr lang="ru-RU" sz="1300" dirty="0"/>
              <a:t> 6 739,0 </a:t>
            </a:r>
            <a:r>
              <a:rPr lang="ru-RU" sz="1300" dirty="0" err="1"/>
              <a:t>миң</a:t>
            </a:r>
            <a:r>
              <a:rPr lang="ru-RU" sz="1300" dirty="0"/>
              <a:t> </a:t>
            </a:r>
            <a:r>
              <a:rPr lang="ru-RU" sz="1300" dirty="0" err="1"/>
              <a:t>сомдук</a:t>
            </a:r>
            <a:r>
              <a:rPr lang="ru-RU" sz="1300" dirty="0"/>
              <a:t> </a:t>
            </a:r>
            <a:r>
              <a:rPr lang="ru-RU" sz="1300" dirty="0" err="1"/>
              <a:t>транзакциялар</a:t>
            </a:r>
            <a:r>
              <a:rPr lang="ru-RU" sz="1300" dirty="0"/>
              <a:t> </a:t>
            </a:r>
            <a:r>
              <a:rPr lang="ru-RU" sz="1300" dirty="0" err="1"/>
              <a:t>ишке</a:t>
            </a:r>
            <a:r>
              <a:rPr lang="ru-RU" sz="1300" dirty="0"/>
              <a:t> </a:t>
            </a:r>
            <a:r>
              <a:rPr lang="ru-RU" sz="1300" dirty="0" err="1"/>
              <a:t>ашырылган</a:t>
            </a:r>
            <a:r>
              <a:rPr lang="ru-RU" sz="1300" dirty="0"/>
              <a:t>. </a:t>
            </a:r>
            <a:r>
              <a:rPr lang="ru-RU" sz="1300" dirty="0" err="1"/>
              <a:t>Жүргүзүлүп</a:t>
            </a:r>
            <a:r>
              <a:rPr lang="ru-RU" sz="1300" dirty="0"/>
              <a:t> </a:t>
            </a:r>
            <a:r>
              <a:rPr lang="ru-RU" sz="1300" dirty="0" err="1"/>
              <a:t>жаткан</a:t>
            </a:r>
            <a:r>
              <a:rPr lang="ru-RU" sz="1300" dirty="0"/>
              <a:t> </a:t>
            </a:r>
            <a:r>
              <a:rPr lang="ru-RU" sz="1300" dirty="0" err="1"/>
              <a:t>иштер</a:t>
            </a:r>
            <a:r>
              <a:rPr lang="ru-RU" sz="1300" dirty="0"/>
              <a:t> </a:t>
            </a:r>
            <a:r>
              <a:rPr lang="ru-RU" sz="1300" dirty="0" err="1"/>
              <a:t>активдерди</a:t>
            </a:r>
            <a:r>
              <a:rPr lang="ru-RU" sz="1300" dirty="0"/>
              <a:t> </a:t>
            </a:r>
            <a:r>
              <a:rPr lang="ru-RU" sz="1300" dirty="0" err="1"/>
              <a:t>максималдуу</a:t>
            </a:r>
            <a:r>
              <a:rPr lang="ru-RU" sz="1300" dirty="0"/>
              <a:t> </a:t>
            </a:r>
            <a:r>
              <a:rPr lang="ru-RU" sz="1300" dirty="0" err="1"/>
              <a:t>кайтарып</a:t>
            </a:r>
            <a:r>
              <a:rPr lang="ru-RU" sz="1300" dirty="0"/>
              <a:t> </a:t>
            </a:r>
            <a:r>
              <a:rPr lang="ru-RU" sz="1300" dirty="0" err="1"/>
              <a:t>берүүгө</a:t>
            </a:r>
            <a:r>
              <a:rPr lang="ru-RU" sz="1300" dirty="0"/>
              <a:t>, </a:t>
            </a:r>
            <a:r>
              <a:rPr lang="ru-RU" sz="1300" dirty="0" err="1"/>
              <a:t>кредиторлордун</a:t>
            </a:r>
            <a:r>
              <a:rPr lang="ru-RU" sz="1300" dirty="0"/>
              <a:t> </a:t>
            </a:r>
            <a:r>
              <a:rPr lang="ru-RU" sz="1300" dirty="0" err="1"/>
              <a:t>талаптарын</a:t>
            </a:r>
            <a:r>
              <a:rPr lang="ru-RU" sz="1300" dirty="0"/>
              <a:t> </a:t>
            </a:r>
            <a:r>
              <a:rPr lang="ru-RU" sz="1300" dirty="0" err="1"/>
              <a:t>канааттандыруунун</a:t>
            </a:r>
            <a:r>
              <a:rPr lang="ru-RU" sz="1300" dirty="0"/>
              <a:t> </a:t>
            </a:r>
            <a:r>
              <a:rPr lang="ru-RU" sz="1300" dirty="0" err="1"/>
              <a:t>кезегин</a:t>
            </a:r>
            <a:r>
              <a:rPr lang="ru-RU" sz="1300" dirty="0"/>
              <a:t> </a:t>
            </a:r>
            <a:r>
              <a:rPr lang="ru-RU" sz="1300" dirty="0" err="1"/>
              <a:t>сактоого</a:t>
            </a:r>
            <a:r>
              <a:rPr lang="ru-RU" sz="1300" dirty="0"/>
              <a:t> </a:t>
            </a:r>
            <a:r>
              <a:rPr lang="ru-RU" sz="1300" dirty="0" err="1"/>
              <a:t>жана</a:t>
            </a:r>
            <a:r>
              <a:rPr lang="ru-RU" sz="1300" dirty="0"/>
              <a:t> сот </a:t>
            </a:r>
            <a:r>
              <a:rPr lang="ru-RU" sz="1300" dirty="0" err="1"/>
              <a:t>тарабынан</a:t>
            </a:r>
            <a:r>
              <a:rPr lang="ru-RU" sz="1300" dirty="0"/>
              <a:t> </a:t>
            </a:r>
            <a:r>
              <a:rPr lang="ru-RU" sz="1300" dirty="0" err="1"/>
              <a:t>белгиленген</a:t>
            </a:r>
            <a:r>
              <a:rPr lang="ru-RU" sz="1300" dirty="0"/>
              <a:t> </a:t>
            </a:r>
            <a:r>
              <a:rPr lang="ru-RU" sz="1300" dirty="0" err="1"/>
              <a:t>мөөнөттөрдө</a:t>
            </a:r>
            <a:r>
              <a:rPr lang="ru-RU" sz="1300" dirty="0"/>
              <a:t> </a:t>
            </a:r>
            <a:r>
              <a:rPr lang="ru-RU" sz="1300" dirty="0" err="1"/>
              <a:t>процедураларды</a:t>
            </a:r>
            <a:r>
              <a:rPr lang="ru-RU" sz="1300" dirty="0"/>
              <a:t> </a:t>
            </a:r>
            <a:r>
              <a:rPr lang="ru-RU" sz="1300" dirty="0" err="1"/>
              <a:t>аягына</a:t>
            </a:r>
            <a:r>
              <a:rPr lang="ru-RU" sz="1300" dirty="0"/>
              <a:t> </a:t>
            </a:r>
            <a:r>
              <a:rPr lang="ru-RU" sz="1300" dirty="0" err="1"/>
              <a:t>чыгарууга</a:t>
            </a:r>
            <a:r>
              <a:rPr lang="ru-RU" sz="1300" dirty="0"/>
              <a:t> </a:t>
            </a:r>
            <a:r>
              <a:rPr lang="ru-RU" sz="1300" dirty="0" err="1"/>
              <a:t>багытталган</a:t>
            </a:r>
            <a:r>
              <a:rPr lang="ru-RU" sz="1300" dirty="0"/>
              <a:t>.</a:t>
            </a:r>
            <a:endParaRPr lang="ru-KG" sz="1300" dirty="0"/>
          </a:p>
        </p:txBody>
      </p:sp>
      <p:sp>
        <p:nvSpPr>
          <p:cNvPr id="11" name="TextBox 10">
            <a:extLst>
              <a:ext uri="{FF2B5EF4-FFF2-40B4-BE49-F238E27FC236}">
                <a16:creationId xmlns:a16="http://schemas.microsoft.com/office/drawing/2014/main" id="{F7E5C9A1-08D7-A19E-3171-F16C9472D0EF}"/>
              </a:ext>
            </a:extLst>
          </p:cNvPr>
          <p:cNvSpPr txBox="1"/>
          <p:nvPr/>
        </p:nvSpPr>
        <p:spPr>
          <a:xfrm>
            <a:off x="882651" y="8001592"/>
            <a:ext cx="6100502" cy="246221"/>
          </a:xfrm>
          <a:prstGeom prst="rect">
            <a:avLst/>
          </a:prstGeom>
          <a:noFill/>
        </p:spPr>
        <p:txBody>
          <a:bodyPr wrap="square">
            <a:spAutoFit/>
          </a:bodyPr>
          <a:lstStyle/>
          <a:p>
            <a:r>
              <a:rPr lang="ru-RU" sz="1000" dirty="0"/>
              <a:t>(1) </a:t>
            </a:r>
            <a:r>
              <a:rPr lang="ru-RU" sz="1000" dirty="0" err="1"/>
              <a:t>Кредиттерди</a:t>
            </a:r>
            <a:r>
              <a:rPr lang="ru-RU" sz="1000" dirty="0"/>
              <a:t> </a:t>
            </a:r>
            <a:r>
              <a:rPr lang="ru-RU" sz="1000" dirty="0" err="1"/>
              <a:t>төлөө</a:t>
            </a:r>
            <a:r>
              <a:rPr lang="ru-RU" sz="1000" dirty="0"/>
              <a:t>, </a:t>
            </a:r>
            <a:r>
              <a:rPr lang="ru-RU" sz="1000" dirty="0" err="1"/>
              <a:t>активдерди</a:t>
            </a:r>
            <a:r>
              <a:rPr lang="ru-RU" sz="1000" dirty="0"/>
              <a:t> </a:t>
            </a:r>
            <a:r>
              <a:rPr lang="ru-RU" sz="1000" dirty="0" err="1"/>
              <a:t>кайтаруу</a:t>
            </a:r>
            <a:r>
              <a:rPr lang="ru-RU" sz="1000" dirty="0"/>
              <a:t>, (2) </a:t>
            </a:r>
            <a:r>
              <a:rPr lang="ru-RU" sz="1000" dirty="0" err="1"/>
              <a:t>Активдерди</a:t>
            </a:r>
            <a:r>
              <a:rPr lang="ru-RU" sz="1000" dirty="0"/>
              <a:t> </a:t>
            </a:r>
            <a:r>
              <a:rPr lang="ru-RU" sz="1000" dirty="0" err="1"/>
              <a:t>сатуу</a:t>
            </a:r>
            <a:r>
              <a:rPr lang="ru-RU" sz="1000" dirty="0"/>
              <a:t>, (3) </a:t>
            </a:r>
            <a:r>
              <a:rPr lang="ru-RU" sz="1000" dirty="0" err="1"/>
              <a:t>Кредитордук</a:t>
            </a:r>
            <a:r>
              <a:rPr lang="ru-RU" sz="1000" dirty="0"/>
              <a:t> </a:t>
            </a:r>
            <a:r>
              <a:rPr lang="ru-RU" sz="1000" dirty="0" err="1"/>
              <a:t>карыздарды</a:t>
            </a:r>
            <a:r>
              <a:rPr lang="ru-RU" sz="1000" dirty="0"/>
              <a:t> </a:t>
            </a:r>
            <a:r>
              <a:rPr lang="ru-RU" sz="1000" dirty="0" err="1"/>
              <a:t>төлөө</a:t>
            </a:r>
            <a:endParaRPr lang="ru-KG" sz="1000" dirty="0"/>
          </a:p>
        </p:txBody>
      </p:sp>
      <p:grpSp>
        <p:nvGrpSpPr>
          <p:cNvPr id="17" name="Group 18">
            <a:extLst>
              <a:ext uri="{FF2B5EF4-FFF2-40B4-BE49-F238E27FC236}">
                <a16:creationId xmlns:a16="http://schemas.microsoft.com/office/drawing/2014/main" id="{B93E21F4-899E-5D9A-B5E5-00BF3CF52EFF}"/>
              </a:ext>
            </a:extLst>
          </p:cNvPr>
          <p:cNvGrpSpPr/>
          <p:nvPr/>
        </p:nvGrpSpPr>
        <p:grpSpPr>
          <a:xfrm>
            <a:off x="4522687" y="5717365"/>
            <a:ext cx="1930976" cy="246221"/>
            <a:chOff x="0" y="0"/>
            <a:chExt cx="901650" cy="632413"/>
          </a:xfrm>
        </p:grpSpPr>
        <p:sp>
          <p:nvSpPr>
            <p:cNvPr id="19" name="Freeform 19">
              <a:extLst>
                <a:ext uri="{FF2B5EF4-FFF2-40B4-BE49-F238E27FC236}">
                  <a16:creationId xmlns:a16="http://schemas.microsoft.com/office/drawing/2014/main" id="{8ED12BE1-D04D-A2F7-61AE-8F2637AB65D3}"/>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txBody>
            <a:bodyPr/>
            <a:lstStyle/>
            <a:p>
              <a:pPr algn="ctr"/>
              <a:r>
                <a:rPr lang="ru-RU" sz="1200" b="1" dirty="0">
                  <a:solidFill>
                    <a:srgbClr val="002F80"/>
                  </a:solidFill>
                  <a:latin typeface="Open Sans 2 Ultra-Bold"/>
                  <a:ea typeface="Open Sans 2 Ultra-Bold"/>
                  <a:cs typeface="Open Sans 2 Ultra-Bold"/>
                </a:rPr>
                <a:t>Ак Банк</a:t>
              </a:r>
              <a:endParaRPr lang="ru-KG" sz="1200" b="1" dirty="0">
                <a:solidFill>
                  <a:srgbClr val="002F80"/>
                </a:solidFill>
                <a:latin typeface="Open Sans 2 Ultra-Bold"/>
                <a:ea typeface="Open Sans 2 Ultra-Bold"/>
                <a:cs typeface="Open Sans 2 Ultra-Bold"/>
              </a:endParaRPr>
            </a:p>
          </p:txBody>
        </p:sp>
        <p:sp>
          <p:nvSpPr>
            <p:cNvPr id="20" name="TextBox 20">
              <a:extLst>
                <a:ext uri="{FF2B5EF4-FFF2-40B4-BE49-F238E27FC236}">
                  <a16:creationId xmlns:a16="http://schemas.microsoft.com/office/drawing/2014/main" id="{1A58CCB7-407B-B575-784B-E0E50E9DFB13}"/>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sz="1300" dirty="0"/>
            </a:p>
          </p:txBody>
        </p:sp>
      </p:grpSp>
      <p:graphicFrame>
        <p:nvGraphicFramePr>
          <p:cNvPr id="31" name="Диаграмма 30">
            <a:extLst>
              <a:ext uri="{FF2B5EF4-FFF2-40B4-BE49-F238E27FC236}">
                <a16:creationId xmlns:a16="http://schemas.microsoft.com/office/drawing/2014/main" id="{C7C83A7F-A840-DF36-E166-7C8E59F2490C}"/>
              </a:ext>
            </a:extLst>
          </p:cNvPr>
          <p:cNvGraphicFramePr>
            <a:graphicFrameLocks/>
          </p:cNvGraphicFramePr>
          <p:nvPr>
            <p:extLst>
              <p:ext uri="{D42A27DB-BD31-4B8C-83A1-F6EECF244321}">
                <p14:modId xmlns:p14="http://schemas.microsoft.com/office/powerpoint/2010/main" val="3836014003"/>
              </p:ext>
            </p:extLst>
          </p:nvPr>
        </p:nvGraphicFramePr>
        <p:xfrm>
          <a:off x="1001057" y="5948916"/>
          <a:ext cx="2590799" cy="19299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Диаграмма 31">
            <a:extLst>
              <a:ext uri="{FF2B5EF4-FFF2-40B4-BE49-F238E27FC236}">
                <a16:creationId xmlns:a16="http://schemas.microsoft.com/office/drawing/2014/main" id="{A6B928BF-BCD5-4A1B-8913-329F762B2B39}"/>
              </a:ext>
            </a:extLst>
          </p:cNvPr>
          <p:cNvGraphicFramePr>
            <a:graphicFrameLocks/>
          </p:cNvGraphicFramePr>
          <p:nvPr>
            <p:extLst>
              <p:ext uri="{D42A27DB-BD31-4B8C-83A1-F6EECF244321}">
                <p14:modId xmlns:p14="http://schemas.microsoft.com/office/powerpoint/2010/main" val="1648416357"/>
              </p:ext>
            </p:extLst>
          </p:nvPr>
        </p:nvGraphicFramePr>
        <p:xfrm>
          <a:off x="4219754" y="6189633"/>
          <a:ext cx="2536842" cy="1747838"/>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5DF41AD1-9A0C-830C-96F1-4FFD0C002746}"/>
              </a:ext>
            </a:extLst>
          </p:cNvPr>
          <p:cNvSpPr txBox="1"/>
          <p:nvPr/>
        </p:nvSpPr>
        <p:spPr>
          <a:xfrm>
            <a:off x="882650" y="8293761"/>
            <a:ext cx="5910769" cy="246221"/>
          </a:xfrm>
          <a:prstGeom prst="rect">
            <a:avLst/>
          </a:prstGeom>
          <a:noFill/>
        </p:spPr>
        <p:txBody>
          <a:bodyPr wrap="square">
            <a:spAutoFit/>
          </a:bodyPr>
          <a:lstStyle/>
          <a:p>
            <a:r>
              <a:rPr lang="ru-RU" sz="1000" i="1" dirty="0"/>
              <a:t>12-сүрөт. 2025-жылга </a:t>
            </a:r>
            <a:r>
              <a:rPr lang="ru-RU" sz="1000" i="1" dirty="0" err="1"/>
              <a:t>жоюу</a:t>
            </a:r>
            <a:r>
              <a:rPr lang="ru-RU" sz="1000" i="1" dirty="0"/>
              <a:t> </a:t>
            </a:r>
            <a:r>
              <a:rPr lang="ru-RU" sz="1000" i="1" dirty="0" err="1"/>
              <a:t>ишинин</a:t>
            </a:r>
            <a:r>
              <a:rPr lang="ru-RU" sz="1000" i="1" dirty="0"/>
              <a:t> </a:t>
            </a:r>
            <a:r>
              <a:rPr lang="ru-RU" sz="1000" i="1" dirty="0" err="1"/>
              <a:t>көрсөткүчтөрү</a:t>
            </a:r>
            <a:r>
              <a:rPr lang="ru-RU" sz="1000" i="1" dirty="0"/>
              <a:t> (</a:t>
            </a:r>
            <a:r>
              <a:rPr lang="ru-RU" sz="1000" i="1" dirty="0" err="1"/>
              <a:t>миң</a:t>
            </a:r>
            <a:r>
              <a:rPr lang="ru-RU" sz="1000" i="1" dirty="0"/>
              <a:t> сом)</a:t>
            </a:r>
            <a:endParaRPr lang="ru-KG" sz="1000" dirty="0"/>
          </a:p>
        </p:txBody>
      </p:sp>
      <p:grpSp>
        <p:nvGrpSpPr>
          <p:cNvPr id="30" name="Group 18">
            <a:extLst>
              <a:ext uri="{FF2B5EF4-FFF2-40B4-BE49-F238E27FC236}">
                <a16:creationId xmlns:a16="http://schemas.microsoft.com/office/drawing/2014/main" id="{FBB494E9-A30F-143C-E592-A12774C3D87F}"/>
              </a:ext>
            </a:extLst>
          </p:cNvPr>
          <p:cNvGrpSpPr/>
          <p:nvPr/>
        </p:nvGrpSpPr>
        <p:grpSpPr>
          <a:xfrm>
            <a:off x="1456456" y="5683194"/>
            <a:ext cx="1930976" cy="246221"/>
            <a:chOff x="0" y="0"/>
            <a:chExt cx="901650" cy="632413"/>
          </a:xfrm>
        </p:grpSpPr>
        <p:sp>
          <p:nvSpPr>
            <p:cNvPr id="33" name="Freeform 19">
              <a:extLst>
                <a:ext uri="{FF2B5EF4-FFF2-40B4-BE49-F238E27FC236}">
                  <a16:creationId xmlns:a16="http://schemas.microsoft.com/office/drawing/2014/main" id="{CBF94ABF-BA0C-3845-3F9E-4947B54C8608}"/>
                </a:ext>
              </a:extLst>
            </p:cNvPr>
            <p:cNvSpPr/>
            <p:nvPr/>
          </p:nvSpPr>
          <p:spPr>
            <a:xfrm>
              <a:off x="0" y="0"/>
              <a:ext cx="901650" cy="632413"/>
            </a:xfrm>
            <a:custGeom>
              <a:avLst/>
              <a:gdLst/>
              <a:ahLst/>
              <a:cxnLst/>
              <a:rect l="l" t="t" r="r" b="b"/>
              <a:pathLst>
                <a:path w="901650" h="632413">
                  <a:moveTo>
                    <a:pt x="0" y="0"/>
                  </a:moveTo>
                  <a:lnTo>
                    <a:pt x="901650" y="0"/>
                  </a:lnTo>
                  <a:lnTo>
                    <a:pt x="901650" y="632413"/>
                  </a:lnTo>
                  <a:lnTo>
                    <a:pt x="0" y="632413"/>
                  </a:lnTo>
                  <a:close/>
                </a:path>
              </a:pathLst>
            </a:custGeom>
            <a:solidFill>
              <a:srgbClr val="EDEDED"/>
            </a:solidFill>
          </p:spPr>
          <p:txBody>
            <a:bodyPr/>
            <a:lstStyle/>
            <a:p>
              <a:pPr algn="ctr"/>
              <a:r>
                <a:rPr lang="ru-RU" sz="1200" b="1" dirty="0">
                  <a:solidFill>
                    <a:srgbClr val="002F80"/>
                  </a:solidFill>
                  <a:latin typeface="Open Sans 2 Ultra-Bold"/>
                  <a:ea typeface="Open Sans 2 Ultra-Bold"/>
                  <a:cs typeface="Open Sans 2 Ultra-Bold"/>
                </a:rPr>
                <a:t>АзияУниверсалБанк</a:t>
              </a:r>
              <a:endParaRPr lang="ru-KG" sz="1200" b="1" dirty="0">
                <a:solidFill>
                  <a:srgbClr val="002F80"/>
                </a:solidFill>
                <a:latin typeface="Open Sans 2 Ultra-Bold"/>
                <a:ea typeface="Open Sans 2 Ultra-Bold"/>
                <a:cs typeface="Open Sans 2 Ultra-Bold"/>
              </a:endParaRPr>
            </a:p>
          </p:txBody>
        </p:sp>
        <p:sp>
          <p:nvSpPr>
            <p:cNvPr id="34" name="TextBox 20">
              <a:extLst>
                <a:ext uri="{FF2B5EF4-FFF2-40B4-BE49-F238E27FC236}">
                  <a16:creationId xmlns:a16="http://schemas.microsoft.com/office/drawing/2014/main" id="{7CFDFA3E-4E44-5D4A-2BFB-31B9F7825DCD}"/>
                </a:ext>
              </a:extLst>
            </p:cNvPr>
            <p:cNvSpPr txBox="1"/>
            <p:nvPr/>
          </p:nvSpPr>
          <p:spPr>
            <a:xfrm>
              <a:off x="0" y="0"/>
              <a:ext cx="901650" cy="632413"/>
            </a:xfrm>
            <a:prstGeom prst="rect">
              <a:avLst/>
            </a:prstGeom>
          </p:spPr>
          <p:txBody>
            <a:bodyPr lIns="50800" tIns="50800" rIns="50800" bIns="50800" rtlCol="0" anchor="ctr"/>
            <a:lstStyle/>
            <a:p>
              <a:pPr algn="ctr">
                <a:lnSpc>
                  <a:spcPts val="1439"/>
                </a:lnSpc>
              </a:pPr>
              <a:endParaRPr dirty="0"/>
            </a:p>
          </p:txBody>
        </p:sp>
      </p:grpSp>
      <p:sp>
        <p:nvSpPr>
          <p:cNvPr id="13" name="TextBox 15">
            <a:extLst>
              <a:ext uri="{FF2B5EF4-FFF2-40B4-BE49-F238E27FC236}">
                <a16:creationId xmlns:a16="http://schemas.microsoft.com/office/drawing/2014/main" id="{8760463C-451E-89B8-BCFA-A449D736A61D}"/>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2751639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B726D-3231-4607-15BC-90F49946263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34D9A5B-5706-0E34-F5AA-9D4D55A2EF97}"/>
              </a:ext>
            </a:extLst>
          </p:cNvPr>
          <p:cNvSpPr/>
          <p:nvPr/>
        </p:nvSpPr>
        <p:spPr>
          <a:xfrm>
            <a:off x="-179314" y="-231424"/>
            <a:ext cx="7735814" cy="10936124"/>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C4A3236C-AFE5-8667-36B9-056DDF7BDD0E}"/>
              </a:ext>
            </a:extLst>
          </p:cNvPr>
          <p:cNvSpPr/>
          <p:nvPr/>
        </p:nvSpPr>
        <p:spPr>
          <a:xfrm>
            <a:off x="756000" y="10123893"/>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E5CD04FE-453F-C08E-F6C6-643FE4F647C3}"/>
              </a:ext>
            </a:extLst>
          </p:cNvPr>
          <p:cNvGrpSpPr/>
          <p:nvPr/>
        </p:nvGrpSpPr>
        <p:grpSpPr>
          <a:xfrm>
            <a:off x="756000" y="10214586"/>
            <a:ext cx="490114" cy="490114"/>
            <a:chOff x="0" y="0"/>
            <a:chExt cx="812800" cy="812800"/>
          </a:xfrm>
        </p:grpSpPr>
        <p:sp>
          <p:nvSpPr>
            <p:cNvPr id="6" name="Freeform 3">
              <a:extLst>
                <a:ext uri="{FF2B5EF4-FFF2-40B4-BE49-F238E27FC236}">
                  <a16:creationId xmlns:a16="http://schemas.microsoft.com/office/drawing/2014/main" id="{3CF34CAE-8D1C-7699-0C3A-F0EDC8AD61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61B27EA9-F5B0-A44D-0269-D48549B225A6}"/>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3F87D4EA-BD70-89B8-2FE9-8B8D2BECA24B}"/>
              </a:ext>
            </a:extLst>
          </p:cNvPr>
          <p:cNvSpPr txBox="1"/>
          <p:nvPr/>
        </p:nvSpPr>
        <p:spPr>
          <a:xfrm>
            <a:off x="822894" y="10315280"/>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24</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D2726FF7-9948-E750-7591-F4279EF5D26C}"/>
              </a:ext>
            </a:extLst>
          </p:cNvPr>
          <p:cNvSpPr/>
          <p:nvPr/>
        </p:nvSpPr>
        <p:spPr>
          <a:xfrm>
            <a:off x="973318" y="8509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51B96C07-9B9B-135C-4BA2-192F20857B45}"/>
              </a:ext>
            </a:extLst>
          </p:cNvPr>
          <p:cNvSpPr txBox="1"/>
          <p:nvPr/>
        </p:nvSpPr>
        <p:spPr>
          <a:xfrm>
            <a:off x="761407" y="944204"/>
            <a:ext cx="6228497" cy="5632311"/>
          </a:xfrm>
          <a:prstGeom prst="rect">
            <a:avLst/>
          </a:prstGeom>
          <a:noFill/>
        </p:spPr>
        <p:txBody>
          <a:bodyPr wrap="square">
            <a:spAutoFit/>
          </a:bodyPr>
          <a:lstStyle/>
          <a:p>
            <a:pPr indent="360363" algn="just"/>
            <a:r>
              <a:rPr lang="ru-RU" sz="1200" b="1" dirty="0">
                <a:solidFill>
                  <a:srgbClr val="002F80"/>
                </a:solidFill>
                <a:latin typeface="Open Sans 2 Ultra-Bold"/>
                <a:ea typeface="Open Sans 2 Ultra-Bold"/>
                <a:cs typeface="Open Sans 2 Ultra-Bold"/>
              </a:rPr>
              <a:t>Кыргыз Республик</a:t>
            </a:r>
            <a:r>
              <a:rPr lang="ru-KG" sz="1200" b="1" dirty="0" err="1">
                <a:solidFill>
                  <a:srgbClr val="002F80"/>
                </a:solidFill>
                <a:latin typeface="Open Sans 2 Ultra-Bold"/>
                <a:ea typeface="Open Sans 2 Ultra-Bold"/>
                <a:cs typeface="Open Sans 2 Ultra-Bold"/>
              </a:rPr>
              <a:t>асынын</a:t>
            </a:r>
            <a:r>
              <a:rPr lang="ru-KG" sz="1200" b="1" dirty="0">
                <a:solidFill>
                  <a:srgbClr val="002F80"/>
                </a:solidFill>
                <a:latin typeface="Open Sans 2 Ultra-Bold"/>
                <a:ea typeface="Open Sans 2 Ultra-Bold"/>
                <a:cs typeface="Open Sans 2 Ultra-Bold"/>
              </a:rPr>
              <a:t> Финансы </a:t>
            </a:r>
            <a:r>
              <a:rPr lang="ru-KG" sz="1200" b="1" dirty="0" err="1">
                <a:solidFill>
                  <a:srgbClr val="002F80"/>
                </a:solidFill>
                <a:latin typeface="Open Sans 2 Ultra-Bold"/>
                <a:ea typeface="Open Sans 2 Ultra-Bold"/>
                <a:cs typeface="Open Sans 2 Ultra-Bold"/>
              </a:rPr>
              <a:t>министрлиги</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менен</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агенттик</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макулдашуу</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боюнча</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жумуш</a:t>
            </a:r>
            <a:endParaRPr lang="ru-KG" sz="1200" b="1" dirty="0">
              <a:solidFill>
                <a:srgbClr val="002F80"/>
              </a:solidFill>
              <a:latin typeface="Open Sans 2 Ultra-Bold"/>
              <a:ea typeface="Open Sans 2 Ultra-Bold"/>
              <a:cs typeface="Open Sans 2 Ultra-Bold"/>
            </a:endParaRPr>
          </a:p>
          <a:p>
            <a:pPr indent="360363" algn="just"/>
            <a:endParaRPr lang="ru-RU" sz="1200" dirty="0"/>
          </a:p>
          <a:p>
            <a:pPr indent="360363" algn="just"/>
            <a:r>
              <a:rPr lang="ru-RU" sz="1200" dirty="0"/>
              <a:t>Кыргыз Республикасынын Финансы </a:t>
            </a:r>
            <a:r>
              <a:rPr lang="ru-RU" sz="1200" dirty="0" err="1"/>
              <a:t>министрлиги</a:t>
            </a:r>
            <a:r>
              <a:rPr lang="ru-RU" sz="1200" dirty="0"/>
              <a:t> </a:t>
            </a:r>
            <a:r>
              <a:rPr lang="ru-RU" sz="1200" dirty="0" err="1"/>
              <a:t>менен</a:t>
            </a:r>
            <a:r>
              <a:rPr lang="ru-RU" sz="1200" dirty="0"/>
              <a:t> 2002-жылдын 18-январындагы №1 </a:t>
            </a:r>
            <a:r>
              <a:rPr lang="ru-RU" sz="1200" dirty="0" err="1"/>
              <a:t>келишимге</a:t>
            </a:r>
            <a:r>
              <a:rPr lang="ru-RU" sz="1200" dirty="0"/>
              <a:t> </a:t>
            </a:r>
            <a:r>
              <a:rPr lang="ru-RU" sz="1200" dirty="0" err="1"/>
              <a:t>ылайык</a:t>
            </a:r>
            <a:r>
              <a:rPr lang="ru-RU" sz="1200" dirty="0"/>
              <a:t> </a:t>
            </a:r>
            <a:r>
              <a:rPr lang="ru-RU" sz="1200" dirty="0" err="1"/>
              <a:t>Агенттик</a:t>
            </a:r>
            <a:r>
              <a:rPr lang="ru-RU" sz="1200" dirty="0"/>
              <a:t> «Кыргыз</a:t>
            </a:r>
            <a:r>
              <a:rPr lang="ru-KG" sz="1200" dirty="0"/>
              <a:t>Э</a:t>
            </a:r>
            <a:r>
              <a:rPr lang="ru-RU" sz="1200" dirty="0" err="1"/>
              <a:t>лбанк</a:t>
            </a:r>
            <a:r>
              <a:rPr lang="ru-RU" sz="1200" dirty="0"/>
              <a:t>» АК </a:t>
            </a:r>
            <a:r>
              <a:rPr lang="ru-RU" sz="1200" dirty="0" err="1"/>
              <a:t>жана</a:t>
            </a:r>
            <a:r>
              <a:rPr lang="ru-RU" sz="1200" dirty="0"/>
              <a:t> «Кыргызстан» </a:t>
            </a:r>
            <a:r>
              <a:rPr lang="ru-RU" sz="1200" dirty="0" err="1"/>
              <a:t>АКБнын</a:t>
            </a:r>
            <a:r>
              <a:rPr lang="ru-RU" sz="1200" dirty="0"/>
              <a:t> </a:t>
            </a:r>
            <a:r>
              <a:rPr lang="ru-RU" sz="1200" dirty="0" err="1"/>
              <a:t>мамлекеттик</a:t>
            </a:r>
            <a:r>
              <a:rPr lang="ru-RU" sz="1200" dirty="0"/>
              <a:t> </a:t>
            </a:r>
            <a:r>
              <a:rPr lang="ru-RU" sz="1200" dirty="0" err="1"/>
              <a:t>карыз</a:t>
            </a:r>
            <a:r>
              <a:rPr lang="ru-RU" sz="1200" dirty="0"/>
              <a:t> катары </a:t>
            </a:r>
            <a:r>
              <a:rPr lang="ru-RU" sz="1200" dirty="0" err="1"/>
              <a:t>жол-жоболоштурулган</a:t>
            </a:r>
            <a:r>
              <a:rPr lang="ru-RU" sz="1200" dirty="0"/>
              <a:t> </a:t>
            </a:r>
            <a:r>
              <a:rPr lang="ru-RU" sz="1200" dirty="0" err="1"/>
              <a:t>кредиттери</a:t>
            </a:r>
            <a:r>
              <a:rPr lang="ru-RU" sz="1200" dirty="0"/>
              <a:t> </a:t>
            </a:r>
            <a:r>
              <a:rPr lang="ru-RU" sz="1200" dirty="0" err="1"/>
              <a:t>боюнча</a:t>
            </a:r>
            <a:r>
              <a:rPr lang="ru-RU" sz="1200" dirty="0"/>
              <a:t> </a:t>
            </a:r>
            <a:r>
              <a:rPr lang="ru-RU" sz="1200" dirty="0" err="1"/>
              <a:t>карызды</a:t>
            </a:r>
            <a:r>
              <a:rPr lang="ru-RU" sz="1200" dirty="0"/>
              <a:t> </a:t>
            </a:r>
            <a:r>
              <a:rPr lang="ru-RU" sz="1200" dirty="0" err="1"/>
              <a:t>кайтарууну</a:t>
            </a:r>
            <a:r>
              <a:rPr lang="ru-RU" sz="1200" dirty="0"/>
              <a:t> </a:t>
            </a:r>
            <a:r>
              <a:rPr lang="ru-RU" sz="1200" dirty="0" err="1"/>
              <a:t>ишке</a:t>
            </a:r>
            <a:r>
              <a:rPr lang="ru-RU" sz="1200" dirty="0"/>
              <a:t> </a:t>
            </a:r>
            <a:r>
              <a:rPr lang="ru-RU" sz="1200" dirty="0" err="1"/>
              <a:t>ашырат</a:t>
            </a:r>
            <a:r>
              <a:rPr lang="ru-RU" sz="1200" dirty="0"/>
              <a:t>.</a:t>
            </a:r>
            <a:endParaRPr lang="ru-KG" sz="1200" dirty="0"/>
          </a:p>
          <a:p>
            <a:pPr indent="360363" algn="just"/>
            <a:r>
              <a:rPr lang="ru-RU" sz="1200" dirty="0"/>
              <a:t>"Кыргыз</a:t>
            </a:r>
            <a:r>
              <a:rPr lang="ru-KG" sz="1200" dirty="0"/>
              <a:t>Э</a:t>
            </a:r>
            <a:r>
              <a:rPr lang="ru-RU" sz="1200" dirty="0" err="1"/>
              <a:t>лбанк</a:t>
            </a:r>
            <a:r>
              <a:rPr lang="ru-RU" sz="1200" dirty="0"/>
              <a:t>" АК </a:t>
            </a:r>
            <a:r>
              <a:rPr lang="ru-RU" sz="1200" dirty="0" err="1"/>
              <a:t>боюнча</a:t>
            </a:r>
            <a:r>
              <a:rPr lang="ru-RU" sz="1200" dirty="0"/>
              <a:t> </a:t>
            </a:r>
            <a:r>
              <a:rPr lang="ru-KG" sz="1200" dirty="0"/>
              <a:t>заём</a:t>
            </a:r>
            <a:r>
              <a:rPr lang="ru-RU" sz="1200" dirty="0" err="1"/>
              <a:t>чулардын</a:t>
            </a:r>
            <a:r>
              <a:rPr lang="ru-RU" sz="1200" dirty="0"/>
              <a:t> </a:t>
            </a:r>
            <a:r>
              <a:rPr lang="ru-RU" sz="1200" dirty="0" err="1"/>
              <a:t>жалпы</a:t>
            </a:r>
            <a:r>
              <a:rPr lang="ru-RU" sz="1200" dirty="0"/>
              <a:t> саны 19 587 </a:t>
            </a:r>
            <a:r>
              <a:rPr lang="ru-RU" sz="1200" dirty="0" err="1"/>
              <a:t>адамды</a:t>
            </a:r>
            <a:r>
              <a:rPr lang="ru-RU" sz="1200" dirty="0"/>
              <a:t> </a:t>
            </a:r>
            <a:r>
              <a:rPr lang="ru-RU" sz="1200" dirty="0" err="1"/>
              <a:t>түзөт</a:t>
            </a:r>
            <a:r>
              <a:rPr lang="ru-RU" sz="1200" dirty="0"/>
              <a:t>. </a:t>
            </a:r>
            <a:r>
              <a:rPr lang="ru-RU" sz="1200" dirty="0" err="1"/>
              <a:t>Карыздын</a:t>
            </a:r>
            <a:r>
              <a:rPr lang="ru-RU" sz="1200" dirty="0"/>
              <a:t> </a:t>
            </a:r>
            <a:r>
              <a:rPr lang="ru-RU" sz="1200" dirty="0" err="1"/>
              <a:t>негизги</a:t>
            </a:r>
            <a:r>
              <a:rPr lang="ru-RU" sz="1200" dirty="0"/>
              <a:t> </a:t>
            </a:r>
            <a:r>
              <a:rPr lang="ru-RU" sz="1200" dirty="0" err="1"/>
              <a:t>бөлүгү</a:t>
            </a:r>
            <a:r>
              <a:rPr lang="ru-RU" sz="1200" dirty="0"/>
              <a:t> 1994–1996-жылдары </a:t>
            </a:r>
            <a:r>
              <a:rPr lang="ru-RU" sz="1200" dirty="0" err="1"/>
              <a:t>табигый</a:t>
            </a:r>
            <a:r>
              <a:rPr lang="ru-RU" sz="1200" dirty="0"/>
              <a:t> </a:t>
            </a:r>
            <a:r>
              <a:rPr lang="ru-RU" sz="1200" dirty="0" err="1"/>
              <a:t>кырсыктардан</a:t>
            </a:r>
            <a:r>
              <a:rPr lang="ru-RU" sz="1200" dirty="0"/>
              <a:t> </a:t>
            </a:r>
            <a:r>
              <a:rPr lang="ru-RU" sz="1200" dirty="0" err="1"/>
              <a:t>жапа</a:t>
            </a:r>
            <a:r>
              <a:rPr lang="ru-RU" sz="1200" dirty="0"/>
              <a:t> </a:t>
            </a:r>
            <a:r>
              <a:rPr lang="ru-RU" sz="1200" dirty="0" err="1"/>
              <a:t>чеккен</a:t>
            </a:r>
            <a:r>
              <a:rPr lang="ru-RU" sz="1200" dirty="0"/>
              <a:t> </a:t>
            </a:r>
            <a:r>
              <a:rPr lang="ru-RU" sz="1200" dirty="0" err="1"/>
              <a:t>калкка</a:t>
            </a:r>
            <a:r>
              <a:rPr lang="ru-RU" sz="1200" dirty="0"/>
              <a:t> </a:t>
            </a:r>
            <a:r>
              <a:rPr lang="ru-RU" sz="1200" dirty="0" err="1"/>
              <a:t>берилген</a:t>
            </a:r>
            <a:r>
              <a:rPr lang="ru-RU" sz="1200" dirty="0"/>
              <a:t> </a:t>
            </a:r>
            <a:r>
              <a:rPr lang="ru-RU" sz="1200" dirty="0" err="1"/>
              <a:t>узак</a:t>
            </a:r>
            <a:r>
              <a:rPr lang="ru-RU" sz="1200" dirty="0"/>
              <a:t> </a:t>
            </a:r>
            <a:r>
              <a:rPr lang="ru-RU" sz="1200" dirty="0" err="1"/>
              <a:t>мөөнөттүү</a:t>
            </a:r>
            <a:r>
              <a:rPr lang="ru-RU" sz="1200" dirty="0"/>
              <a:t> </a:t>
            </a:r>
            <a:r>
              <a:rPr lang="ru-RU" sz="1200" dirty="0" err="1"/>
              <a:t>ссудаларга</a:t>
            </a:r>
            <a:r>
              <a:rPr lang="ru-RU" sz="1200" dirty="0"/>
              <a:t> </a:t>
            </a:r>
            <a:r>
              <a:rPr lang="ru-RU" sz="1200" dirty="0" err="1"/>
              <a:t>байланыштуу</a:t>
            </a:r>
            <a:r>
              <a:rPr lang="ru-KG" sz="1200" dirty="0"/>
              <a:t> </a:t>
            </a:r>
            <a:r>
              <a:rPr lang="ru-KG" sz="1200" dirty="0" err="1"/>
              <a:t>жана</a:t>
            </a:r>
            <a:r>
              <a:rPr lang="ru-RU" sz="1200" dirty="0"/>
              <a:t> </a:t>
            </a:r>
            <a:r>
              <a:rPr lang="ru-RU" sz="1200" dirty="0" err="1"/>
              <a:t>негизинен</a:t>
            </a:r>
            <a:r>
              <a:rPr lang="ru-RU" sz="1200" dirty="0"/>
              <a:t> Ош </a:t>
            </a:r>
            <a:r>
              <a:rPr lang="ru-RU" sz="1200" dirty="0" err="1"/>
              <a:t>жана</a:t>
            </a:r>
            <a:r>
              <a:rPr lang="ru-RU" sz="1200" dirty="0"/>
              <a:t> </a:t>
            </a:r>
            <a:r>
              <a:rPr lang="ru-RU" sz="1200" dirty="0" err="1"/>
              <a:t>Жалал</a:t>
            </a:r>
            <a:r>
              <a:rPr lang="ru-RU" sz="1200" dirty="0"/>
              <a:t>-Абад </a:t>
            </a:r>
            <a:r>
              <a:rPr lang="ru-RU" sz="1200" dirty="0" err="1"/>
              <a:t>облустарында</a:t>
            </a:r>
            <a:r>
              <a:rPr lang="ru-RU" sz="1200" dirty="0"/>
              <a:t>. </a:t>
            </a:r>
            <a:endParaRPr lang="ru-KG" sz="1200" dirty="0"/>
          </a:p>
          <a:p>
            <a:pPr indent="360363" algn="just"/>
            <a:r>
              <a:rPr lang="ru-RU" sz="1200" dirty="0"/>
              <a:t>2025-жылы </a:t>
            </a:r>
            <a:r>
              <a:rPr lang="ru-RU" sz="1200" dirty="0" err="1"/>
              <a:t>төмөнкү</a:t>
            </a:r>
            <a:r>
              <a:rPr lang="ru-RU" sz="1200" dirty="0"/>
              <a:t> </a:t>
            </a:r>
            <a:r>
              <a:rPr lang="ru-RU" sz="1200" dirty="0" err="1"/>
              <a:t>чаралар</a:t>
            </a:r>
            <a:r>
              <a:rPr lang="ru-RU" sz="1200" dirty="0"/>
              <a:t> </a:t>
            </a:r>
            <a:r>
              <a:rPr lang="ru-RU" sz="1200" dirty="0" err="1"/>
              <a:t>ишке</a:t>
            </a:r>
            <a:r>
              <a:rPr lang="ru-RU" sz="1200" dirty="0"/>
              <a:t> </a:t>
            </a:r>
            <a:r>
              <a:rPr lang="ru-RU" sz="1200" dirty="0" err="1"/>
              <a:t>аш</a:t>
            </a:r>
            <a:r>
              <a:rPr lang="ru-KG" sz="1200" dirty="0"/>
              <a:t>т</a:t>
            </a:r>
            <a:r>
              <a:rPr lang="ru-RU" sz="1200" dirty="0"/>
              <a:t>ы:</a:t>
            </a:r>
            <a:endParaRPr lang="ru-KG" sz="1200" dirty="0"/>
          </a:p>
          <a:p>
            <a:pPr marL="360363" lvl="0" indent="-360363" algn="just">
              <a:buFont typeface="Wingdings" panose="05000000000000000000" pitchFamily="2" charset="2"/>
              <a:buChar char="§"/>
            </a:pPr>
            <a:r>
              <a:rPr lang="ru-RU" sz="1200" dirty="0"/>
              <a:t>Бишкек </a:t>
            </a:r>
            <a:r>
              <a:rPr lang="ru-RU" sz="1200" dirty="0" err="1"/>
              <a:t>шаарында</a:t>
            </a:r>
            <a:r>
              <a:rPr lang="ru-RU" sz="1200" dirty="0"/>
              <a:t> </a:t>
            </a:r>
            <a:r>
              <a:rPr lang="ru-RU" sz="1200" dirty="0" err="1"/>
              <a:t>маалыматтык</a:t>
            </a:r>
            <a:r>
              <a:rPr lang="ru-RU" sz="1200" dirty="0"/>
              <a:t> </a:t>
            </a:r>
            <a:r>
              <a:rPr lang="ru-RU" sz="1200" dirty="0" err="1"/>
              <a:t>билдирүүлөрдү</a:t>
            </a:r>
            <a:r>
              <a:rPr lang="ru-RU" sz="1200" dirty="0"/>
              <a:t> </a:t>
            </a:r>
            <a:r>
              <a:rPr lang="ru-RU" sz="1200" dirty="0" err="1"/>
              <a:t>жайгаштыруу</a:t>
            </a:r>
            <a:r>
              <a:rPr lang="ru-RU" sz="1200" dirty="0"/>
              <a:t>; </a:t>
            </a:r>
            <a:endParaRPr lang="ru-KG" sz="1200" dirty="0"/>
          </a:p>
          <a:p>
            <a:pPr marL="360363" lvl="0" indent="-360363" algn="just">
              <a:buFont typeface="Wingdings" panose="05000000000000000000" pitchFamily="2" charset="2"/>
              <a:buChar char="§"/>
            </a:pPr>
            <a:r>
              <a:rPr lang="ru-KG" sz="1200" dirty="0" err="1"/>
              <a:t>заёмчуларга</a:t>
            </a:r>
            <a:r>
              <a:rPr lang="ru-RU" sz="1200" dirty="0"/>
              <a:t> 172 </a:t>
            </a:r>
            <a:r>
              <a:rPr lang="ru-RU" sz="1200" dirty="0" err="1"/>
              <a:t>билдирүү</a:t>
            </a:r>
            <a:r>
              <a:rPr lang="ru-RU" sz="1200" dirty="0"/>
              <a:t> </a:t>
            </a:r>
            <a:r>
              <a:rPr lang="ru-RU" sz="1200" dirty="0" err="1"/>
              <a:t>жөнөтүү</a:t>
            </a:r>
            <a:r>
              <a:rPr lang="ru-RU" sz="1200" dirty="0"/>
              <a:t>; </a:t>
            </a:r>
            <a:endParaRPr lang="ru-KG" sz="1200" dirty="0"/>
          </a:p>
          <a:p>
            <a:pPr marL="360363" lvl="0" indent="-360363" algn="just">
              <a:buFont typeface="Wingdings" panose="05000000000000000000" pitchFamily="2" charset="2"/>
              <a:buChar char="§"/>
            </a:pPr>
            <a:r>
              <a:rPr lang="ru-RU" sz="1200" dirty="0"/>
              <a:t>сот </a:t>
            </a:r>
            <a:r>
              <a:rPr lang="ru-RU" sz="1200" dirty="0" err="1"/>
              <a:t>органдарына</a:t>
            </a:r>
            <a:r>
              <a:rPr lang="ru-RU" sz="1200" dirty="0"/>
              <a:t> 43 </a:t>
            </a:r>
            <a:r>
              <a:rPr lang="ru-RU" sz="1200" dirty="0" err="1"/>
              <a:t>доо</a:t>
            </a:r>
            <a:r>
              <a:rPr lang="ru-RU" sz="1200" dirty="0"/>
              <a:t> </a:t>
            </a:r>
            <a:r>
              <a:rPr lang="ru-RU" sz="1200" dirty="0" err="1"/>
              <a:t>арызын</a:t>
            </a:r>
            <a:r>
              <a:rPr lang="ru-RU" sz="1200" dirty="0"/>
              <a:t> </a:t>
            </a:r>
            <a:r>
              <a:rPr lang="ru-RU" sz="1200" dirty="0" err="1"/>
              <a:t>берүү</a:t>
            </a:r>
            <a:r>
              <a:rPr lang="ru-RU" sz="1200" dirty="0"/>
              <a:t>.</a:t>
            </a:r>
            <a:endParaRPr lang="ru-KG" sz="1200" dirty="0"/>
          </a:p>
          <a:p>
            <a:pPr indent="360363" algn="just"/>
            <a:r>
              <a:rPr lang="ru-RU" sz="1200" dirty="0" err="1"/>
              <a:t>Жыйынтыгында</a:t>
            </a:r>
            <a:r>
              <a:rPr lang="ru-RU" sz="1200" dirty="0"/>
              <a:t> 880,2 </a:t>
            </a:r>
            <a:r>
              <a:rPr lang="ru-RU" sz="1200" dirty="0" err="1"/>
              <a:t>миң</a:t>
            </a:r>
            <a:r>
              <a:rPr lang="ru-RU" sz="1200" dirty="0"/>
              <a:t> сом </a:t>
            </a:r>
            <a:r>
              <a:rPr lang="ru-RU" sz="1200" dirty="0" err="1"/>
              <a:t>суммасындагы</a:t>
            </a:r>
            <a:r>
              <a:rPr lang="ru-RU" sz="1200" dirty="0"/>
              <a:t> </a:t>
            </a:r>
            <a:r>
              <a:rPr lang="ru-RU" sz="1200" dirty="0" err="1"/>
              <a:t>карыз</a:t>
            </a:r>
            <a:r>
              <a:rPr lang="ru-RU" sz="1200" dirty="0"/>
              <a:t> </a:t>
            </a:r>
            <a:r>
              <a:rPr lang="ru-RU" sz="1200" dirty="0" err="1"/>
              <a:t>кайтарылды</a:t>
            </a:r>
            <a:r>
              <a:rPr lang="ru-RU" sz="1200" dirty="0"/>
              <a:t>. </a:t>
            </a:r>
            <a:r>
              <a:rPr lang="ru-RU" sz="1200" dirty="0" err="1"/>
              <a:t>Кошумча</a:t>
            </a:r>
            <a:r>
              <a:rPr lang="ru-RU" sz="1200" dirty="0"/>
              <a:t>, "Кызыл-</a:t>
            </a:r>
            <a:r>
              <a:rPr lang="ru-RU" sz="1200" dirty="0" err="1"/>
              <a:t>Кыя</a:t>
            </a:r>
            <a:r>
              <a:rPr lang="ru-RU" sz="1200" dirty="0"/>
              <a:t> ТФЗ" ААК </a:t>
            </a:r>
            <a:r>
              <a:rPr lang="ru-RU" sz="1200" dirty="0" err="1"/>
              <a:t>мүлкүн</a:t>
            </a:r>
            <a:r>
              <a:rPr lang="ru-RU" sz="1200" dirty="0"/>
              <a:t> </a:t>
            </a:r>
            <a:r>
              <a:rPr lang="ru-RU" sz="1200" dirty="0" err="1"/>
              <a:t>этабы</a:t>
            </a:r>
            <a:r>
              <a:rPr lang="ru-RU" sz="1200" dirty="0"/>
              <a:t> </a:t>
            </a:r>
            <a:r>
              <a:rPr lang="ru-RU" sz="1200" dirty="0" err="1"/>
              <a:t>менен</a:t>
            </a:r>
            <a:r>
              <a:rPr lang="ru-RU" sz="1200" dirty="0"/>
              <a:t> </a:t>
            </a:r>
            <a:r>
              <a:rPr lang="ru-RU" sz="1200" dirty="0" err="1"/>
              <a:t>сатып</a:t>
            </a:r>
            <a:r>
              <a:rPr lang="ru-RU" sz="1200" dirty="0"/>
              <a:t> </a:t>
            </a:r>
            <a:r>
              <a:rPr lang="ru-RU" sz="1200" dirty="0" err="1"/>
              <a:t>алуу</a:t>
            </a:r>
            <a:r>
              <a:rPr lang="ru-RU" sz="1200" dirty="0"/>
              <a:t> </a:t>
            </a:r>
            <a:r>
              <a:rPr lang="ru-RU" sz="1200" dirty="0" err="1"/>
              <a:t>жөнүндөгү</a:t>
            </a:r>
            <a:r>
              <a:rPr lang="ru-RU" sz="1200" dirty="0"/>
              <a:t> </a:t>
            </a:r>
            <a:r>
              <a:rPr lang="ru-RU" sz="1200" dirty="0" err="1"/>
              <a:t>макулдашуунун</a:t>
            </a:r>
            <a:r>
              <a:rPr lang="ru-RU" sz="1200" dirty="0"/>
              <a:t> </a:t>
            </a:r>
            <a:r>
              <a:rPr lang="ru-RU" sz="1200" dirty="0" err="1"/>
              <a:t>алкагында</a:t>
            </a:r>
            <a:r>
              <a:rPr lang="ru-RU" sz="1200" dirty="0"/>
              <a:t> </a:t>
            </a:r>
            <a:r>
              <a:rPr lang="ru-KG" sz="1200" dirty="0" err="1"/>
              <a:t>оттук</a:t>
            </a:r>
            <a:r>
              <a:rPr lang="ru-RU" sz="1200" dirty="0"/>
              <a:t> </a:t>
            </a:r>
            <a:r>
              <a:rPr lang="ru-RU" sz="1200" dirty="0" err="1"/>
              <a:t>имаратын</a:t>
            </a:r>
            <a:r>
              <a:rPr lang="ru-RU" sz="1200" dirty="0"/>
              <a:t> </a:t>
            </a:r>
            <a:r>
              <a:rPr lang="ru-RU" sz="1200" dirty="0" err="1"/>
              <a:t>жабдуулары</a:t>
            </a:r>
            <a:r>
              <a:rPr lang="ru-RU" sz="1200" dirty="0"/>
              <a:t> </a:t>
            </a:r>
            <a:r>
              <a:rPr lang="ru-RU" sz="1200" dirty="0" err="1"/>
              <a:t>менен</a:t>
            </a:r>
            <a:r>
              <a:rPr lang="ru-RU" sz="1200" dirty="0"/>
              <a:t> </a:t>
            </a:r>
            <a:r>
              <a:rPr lang="ru-RU" sz="1200" dirty="0" err="1"/>
              <a:t>сатып</a:t>
            </a:r>
            <a:r>
              <a:rPr lang="ru-RU" sz="1200" dirty="0"/>
              <a:t> </a:t>
            </a:r>
            <a:r>
              <a:rPr lang="ru-RU" sz="1200" dirty="0" err="1"/>
              <a:t>алуу</a:t>
            </a:r>
            <a:r>
              <a:rPr lang="ru-RU" sz="1200" dirty="0"/>
              <a:t> </a:t>
            </a:r>
            <a:r>
              <a:rPr lang="ru-RU" sz="1200" dirty="0" err="1"/>
              <a:t>үчүн</a:t>
            </a:r>
            <a:r>
              <a:rPr lang="ru-RU" sz="1200" dirty="0"/>
              <a:t> 607,0 </a:t>
            </a:r>
            <a:r>
              <a:rPr lang="ru-RU" sz="1200" dirty="0" err="1"/>
              <a:t>миң</a:t>
            </a:r>
            <a:r>
              <a:rPr lang="ru-RU" sz="1200" dirty="0"/>
              <a:t> сом </a:t>
            </a:r>
            <a:r>
              <a:rPr lang="ru-RU" sz="1200" dirty="0" err="1"/>
              <a:t>төлөндү</a:t>
            </a:r>
            <a:r>
              <a:rPr lang="ru-RU" sz="1200" dirty="0"/>
              <a:t>. Кыргыз Республикасынын Финансы </a:t>
            </a:r>
            <a:r>
              <a:rPr lang="ru-RU" sz="1200" dirty="0" err="1"/>
              <a:t>министрлигинин</a:t>
            </a:r>
            <a:r>
              <a:rPr lang="ru-RU" sz="1200" dirty="0"/>
              <a:t> </a:t>
            </a:r>
            <a:r>
              <a:rPr lang="ru-RU" sz="1200" dirty="0" err="1"/>
              <a:t>пайдасына</a:t>
            </a:r>
            <a:r>
              <a:rPr lang="ru-RU" sz="1200" dirty="0"/>
              <a:t> 2025-жылга </a:t>
            </a:r>
            <a:r>
              <a:rPr lang="ru-RU" sz="1200" dirty="0" err="1"/>
              <a:t>өндүрүп</a:t>
            </a:r>
            <a:r>
              <a:rPr lang="ru-RU" sz="1200" dirty="0"/>
              <a:t> </a:t>
            </a:r>
            <a:r>
              <a:rPr lang="ru-RU" sz="1200" dirty="0" err="1"/>
              <a:t>алынган</a:t>
            </a:r>
            <a:r>
              <a:rPr lang="ru-RU" sz="1200" dirty="0"/>
              <a:t> </a:t>
            </a:r>
            <a:r>
              <a:rPr lang="ru-RU" sz="1200" dirty="0" err="1"/>
              <a:t>жалпы</a:t>
            </a:r>
            <a:r>
              <a:rPr lang="ru-RU" sz="1200" dirty="0"/>
              <a:t> сумма 1 487,2 </a:t>
            </a:r>
            <a:r>
              <a:rPr lang="ru-RU" sz="1200" dirty="0" err="1"/>
              <a:t>миң</a:t>
            </a:r>
            <a:r>
              <a:rPr lang="ru-RU" sz="1200" dirty="0"/>
              <a:t> </a:t>
            </a:r>
            <a:r>
              <a:rPr lang="ru-RU" sz="1200" dirty="0" err="1"/>
              <a:t>сомду</a:t>
            </a:r>
            <a:r>
              <a:rPr lang="ru-RU" sz="1200" dirty="0"/>
              <a:t> </a:t>
            </a:r>
            <a:r>
              <a:rPr lang="ru-RU" sz="1200" dirty="0" err="1"/>
              <a:t>түздү</a:t>
            </a:r>
            <a:r>
              <a:rPr lang="ru-RU" sz="1200" dirty="0"/>
              <a:t>.</a:t>
            </a:r>
            <a:endParaRPr lang="ru-KG" sz="1200" dirty="0"/>
          </a:p>
          <a:p>
            <a:pPr indent="360363" algn="just"/>
            <a:endParaRPr lang="ru-KG" sz="1200" dirty="0"/>
          </a:p>
          <a:p>
            <a:pPr indent="360363" algn="just"/>
            <a:r>
              <a:rPr lang="ru-KG" sz="1200" b="1" dirty="0" err="1">
                <a:solidFill>
                  <a:srgbClr val="002F80"/>
                </a:solidFill>
                <a:latin typeface="Open Sans 2 Ultra-Bold"/>
                <a:ea typeface="Open Sans 2 Ultra-Bold"/>
                <a:cs typeface="Open Sans 2 Ultra-Bold"/>
              </a:rPr>
              <a:t>Улуттук</a:t>
            </a:r>
            <a:r>
              <a:rPr lang="ru-KG" sz="1200" b="1" dirty="0">
                <a:solidFill>
                  <a:srgbClr val="002F80"/>
                </a:solidFill>
                <a:latin typeface="Open Sans 2 Ultra-Bold"/>
                <a:ea typeface="Open Sans 2 Ultra-Bold"/>
                <a:cs typeface="Open Sans 2 Ultra-Bold"/>
              </a:rPr>
              <a:t> банк </a:t>
            </a:r>
            <a:r>
              <a:rPr lang="ru-KG" sz="1200" b="1" dirty="0" err="1">
                <a:solidFill>
                  <a:srgbClr val="002F80"/>
                </a:solidFill>
                <a:latin typeface="Open Sans 2 Ultra-Bold"/>
                <a:ea typeface="Open Sans 2 Ultra-Bold"/>
                <a:cs typeface="Open Sans 2 Ultra-Bold"/>
              </a:rPr>
              <a:t>менен</a:t>
            </a:r>
            <a:r>
              <a:rPr lang="ru-RU" sz="1200" b="1" dirty="0">
                <a:solidFill>
                  <a:srgbClr val="002F80"/>
                </a:solidFill>
                <a:latin typeface="Open Sans 2 Ultra-Bold"/>
                <a:ea typeface="Open Sans 2 Ultra-Bold"/>
                <a:cs typeface="Open Sans 2 Ultra-Bold"/>
              </a:rPr>
              <a:t> агент</a:t>
            </a:r>
            <a:r>
              <a:rPr lang="ru-KG" sz="1200" b="1" dirty="0">
                <a:solidFill>
                  <a:srgbClr val="002F80"/>
                </a:solidFill>
                <a:latin typeface="Open Sans 2 Ultra-Bold"/>
                <a:ea typeface="Open Sans 2 Ultra-Bold"/>
                <a:cs typeface="Open Sans 2 Ultra-Bold"/>
              </a:rPr>
              <a:t>тик </a:t>
            </a:r>
            <a:r>
              <a:rPr lang="ru-KG" sz="1200" b="1" dirty="0" err="1">
                <a:solidFill>
                  <a:srgbClr val="002F80"/>
                </a:solidFill>
                <a:latin typeface="Open Sans 2 Ultra-Bold"/>
                <a:ea typeface="Open Sans 2 Ultra-Bold"/>
                <a:cs typeface="Open Sans 2 Ultra-Bold"/>
              </a:rPr>
              <a:t>макулдашуу</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боюнча</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иш</a:t>
            </a:r>
            <a:endParaRPr lang="ru-KG" sz="1200" b="1" dirty="0">
              <a:solidFill>
                <a:srgbClr val="002F80"/>
              </a:solidFill>
              <a:latin typeface="Open Sans 2 Ultra-Bold"/>
              <a:ea typeface="Open Sans 2 Ultra-Bold"/>
              <a:cs typeface="Open Sans 2 Ultra-Bold"/>
            </a:endParaRPr>
          </a:p>
          <a:p>
            <a:pPr indent="360363" algn="just"/>
            <a:r>
              <a:rPr lang="ru-RU" sz="1200" dirty="0" err="1"/>
              <a:t>Улуттук</a:t>
            </a:r>
            <a:r>
              <a:rPr lang="ru-RU" sz="1200" dirty="0"/>
              <a:t> </a:t>
            </a:r>
            <a:r>
              <a:rPr lang="ru-RU" sz="1200" dirty="0" err="1"/>
              <a:t>банктын</a:t>
            </a:r>
            <a:r>
              <a:rPr lang="ru-RU" sz="1200" dirty="0"/>
              <a:t>, «Кайрат-Банк» ААК</a:t>
            </a:r>
            <a:r>
              <a:rPr lang="ru-KG" sz="1200" dirty="0"/>
              <a:t>т</a:t>
            </a:r>
            <a:r>
              <a:rPr lang="ru-RU" sz="1200" dirty="0" err="1"/>
              <a:t>ын</a:t>
            </a:r>
            <a:r>
              <a:rPr lang="ru-RU" sz="1200" dirty="0"/>
              <a:t> </a:t>
            </a:r>
            <a:r>
              <a:rPr lang="ru-RU" sz="1200" dirty="0" err="1"/>
              <a:t>жана</a:t>
            </a:r>
            <a:r>
              <a:rPr lang="ru-RU" sz="1200" dirty="0"/>
              <a:t> </a:t>
            </a:r>
            <a:r>
              <a:rPr lang="ru-RU" sz="1200" dirty="0" err="1"/>
              <a:t>Агенттиктин</a:t>
            </a:r>
            <a:r>
              <a:rPr lang="ru-RU" sz="1200" dirty="0"/>
              <a:t> </a:t>
            </a:r>
            <a:r>
              <a:rPr lang="ru-RU" sz="1200" dirty="0" err="1"/>
              <a:t>ортосундагы</a:t>
            </a:r>
            <a:r>
              <a:rPr lang="ru-RU" sz="1200" dirty="0"/>
              <a:t> </a:t>
            </a:r>
            <a:r>
              <a:rPr lang="ru-RU" sz="1200" dirty="0" err="1"/>
              <a:t>макулдашуулардын</a:t>
            </a:r>
            <a:r>
              <a:rPr lang="ru-RU" sz="1200" dirty="0"/>
              <a:t> </a:t>
            </a:r>
            <a:r>
              <a:rPr lang="ru-RU" sz="1200" dirty="0" err="1"/>
              <a:t>алкагында</a:t>
            </a:r>
            <a:r>
              <a:rPr lang="ru-RU" sz="1200" dirty="0"/>
              <a:t>, </a:t>
            </a:r>
            <a:r>
              <a:rPr lang="ru-RU" sz="1200" dirty="0" err="1"/>
              <a:t>акыркысына</a:t>
            </a:r>
            <a:r>
              <a:rPr lang="ru-RU" sz="1200" dirty="0"/>
              <a:t> Европа </a:t>
            </a:r>
            <a:r>
              <a:rPr lang="ru-RU" sz="1200" dirty="0" err="1"/>
              <a:t>реконструкциялоо</a:t>
            </a:r>
            <a:r>
              <a:rPr lang="ru-RU" sz="1200" dirty="0"/>
              <a:t> </a:t>
            </a:r>
            <a:r>
              <a:rPr lang="ru-RU" sz="1200" dirty="0" err="1"/>
              <a:t>жана</a:t>
            </a:r>
            <a:r>
              <a:rPr lang="ru-RU" sz="1200" dirty="0"/>
              <a:t> </a:t>
            </a:r>
            <a:r>
              <a:rPr lang="ru-RU" sz="1200" dirty="0" err="1"/>
              <a:t>өнүктүрүү</a:t>
            </a:r>
            <a:r>
              <a:rPr lang="ru-RU" sz="1200" dirty="0"/>
              <a:t> </a:t>
            </a:r>
            <a:r>
              <a:rPr lang="ru-RU" sz="1200" dirty="0" err="1"/>
              <a:t>банкынын</a:t>
            </a:r>
            <a:r>
              <a:rPr lang="ru-RU" sz="1200" dirty="0"/>
              <a:t> </a:t>
            </a:r>
            <a:r>
              <a:rPr lang="ru-RU" sz="1200" dirty="0" err="1"/>
              <a:t>кредиттик</a:t>
            </a:r>
            <a:r>
              <a:rPr lang="ru-RU" sz="1200" dirty="0"/>
              <a:t> </a:t>
            </a:r>
            <a:r>
              <a:rPr lang="ru-RU" sz="1200" dirty="0" err="1"/>
              <a:t>линиясы</a:t>
            </a:r>
            <a:r>
              <a:rPr lang="ru-RU" sz="1200" dirty="0"/>
              <a:t> </a:t>
            </a:r>
            <a:r>
              <a:rPr lang="ru-RU" sz="1200" dirty="0" err="1"/>
              <a:t>боюнча</a:t>
            </a:r>
            <a:r>
              <a:rPr lang="ru-RU" sz="1200" dirty="0"/>
              <a:t> </a:t>
            </a:r>
            <a:r>
              <a:rPr lang="ru-RU" sz="1200" dirty="0" err="1"/>
              <a:t>беш</a:t>
            </a:r>
            <a:r>
              <a:rPr lang="ru-RU" sz="1200" dirty="0"/>
              <a:t> </a:t>
            </a:r>
            <a:r>
              <a:rPr lang="ru-RU" sz="1200" dirty="0" err="1"/>
              <a:t>юридикалык</a:t>
            </a:r>
            <a:r>
              <a:rPr lang="ru-RU" sz="1200" dirty="0"/>
              <a:t> </a:t>
            </a:r>
            <a:r>
              <a:rPr lang="ru-RU" sz="1200" dirty="0" err="1"/>
              <a:t>жактын</a:t>
            </a:r>
            <a:r>
              <a:rPr lang="ru-RU" sz="1200" dirty="0"/>
              <a:t> </a:t>
            </a:r>
            <a:r>
              <a:rPr lang="ru-RU" sz="1200" dirty="0" err="1"/>
              <a:t>жалпы</a:t>
            </a:r>
            <a:r>
              <a:rPr lang="ru-RU" sz="1200" dirty="0"/>
              <a:t> </a:t>
            </a:r>
            <a:r>
              <a:rPr lang="ru-RU" sz="1200" dirty="0" err="1"/>
              <a:t>суммасы</a:t>
            </a:r>
            <a:r>
              <a:rPr lang="ru-RU" sz="1200" dirty="0"/>
              <a:t> 2 281,3 </a:t>
            </a:r>
            <a:r>
              <a:rPr lang="ru-RU" sz="1200" dirty="0" err="1"/>
              <a:t>миң</a:t>
            </a:r>
            <a:r>
              <a:rPr lang="ru-RU" sz="1200" dirty="0"/>
              <a:t> АКШ </a:t>
            </a:r>
            <a:r>
              <a:rPr lang="ru-RU" sz="1200" dirty="0" err="1"/>
              <a:t>долларын</a:t>
            </a:r>
            <a:r>
              <a:rPr lang="ru-RU" sz="1200" dirty="0"/>
              <a:t> </a:t>
            </a:r>
            <a:r>
              <a:rPr lang="ru-RU" sz="1200" dirty="0" err="1"/>
              <a:t>түзгөн</a:t>
            </a:r>
            <a:r>
              <a:rPr lang="ru-RU" sz="1200" dirty="0"/>
              <a:t> </a:t>
            </a:r>
            <a:r>
              <a:rPr lang="ru-RU" sz="1200" dirty="0" err="1"/>
              <a:t>милдеттенмелери</a:t>
            </a:r>
            <a:r>
              <a:rPr lang="ru-RU" sz="1200" dirty="0"/>
              <a:t> </a:t>
            </a:r>
            <a:r>
              <a:rPr lang="ru-RU" sz="1200" dirty="0" err="1"/>
              <a:t>боюнча</a:t>
            </a:r>
            <a:r>
              <a:rPr lang="ru-RU" sz="1200" dirty="0"/>
              <a:t> </a:t>
            </a:r>
            <a:r>
              <a:rPr lang="ru-RU" sz="1200" dirty="0" err="1"/>
              <a:t>талап</a:t>
            </a:r>
            <a:r>
              <a:rPr lang="ru-RU" sz="1200" dirty="0"/>
              <a:t> </a:t>
            </a:r>
            <a:r>
              <a:rPr lang="ru-RU" sz="1200" dirty="0" err="1"/>
              <a:t>кылуу</a:t>
            </a:r>
            <a:r>
              <a:rPr lang="ru-RU" sz="1200" dirty="0"/>
              <a:t> </a:t>
            </a:r>
            <a:r>
              <a:rPr lang="ru-RU" sz="1200" dirty="0" err="1"/>
              <a:t>укуктары</a:t>
            </a:r>
            <a:r>
              <a:rPr lang="ru-RU" sz="1200" dirty="0"/>
              <a:t> </a:t>
            </a:r>
            <a:r>
              <a:rPr lang="ru-RU" sz="1200" dirty="0" err="1"/>
              <a:t>өттү</a:t>
            </a:r>
            <a:r>
              <a:rPr lang="ru-RU" sz="1200" dirty="0"/>
              <a:t>. </a:t>
            </a:r>
            <a:endParaRPr lang="ru-KG" sz="1200" dirty="0"/>
          </a:p>
          <a:p>
            <a:pPr indent="360363" algn="just"/>
            <a:r>
              <a:rPr lang="ru-RU" sz="1200" dirty="0" err="1"/>
              <a:t>Карызды</a:t>
            </a:r>
            <a:r>
              <a:rPr lang="ru-RU" sz="1200" dirty="0"/>
              <a:t> </a:t>
            </a:r>
            <a:r>
              <a:rPr lang="ru-RU" sz="1200" dirty="0" err="1"/>
              <a:t>ыктыярдуу</a:t>
            </a:r>
            <a:r>
              <a:rPr lang="ru-RU" sz="1200" dirty="0"/>
              <a:t> </a:t>
            </a:r>
            <a:r>
              <a:rPr lang="ru-RU" sz="1200" dirty="0" err="1"/>
              <a:t>түрдө</a:t>
            </a:r>
            <a:r>
              <a:rPr lang="ru-RU" sz="1200" dirty="0"/>
              <a:t> </a:t>
            </a:r>
            <a:r>
              <a:rPr lang="ru-RU" sz="1200" dirty="0" err="1"/>
              <a:t>өндүрүү</a:t>
            </a:r>
            <a:r>
              <a:rPr lang="ru-RU" sz="1200" dirty="0"/>
              <a:t> </a:t>
            </a:r>
            <a:r>
              <a:rPr lang="ru-RU" sz="1200" dirty="0" err="1"/>
              <a:t>мүмкүнчүлүктөрү</a:t>
            </a:r>
            <a:r>
              <a:rPr lang="ru-RU" sz="1200" dirty="0"/>
              <a:t> </a:t>
            </a:r>
            <a:r>
              <a:rPr lang="ru-RU" sz="1200" dirty="0" err="1"/>
              <a:t>түгөнгөндүгүнө</a:t>
            </a:r>
            <a:r>
              <a:rPr lang="ru-RU" sz="1200" dirty="0"/>
              <a:t> </a:t>
            </a:r>
            <a:r>
              <a:rPr lang="ru-RU" sz="1200" dirty="0" err="1"/>
              <a:t>байланыштуу</a:t>
            </a:r>
            <a:r>
              <a:rPr lang="ru-RU" sz="1200" dirty="0"/>
              <a:t> </a:t>
            </a:r>
            <a:r>
              <a:rPr lang="ru-RU" sz="1200" dirty="0" err="1"/>
              <a:t>Агенттик</a:t>
            </a:r>
            <a:r>
              <a:rPr lang="ru-RU" sz="1200" dirty="0"/>
              <a:t> </a:t>
            </a:r>
            <a:r>
              <a:rPr lang="ru-RU" sz="1200" dirty="0" err="1"/>
              <a:t>жоюу</a:t>
            </a:r>
            <a:r>
              <a:rPr lang="ru-RU" sz="1200" dirty="0"/>
              <a:t> </a:t>
            </a:r>
            <a:r>
              <a:rPr lang="ru-RU" sz="1200" dirty="0" err="1"/>
              <a:t>механизмдери</a:t>
            </a:r>
            <a:r>
              <a:rPr lang="ru-RU" sz="1200" dirty="0"/>
              <a:t> </a:t>
            </a:r>
            <a:r>
              <a:rPr lang="ru-RU" sz="1200" dirty="0" err="1"/>
              <a:t>аркылуу</a:t>
            </a:r>
            <a:r>
              <a:rPr lang="ru-RU" sz="1200" dirty="0"/>
              <a:t> </a:t>
            </a:r>
            <a:r>
              <a:rPr lang="ru-RU" sz="1200" dirty="0" err="1"/>
              <a:t>милдеттенмелерди</a:t>
            </a:r>
            <a:r>
              <a:rPr lang="ru-RU" sz="1200" dirty="0"/>
              <a:t> </a:t>
            </a:r>
            <a:r>
              <a:rPr lang="ru-RU" sz="1200" dirty="0" err="1"/>
              <a:t>аяктоо</a:t>
            </a:r>
            <a:r>
              <a:rPr lang="ru-RU" sz="1200" dirty="0"/>
              <a:t> </a:t>
            </a:r>
            <a:r>
              <a:rPr lang="ru-RU" sz="1200" dirty="0" err="1"/>
              <a:t>максатында</a:t>
            </a:r>
            <a:r>
              <a:rPr lang="ru-RU" sz="1200" dirty="0"/>
              <a:t> </a:t>
            </a:r>
            <a:r>
              <a:rPr lang="ru-RU" sz="1200" dirty="0" err="1"/>
              <a:t>аталган</a:t>
            </a:r>
            <a:r>
              <a:rPr lang="ru-RU" sz="1200" dirty="0"/>
              <a:t> </a:t>
            </a:r>
            <a:r>
              <a:rPr lang="ru-KG" sz="1200" dirty="0"/>
              <a:t>заём</a:t>
            </a:r>
            <a:r>
              <a:rPr lang="ru-RU" sz="1200" dirty="0" err="1"/>
              <a:t>чуларды</a:t>
            </a:r>
            <a:r>
              <a:rPr lang="ru-RU" sz="1200" dirty="0"/>
              <a:t> банкрот </a:t>
            </a:r>
            <a:r>
              <a:rPr lang="ru-RU" sz="1200" dirty="0" err="1"/>
              <a:t>деп</a:t>
            </a:r>
            <a:r>
              <a:rPr lang="ru-RU" sz="1200" dirty="0"/>
              <a:t> </a:t>
            </a:r>
            <a:r>
              <a:rPr lang="ru-RU" sz="1200" dirty="0" err="1"/>
              <a:t>таануу</a:t>
            </a:r>
            <a:r>
              <a:rPr lang="ru-RU" sz="1200" dirty="0"/>
              <a:t> </a:t>
            </a:r>
            <a:r>
              <a:rPr lang="ru-RU" sz="1200" dirty="0" err="1"/>
              <a:t>боюнча</a:t>
            </a:r>
            <a:r>
              <a:rPr lang="ru-RU" sz="1200" dirty="0"/>
              <a:t> </a:t>
            </a:r>
            <a:r>
              <a:rPr lang="ru-RU" sz="1200" dirty="0" err="1"/>
              <a:t>соттук</a:t>
            </a:r>
            <a:r>
              <a:rPr lang="ru-RU" sz="1200" dirty="0"/>
              <a:t> </a:t>
            </a:r>
            <a:r>
              <a:rPr lang="ru-RU" sz="1200" dirty="0" err="1"/>
              <a:t>жол-жоболорду</a:t>
            </a:r>
            <a:r>
              <a:rPr lang="ru-RU" sz="1200" dirty="0"/>
              <a:t> </a:t>
            </a:r>
            <a:r>
              <a:rPr lang="ru-RU" sz="1200" dirty="0" err="1"/>
              <a:t>демилгеледи</a:t>
            </a:r>
            <a:r>
              <a:rPr lang="ru-RU" sz="1200" dirty="0"/>
              <a:t>.</a:t>
            </a:r>
            <a:endParaRPr lang="ru-KG" sz="1200" dirty="0"/>
          </a:p>
        </p:txBody>
      </p:sp>
      <p:sp>
        <p:nvSpPr>
          <p:cNvPr id="7" name="TextBox 6">
            <a:extLst>
              <a:ext uri="{FF2B5EF4-FFF2-40B4-BE49-F238E27FC236}">
                <a16:creationId xmlns:a16="http://schemas.microsoft.com/office/drawing/2014/main" id="{5702A573-83DE-54EC-211A-B8F9503F8C9A}"/>
              </a:ext>
            </a:extLst>
          </p:cNvPr>
          <p:cNvSpPr txBox="1"/>
          <p:nvPr/>
        </p:nvSpPr>
        <p:spPr>
          <a:xfrm>
            <a:off x="822894" y="6794500"/>
            <a:ext cx="6228497" cy="1754326"/>
          </a:xfrm>
          <a:prstGeom prst="rect">
            <a:avLst/>
          </a:prstGeom>
          <a:noFill/>
        </p:spPr>
        <p:txBody>
          <a:bodyPr wrap="square">
            <a:spAutoFit/>
          </a:bodyPr>
          <a:lstStyle/>
          <a:p>
            <a:pPr marL="360363"/>
            <a:r>
              <a:rPr lang="ru-KG" sz="1200" b="1" dirty="0" err="1">
                <a:solidFill>
                  <a:srgbClr val="002F80"/>
                </a:solidFill>
                <a:latin typeface="Open Sans 2 Ultra-Bold"/>
                <a:ea typeface="Open Sans 2 Ultra-Bold"/>
                <a:cs typeface="Open Sans 2 Ultra-Bold"/>
              </a:rPr>
              <a:t>Жоюу</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жана</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карызды</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өндүрүү</a:t>
            </a:r>
            <a:r>
              <a:rPr lang="ru-KG"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чөйрөсүндө</a:t>
            </a:r>
            <a:r>
              <a:rPr lang="ru-KG" sz="1200" b="1" dirty="0">
                <a:solidFill>
                  <a:srgbClr val="002F80"/>
                </a:solidFill>
                <a:latin typeface="Open Sans 2 Ultra-Bold"/>
                <a:ea typeface="Open Sans 2 Ultra-Bold"/>
                <a:cs typeface="Open Sans 2 Ultra-Bold"/>
              </a:rPr>
              <a:t> 2025-жылдын </a:t>
            </a:r>
            <a:r>
              <a:rPr lang="ru-KG" sz="1200" b="1" dirty="0" err="1">
                <a:solidFill>
                  <a:srgbClr val="002F80"/>
                </a:solidFill>
                <a:latin typeface="Open Sans 2 Ultra-Bold"/>
                <a:ea typeface="Open Sans 2 Ultra-Bold"/>
                <a:cs typeface="Open Sans 2 Ultra-Bold"/>
              </a:rPr>
              <a:t>жыйынтыктары</a:t>
            </a:r>
            <a:r>
              <a:rPr lang="ru-RU" sz="1200" b="1" dirty="0">
                <a:solidFill>
                  <a:srgbClr val="002F80"/>
                </a:solidFill>
                <a:latin typeface="Open Sans 2 Ultra-Bold"/>
                <a:ea typeface="Open Sans 2 Ultra-Bold"/>
                <a:cs typeface="Open Sans 2 Ultra-Bold"/>
              </a:rPr>
              <a:t>:</a:t>
            </a:r>
            <a:endParaRPr lang="ru-KG" sz="1200" b="1" dirty="0">
              <a:solidFill>
                <a:srgbClr val="002F80"/>
              </a:solidFill>
              <a:latin typeface="Open Sans 2 Ultra-Bold"/>
              <a:ea typeface="Open Sans 2 Ultra-Bold"/>
              <a:cs typeface="Open Sans 2 Ultra-Bold"/>
            </a:endParaRPr>
          </a:p>
          <a:p>
            <a:pPr indent="360363" algn="just"/>
            <a:r>
              <a:rPr lang="ru-RU" sz="1200" dirty="0"/>
              <a:t>2025-жылы </a:t>
            </a:r>
            <a:r>
              <a:rPr lang="ru-RU" sz="1200" dirty="0" err="1"/>
              <a:t>Агенттиктин</a:t>
            </a:r>
            <a:r>
              <a:rPr lang="ru-RU" sz="1200" dirty="0"/>
              <a:t> </a:t>
            </a:r>
            <a:r>
              <a:rPr lang="ru-RU" sz="1200" dirty="0" err="1"/>
              <a:t>банктарды</a:t>
            </a:r>
            <a:r>
              <a:rPr lang="ru-RU" sz="1200" dirty="0"/>
              <a:t> </a:t>
            </a:r>
            <a:r>
              <a:rPr lang="ru-RU" sz="1200" dirty="0" err="1"/>
              <a:t>жоюу</a:t>
            </a:r>
            <a:r>
              <a:rPr lang="ru-RU" sz="1200" dirty="0"/>
              <a:t> </a:t>
            </a:r>
            <a:r>
              <a:rPr lang="ru-RU" sz="1200" dirty="0" err="1"/>
              <a:t>жана</a:t>
            </a:r>
            <a:r>
              <a:rPr lang="ru-RU" sz="1200" dirty="0"/>
              <a:t> </a:t>
            </a:r>
            <a:r>
              <a:rPr lang="ru-RU" sz="1200" dirty="0" err="1"/>
              <a:t>агенттик</a:t>
            </a:r>
            <a:r>
              <a:rPr lang="ru-RU" sz="1200" dirty="0"/>
              <a:t> </a:t>
            </a:r>
            <a:r>
              <a:rPr lang="ru-RU" sz="1200" dirty="0" err="1"/>
              <a:t>келишимдер</a:t>
            </a:r>
            <a:r>
              <a:rPr lang="ru-RU" sz="1200" dirty="0"/>
              <a:t> </a:t>
            </a:r>
            <a:r>
              <a:rPr lang="ru-RU" sz="1200" dirty="0" err="1"/>
              <a:t>боюнча</a:t>
            </a:r>
            <a:r>
              <a:rPr lang="ru-RU" sz="1200" dirty="0"/>
              <a:t> </a:t>
            </a:r>
            <a:r>
              <a:rPr lang="ru-RU" sz="1200" dirty="0" err="1"/>
              <a:t>карыздарды</a:t>
            </a:r>
            <a:r>
              <a:rPr lang="ru-RU" sz="1200" dirty="0"/>
              <a:t> </a:t>
            </a:r>
            <a:r>
              <a:rPr lang="ru-RU" sz="1200" dirty="0" err="1"/>
              <a:t>өндүрүү</a:t>
            </a:r>
            <a:r>
              <a:rPr lang="ru-RU" sz="1200" dirty="0"/>
              <a:t> </a:t>
            </a:r>
            <a:r>
              <a:rPr lang="ru-RU" sz="1200" dirty="0" err="1"/>
              <a:t>чөйрөсүндөгү</a:t>
            </a:r>
            <a:r>
              <a:rPr lang="ru-RU" sz="1200" dirty="0"/>
              <a:t> </a:t>
            </a:r>
            <a:r>
              <a:rPr lang="ru-RU" sz="1200" dirty="0" err="1"/>
              <a:t>ишмердүүлүгү</a:t>
            </a:r>
            <a:r>
              <a:rPr lang="ru-RU" sz="1200" dirty="0"/>
              <a:t> </a:t>
            </a:r>
            <a:r>
              <a:rPr lang="ru-RU" sz="1200" dirty="0" err="1"/>
              <a:t>тарыхый</a:t>
            </a:r>
            <a:r>
              <a:rPr lang="ru-RU" sz="1200" dirty="0"/>
              <a:t> </a:t>
            </a:r>
            <a:r>
              <a:rPr lang="ru-RU" sz="1200" dirty="0" err="1"/>
              <a:t>милдеттенмелерди</a:t>
            </a:r>
            <a:r>
              <a:rPr lang="ru-RU" sz="1200" dirty="0"/>
              <a:t> </a:t>
            </a:r>
            <a:r>
              <a:rPr lang="ru-RU" sz="1200" dirty="0" err="1"/>
              <a:t>системалуу</a:t>
            </a:r>
            <a:r>
              <a:rPr lang="ru-RU" sz="1200" dirty="0"/>
              <a:t> </a:t>
            </a:r>
            <a:r>
              <a:rPr lang="ru-RU" sz="1200" dirty="0" err="1"/>
              <a:t>түрдө</a:t>
            </a:r>
            <a:r>
              <a:rPr lang="ru-RU" sz="1200" dirty="0"/>
              <a:t> </a:t>
            </a:r>
            <a:r>
              <a:rPr lang="ru-RU" sz="1200" dirty="0" err="1"/>
              <a:t>аяктоого</a:t>
            </a:r>
            <a:r>
              <a:rPr lang="ru-RU" sz="1200" dirty="0"/>
              <a:t> </a:t>
            </a:r>
            <a:r>
              <a:rPr lang="ru-RU" sz="1200" dirty="0" err="1"/>
              <a:t>жана</a:t>
            </a:r>
            <a:r>
              <a:rPr lang="ru-RU" sz="1200" dirty="0"/>
              <a:t> банк </a:t>
            </a:r>
            <a:r>
              <a:rPr lang="ru-RU" sz="1200" dirty="0" err="1"/>
              <a:t>секторундагы</a:t>
            </a:r>
            <a:r>
              <a:rPr lang="ru-RU" sz="1200" dirty="0"/>
              <a:t> </a:t>
            </a:r>
            <a:r>
              <a:rPr lang="ru-RU" sz="1200" dirty="0" err="1"/>
              <a:t>финансылык</a:t>
            </a:r>
            <a:r>
              <a:rPr lang="ru-RU" sz="1200" dirty="0"/>
              <a:t> </a:t>
            </a:r>
            <a:r>
              <a:rPr lang="ru-RU" sz="1200" dirty="0" err="1"/>
              <a:t>тартипти</a:t>
            </a:r>
            <a:r>
              <a:rPr lang="ru-RU" sz="1200" dirty="0"/>
              <a:t> </a:t>
            </a:r>
            <a:r>
              <a:rPr lang="ru-RU" sz="1200" dirty="0" err="1"/>
              <a:t>чыңдоого</a:t>
            </a:r>
            <a:r>
              <a:rPr lang="ru-RU" sz="1200" dirty="0"/>
              <a:t> </a:t>
            </a:r>
            <a:r>
              <a:rPr lang="ru-RU" sz="1200" dirty="0" err="1"/>
              <a:t>багытталган</a:t>
            </a:r>
            <a:r>
              <a:rPr lang="ru-RU" sz="1200" dirty="0"/>
              <a:t>:</a:t>
            </a:r>
            <a:endParaRPr lang="ru-KG" sz="1200" dirty="0"/>
          </a:p>
          <a:p>
            <a:pPr marL="360363" lvl="0" indent="-360363" algn="just">
              <a:buFont typeface="Wingdings" panose="05000000000000000000" pitchFamily="2" charset="2"/>
              <a:buChar char="ü"/>
            </a:pPr>
            <a:r>
              <a:rPr lang="ru-RU" sz="1200" dirty="0" err="1"/>
              <a:t>активдерди</a:t>
            </a:r>
            <a:r>
              <a:rPr lang="ru-RU" sz="1200" dirty="0"/>
              <a:t> </a:t>
            </a:r>
            <a:r>
              <a:rPr lang="ru-RU" sz="1200" dirty="0" err="1"/>
              <a:t>кайтаруунун</a:t>
            </a:r>
            <a:r>
              <a:rPr lang="ru-RU" sz="1200" dirty="0"/>
              <a:t> </a:t>
            </a:r>
            <a:r>
              <a:rPr lang="ru-RU" sz="1200" dirty="0" err="1"/>
              <a:t>натыйжалуулугун</a:t>
            </a:r>
            <a:r>
              <a:rPr lang="ru-RU" sz="1200" dirty="0"/>
              <a:t> </a:t>
            </a:r>
            <a:r>
              <a:rPr lang="ru-RU" sz="1200" dirty="0" err="1"/>
              <a:t>жогорулатуу</a:t>
            </a:r>
            <a:r>
              <a:rPr lang="ru-RU" sz="1200" dirty="0"/>
              <a:t>; </a:t>
            </a:r>
            <a:endParaRPr lang="ru-KG" sz="1200" dirty="0"/>
          </a:p>
          <a:p>
            <a:pPr marL="360363" lvl="0" indent="-360363" algn="just">
              <a:buFont typeface="Wingdings" panose="05000000000000000000" pitchFamily="2" charset="2"/>
              <a:buChar char="ü"/>
            </a:pPr>
            <a:r>
              <a:rPr lang="ru-RU" sz="1200" dirty="0" err="1"/>
              <a:t>мамлекеттин</a:t>
            </a:r>
            <a:r>
              <a:rPr lang="ru-RU" sz="1200" dirty="0"/>
              <a:t> </a:t>
            </a:r>
            <a:r>
              <a:rPr lang="ru-RU" sz="1200" dirty="0" err="1"/>
              <a:t>жана</a:t>
            </a:r>
            <a:r>
              <a:rPr lang="ru-RU" sz="1200" dirty="0"/>
              <a:t> </a:t>
            </a:r>
            <a:r>
              <a:rPr lang="ru-RU" sz="1200" dirty="0" err="1"/>
              <a:t>кредиторлордун</a:t>
            </a:r>
            <a:r>
              <a:rPr lang="ru-RU" sz="1200" dirty="0"/>
              <a:t> </a:t>
            </a:r>
            <a:r>
              <a:rPr lang="ru-RU" sz="1200" dirty="0" err="1"/>
              <a:t>кызыкчылыктарын</a:t>
            </a:r>
            <a:r>
              <a:rPr lang="ru-RU" sz="1200" dirty="0"/>
              <a:t> </a:t>
            </a:r>
            <a:r>
              <a:rPr lang="ru-RU" sz="1200" dirty="0" err="1"/>
              <a:t>укуктук</a:t>
            </a:r>
            <a:r>
              <a:rPr lang="ru-RU" sz="1200" dirty="0"/>
              <a:t> </a:t>
            </a:r>
            <a:r>
              <a:rPr lang="ru-RU" sz="1200" dirty="0" err="1"/>
              <a:t>коргоо</a:t>
            </a:r>
            <a:r>
              <a:rPr lang="ru-RU" sz="1200" dirty="0"/>
              <a:t>; </a:t>
            </a:r>
            <a:endParaRPr lang="ru-KG" sz="1200" dirty="0"/>
          </a:p>
          <a:p>
            <a:pPr marL="360363" lvl="0" indent="-360363" algn="just">
              <a:buFont typeface="Wingdings" panose="05000000000000000000" pitchFamily="2" charset="2"/>
              <a:buChar char="ü"/>
            </a:pPr>
            <a:r>
              <a:rPr lang="ru-RU" sz="1200" dirty="0" err="1"/>
              <a:t>соттук</a:t>
            </a:r>
            <a:r>
              <a:rPr lang="ru-RU" sz="1200" dirty="0"/>
              <a:t> </a:t>
            </a:r>
            <a:r>
              <a:rPr lang="ru-RU" sz="1200" dirty="0" err="1"/>
              <a:t>жол-жоболорду</a:t>
            </a:r>
            <a:r>
              <a:rPr lang="ru-RU" sz="1200" dirty="0"/>
              <a:t> </a:t>
            </a:r>
            <a:r>
              <a:rPr lang="ru-RU" sz="1200" dirty="0" err="1"/>
              <a:t>жана</a:t>
            </a:r>
            <a:r>
              <a:rPr lang="ru-RU" sz="1200" dirty="0"/>
              <a:t> </a:t>
            </a:r>
            <a:r>
              <a:rPr lang="ru-RU" sz="1200" dirty="0" err="1"/>
              <a:t>мөөнөттөрдү</a:t>
            </a:r>
            <a:r>
              <a:rPr lang="ru-RU" sz="1200" dirty="0"/>
              <a:t> </a:t>
            </a:r>
            <a:r>
              <a:rPr lang="ru-RU" sz="1200" dirty="0" err="1"/>
              <a:t>сактоо</a:t>
            </a:r>
            <a:r>
              <a:rPr lang="ru-RU" sz="1200" dirty="0"/>
              <a:t>; </a:t>
            </a:r>
            <a:endParaRPr lang="ru-KG" sz="1200" dirty="0"/>
          </a:p>
          <a:p>
            <a:pPr marL="360363" lvl="0" indent="-360363" algn="just">
              <a:buFont typeface="Wingdings" panose="05000000000000000000" pitchFamily="2" charset="2"/>
              <a:buChar char="ü"/>
            </a:pPr>
            <a:r>
              <a:rPr lang="ru-KG" sz="1200" dirty="0" err="1"/>
              <a:t>көйгөйлүү</a:t>
            </a:r>
            <a:r>
              <a:rPr lang="ru-RU" sz="1200" dirty="0"/>
              <a:t> </a:t>
            </a:r>
            <a:r>
              <a:rPr lang="ru-RU" sz="1200" dirty="0" err="1"/>
              <a:t>активдер</a:t>
            </a:r>
            <a:r>
              <a:rPr lang="ru-RU" sz="1200" dirty="0"/>
              <a:t> </a:t>
            </a:r>
            <a:r>
              <a:rPr lang="ru-RU" sz="1200" dirty="0" err="1"/>
              <a:t>боюнча</a:t>
            </a:r>
            <a:r>
              <a:rPr lang="ru-RU" sz="1200" dirty="0"/>
              <a:t> </a:t>
            </a:r>
            <a:r>
              <a:rPr lang="ru-RU" sz="1200" dirty="0" err="1"/>
              <a:t>жоготууларды</a:t>
            </a:r>
            <a:r>
              <a:rPr lang="ru-RU" sz="1200" dirty="0"/>
              <a:t> </a:t>
            </a:r>
            <a:r>
              <a:rPr lang="ru-RU" sz="1200" dirty="0" err="1"/>
              <a:t>азайтуу</a:t>
            </a:r>
            <a:r>
              <a:rPr lang="ru-RU" sz="1200" dirty="0"/>
              <a:t>.</a:t>
            </a:r>
            <a:endParaRPr lang="ru-KG" sz="1200" dirty="0"/>
          </a:p>
        </p:txBody>
      </p:sp>
      <p:sp>
        <p:nvSpPr>
          <p:cNvPr id="9" name="TextBox 15">
            <a:extLst>
              <a:ext uri="{FF2B5EF4-FFF2-40B4-BE49-F238E27FC236}">
                <a16:creationId xmlns:a16="http://schemas.microsoft.com/office/drawing/2014/main" id="{4DA5988D-5044-5CBA-2719-EBFB931B8E6C}"/>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859299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5382D-6779-F334-E963-093828AA250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0EF8A40-E007-4B27-A380-7A34FB17543A}"/>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BD6421AE-5195-F04E-6C3D-8F33E1715DD5}"/>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65F50AA4-3A6B-5259-6D87-B63007C53675}"/>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6FFCB63E-05CC-59F6-0611-DE012AD43AC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40BB63EB-8AA3-66EB-85CC-88A0F5664358}"/>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09E9609F-5D9E-0996-FFF1-266583F1B0EB}"/>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25</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73D05614-9C65-935D-AFC7-4CE9127C0E49}"/>
              </a:ext>
            </a:extLst>
          </p:cNvPr>
          <p:cNvSpPr/>
          <p:nvPr/>
        </p:nvSpPr>
        <p:spPr>
          <a:xfrm>
            <a:off x="1240260" y="1993900"/>
            <a:ext cx="935285" cy="0"/>
          </a:xfrm>
          <a:prstGeom prst="line">
            <a:avLst/>
          </a:prstGeom>
          <a:ln w="47625" cap="rnd">
            <a:solidFill>
              <a:srgbClr val="FEBA3A"/>
            </a:solidFill>
            <a:prstDash val="solid"/>
            <a:headEnd type="none" w="sm" len="sm"/>
            <a:tailEnd type="none" w="sm" len="sm"/>
          </a:ln>
        </p:spPr>
      </p:sp>
      <p:grpSp>
        <p:nvGrpSpPr>
          <p:cNvPr id="13" name="Group 33">
            <a:extLst>
              <a:ext uri="{FF2B5EF4-FFF2-40B4-BE49-F238E27FC236}">
                <a16:creationId xmlns:a16="http://schemas.microsoft.com/office/drawing/2014/main" id="{34492ED7-B35E-D08D-921D-881E058AF61B}"/>
              </a:ext>
            </a:extLst>
          </p:cNvPr>
          <p:cNvGrpSpPr/>
          <p:nvPr/>
        </p:nvGrpSpPr>
        <p:grpSpPr>
          <a:xfrm>
            <a:off x="1240261" y="908400"/>
            <a:ext cx="935285" cy="852877"/>
            <a:chOff x="0" y="0"/>
            <a:chExt cx="335185" cy="305652"/>
          </a:xfrm>
        </p:grpSpPr>
        <p:sp>
          <p:nvSpPr>
            <p:cNvPr id="14" name="Freeform 34">
              <a:extLst>
                <a:ext uri="{FF2B5EF4-FFF2-40B4-BE49-F238E27FC236}">
                  <a16:creationId xmlns:a16="http://schemas.microsoft.com/office/drawing/2014/main" id="{9D076682-8989-A7E6-36D5-DEB35C38EAEF}"/>
                </a:ext>
              </a:extLst>
            </p:cNvPr>
            <p:cNvSpPr/>
            <p:nvPr/>
          </p:nvSpPr>
          <p:spPr>
            <a:xfrm>
              <a:off x="0" y="0"/>
              <a:ext cx="335185" cy="305652"/>
            </a:xfrm>
            <a:custGeom>
              <a:avLst/>
              <a:gdLst/>
              <a:ahLst/>
              <a:cxnLst/>
              <a:rect l="l" t="t" r="r" b="b"/>
              <a:pathLst>
                <a:path w="335185" h="305652">
                  <a:moveTo>
                    <a:pt x="0" y="0"/>
                  </a:moveTo>
                  <a:lnTo>
                    <a:pt x="335185" y="0"/>
                  </a:lnTo>
                  <a:lnTo>
                    <a:pt x="335185" y="305652"/>
                  </a:lnTo>
                  <a:lnTo>
                    <a:pt x="0" y="305652"/>
                  </a:lnTo>
                  <a:close/>
                </a:path>
              </a:pathLst>
            </a:custGeom>
            <a:solidFill>
              <a:srgbClr val="FEBA3A"/>
            </a:solidFill>
          </p:spPr>
          <p:txBody>
            <a:bodyPr/>
            <a:lstStyle/>
            <a:p>
              <a:endParaRPr lang="ru-KG" dirty="0"/>
            </a:p>
          </p:txBody>
        </p:sp>
        <p:sp>
          <p:nvSpPr>
            <p:cNvPr id="15" name="TextBox 35">
              <a:extLst>
                <a:ext uri="{FF2B5EF4-FFF2-40B4-BE49-F238E27FC236}">
                  <a16:creationId xmlns:a16="http://schemas.microsoft.com/office/drawing/2014/main" id="{0CC96F9B-A519-C25C-B8B5-9F563A2C5B8A}"/>
                </a:ext>
              </a:extLst>
            </p:cNvPr>
            <p:cNvSpPr txBox="1"/>
            <p:nvPr/>
          </p:nvSpPr>
          <p:spPr>
            <a:xfrm>
              <a:off x="0" y="0"/>
              <a:ext cx="335185" cy="305652"/>
            </a:xfrm>
            <a:prstGeom prst="rect">
              <a:avLst/>
            </a:prstGeom>
          </p:spPr>
          <p:txBody>
            <a:bodyPr lIns="50800" tIns="50800" rIns="50800" bIns="50800" rtlCol="0" anchor="ctr"/>
            <a:lstStyle/>
            <a:p>
              <a:pPr algn="ctr">
                <a:lnSpc>
                  <a:spcPts val="1439"/>
                </a:lnSpc>
              </a:pPr>
              <a:endParaRPr/>
            </a:p>
          </p:txBody>
        </p:sp>
      </p:grpSp>
      <p:sp>
        <p:nvSpPr>
          <p:cNvPr id="16" name="TextBox 36">
            <a:extLst>
              <a:ext uri="{FF2B5EF4-FFF2-40B4-BE49-F238E27FC236}">
                <a16:creationId xmlns:a16="http://schemas.microsoft.com/office/drawing/2014/main" id="{4584FBFB-D288-8FB6-4FFC-6A18EE845DB9}"/>
              </a:ext>
            </a:extLst>
          </p:cNvPr>
          <p:cNvSpPr txBox="1"/>
          <p:nvPr/>
        </p:nvSpPr>
        <p:spPr>
          <a:xfrm>
            <a:off x="1402297" y="1142859"/>
            <a:ext cx="611212" cy="413703"/>
          </a:xfrm>
          <a:prstGeom prst="rect">
            <a:avLst/>
          </a:prstGeom>
        </p:spPr>
        <p:txBody>
          <a:bodyPr lIns="0" tIns="0" rIns="0" bIns="0" rtlCol="0" anchor="t">
            <a:spAutoFit/>
          </a:bodyPr>
          <a:lstStyle/>
          <a:p>
            <a:pPr algn="ctr">
              <a:lnSpc>
                <a:spcPts val="3200"/>
              </a:lnSpc>
            </a:pPr>
            <a:r>
              <a:rPr lang="en-US" sz="3200" b="1" dirty="0">
                <a:solidFill>
                  <a:srgbClr val="FFFFFF"/>
                </a:solidFill>
                <a:latin typeface="Open Sans 2 Ultra-Bold"/>
                <a:ea typeface="Open Sans 2 Ultra-Bold"/>
                <a:cs typeface="Open Sans 2 Ultra-Bold"/>
                <a:sym typeface="Open Sans 2 Ultra-Bold"/>
              </a:rPr>
              <a:t>0</a:t>
            </a:r>
            <a:r>
              <a:rPr lang="ru-RU" sz="3200" b="1" dirty="0">
                <a:solidFill>
                  <a:srgbClr val="FFFFFF"/>
                </a:solidFill>
                <a:latin typeface="Open Sans 2 Ultra-Bold"/>
                <a:ea typeface="Open Sans 2 Ultra-Bold"/>
                <a:cs typeface="Open Sans 2 Ultra-Bold"/>
                <a:sym typeface="Open Sans 2 Ultra-Bold"/>
              </a:rPr>
              <a:t>5</a:t>
            </a:r>
            <a:endParaRPr lang="en-US" sz="3200" b="1" dirty="0">
              <a:solidFill>
                <a:srgbClr val="FFFFFF"/>
              </a:solidFill>
              <a:latin typeface="Open Sans 2 Ultra-Bold"/>
              <a:ea typeface="Open Sans 2 Ultra-Bold"/>
              <a:cs typeface="Open Sans 2 Ultra-Bold"/>
              <a:sym typeface="Open Sans 2 Ultra-Bold"/>
            </a:endParaRPr>
          </a:p>
        </p:txBody>
      </p:sp>
      <p:sp>
        <p:nvSpPr>
          <p:cNvPr id="17" name="TextBox 9">
            <a:extLst>
              <a:ext uri="{FF2B5EF4-FFF2-40B4-BE49-F238E27FC236}">
                <a16:creationId xmlns:a16="http://schemas.microsoft.com/office/drawing/2014/main" id="{4D393CBF-641F-3A26-DB20-56D03AD1D12B}"/>
              </a:ext>
            </a:extLst>
          </p:cNvPr>
          <p:cNvSpPr txBox="1"/>
          <p:nvPr/>
        </p:nvSpPr>
        <p:spPr>
          <a:xfrm>
            <a:off x="1133280" y="2192602"/>
            <a:ext cx="5890789" cy="824072"/>
          </a:xfrm>
          <a:prstGeom prst="rect">
            <a:avLst/>
          </a:prstGeom>
        </p:spPr>
        <p:txBody>
          <a:bodyPr wrap="square" lIns="0" tIns="0" rIns="0" bIns="0" rtlCol="0" anchor="t">
            <a:spAutoFit/>
          </a:bodyPr>
          <a:lstStyle/>
          <a:p>
            <a:pPr>
              <a:lnSpc>
                <a:spcPts val="3200"/>
              </a:lnSpc>
              <a:spcBef>
                <a:spcPts val="600"/>
              </a:spcBef>
            </a:pPr>
            <a:r>
              <a:rPr lang="ru-KG" sz="3200" b="1" dirty="0">
                <a:solidFill>
                  <a:srgbClr val="002F80"/>
                </a:solidFill>
                <a:latin typeface="Open Sans 2 Ultra-Bold"/>
                <a:ea typeface="Open Sans 2 Ultra-Bold"/>
                <a:cs typeface="Open Sans 2 Ultra-Bold"/>
              </a:rPr>
              <a:t>БАШКАРУУ </a:t>
            </a:r>
            <a:r>
              <a:rPr lang="ru-RU" sz="3200" b="1" dirty="0">
                <a:solidFill>
                  <a:srgbClr val="002F80"/>
                </a:solidFill>
                <a:latin typeface="Open Sans 2 Ultra-Bold"/>
                <a:ea typeface="Open Sans 2 Ultra-Bold"/>
                <a:cs typeface="Open Sans 2 Ultra-Bold"/>
              </a:rPr>
              <a:t>СИСТЕМА</a:t>
            </a:r>
            <a:r>
              <a:rPr lang="ru-KG" sz="3200" b="1" dirty="0">
                <a:solidFill>
                  <a:srgbClr val="002F80"/>
                </a:solidFill>
                <a:latin typeface="Open Sans 2 Ultra-Bold"/>
                <a:ea typeface="Open Sans 2 Ultra-Bold"/>
                <a:cs typeface="Open Sans 2 Ultra-Bold"/>
              </a:rPr>
              <a:t>СЫ ЖАНА АРАКЕТТЕНҮҮ</a:t>
            </a:r>
            <a:r>
              <a:rPr lang="ru-RU" sz="3200" b="1" dirty="0">
                <a:solidFill>
                  <a:srgbClr val="002F80"/>
                </a:solidFill>
                <a:latin typeface="Open Sans 2 Ultra-Bold"/>
                <a:ea typeface="Open Sans 2 Ultra-Bold"/>
                <a:cs typeface="Open Sans 2 Ultra-Bold"/>
              </a:rPr>
              <a:t> </a:t>
            </a:r>
            <a:endParaRPr lang="ru-KG" sz="3200" b="1" dirty="0">
              <a:solidFill>
                <a:srgbClr val="002F80"/>
              </a:solidFill>
              <a:latin typeface="Open Sans 2 Ultra-Bold"/>
              <a:ea typeface="Open Sans 2 Ultra-Bold"/>
              <a:cs typeface="Open Sans 2 Ultra-Bold"/>
            </a:endParaRPr>
          </a:p>
        </p:txBody>
      </p:sp>
      <p:pic>
        <p:nvPicPr>
          <p:cNvPr id="10" name="Рисунок 9">
            <a:extLst>
              <a:ext uri="{FF2B5EF4-FFF2-40B4-BE49-F238E27FC236}">
                <a16:creationId xmlns:a16="http://schemas.microsoft.com/office/drawing/2014/main" id="{28F68F15-1F2B-E9B9-33CA-8516B93904A8}"/>
              </a:ext>
            </a:extLst>
          </p:cNvPr>
          <p:cNvPicPr>
            <a:picLocks noChangeAspect="1"/>
          </p:cNvPicPr>
          <p:nvPr/>
        </p:nvPicPr>
        <p:blipFill>
          <a:blip r:embed="rId4"/>
          <a:stretch>
            <a:fillRect/>
          </a:stretch>
        </p:blipFill>
        <p:spPr>
          <a:xfrm>
            <a:off x="517525" y="4070605"/>
            <a:ext cx="6521450" cy="4297890"/>
          </a:xfrm>
          <a:prstGeom prst="rect">
            <a:avLst/>
          </a:prstGeom>
          <a:ln>
            <a:noFill/>
          </a:ln>
          <a:effectLst>
            <a:softEdge rad="112500"/>
          </a:effectLst>
        </p:spPr>
      </p:pic>
      <p:sp>
        <p:nvSpPr>
          <p:cNvPr id="7" name="TextBox 15">
            <a:extLst>
              <a:ext uri="{FF2B5EF4-FFF2-40B4-BE49-F238E27FC236}">
                <a16:creationId xmlns:a16="http://schemas.microsoft.com/office/drawing/2014/main" id="{F3934D64-5159-502B-ADCF-43335A74F2EF}"/>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3960508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3F8E6-DFB5-11CC-0F04-0B71A35DD9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F82205E-4B44-0531-7EB6-EC04D94AC0F9}"/>
              </a:ext>
            </a:extLst>
          </p:cNvPr>
          <p:cNvSpPr/>
          <p:nvPr/>
        </p:nvSpPr>
        <p:spPr>
          <a:xfrm>
            <a:off x="0" y="-15208"/>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10184F74-F764-B922-6394-61540EA695E2}"/>
              </a:ext>
            </a:extLst>
          </p:cNvPr>
          <p:cNvSpPr/>
          <p:nvPr/>
        </p:nvSpPr>
        <p:spPr>
          <a:xfrm>
            <a:off x="801948" y="9918700"/>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4D111E22-698D-3498-5702-9C2A817788F2}"/>
              </a:ext>
            </a:extLst>
          </p:cNvPr>
          <p:cNvGrpSpPr/>
          <p:nvPr/>
        </p:nvGrpSpPr>
        <p:grpSpPr>
          <a:xfrm>
            <a:off x="801948" y="10009393"/>
            <a:ext cx="490114" cy="490114"/>
            <a:chOff x="0" y="0"/>
            <a:chExt cx="812800" cy="812800"/>
          </a:xfrm>
        </p:grpSpPr>
        <p:sp>
          <p:nvSpPr>
            <p:cNvPr id="6" name="Freeform 3">
              <a:extLst>
                <a:ext uri="{FF2B5EF4-FFF2-40B4-BE49-F238E27FC236}">
                  <a16:creationId xmlns:a16="http://schemas.microsoft.com/office/drawing/2014/main" id="{0AD32DBF-4085-7868-9F9C-F9AE9777C5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C7C5431E-91B9-DDBE-407A-2A7AA6BD4BF5}"/>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C3914A93-530F-CC4C-45E3-154E5A6ED3B8}"/>
              </a:ext>
            </a:extLst>
          </p:cNvPr>
          <p:cNvSpPr txBox="1"/>
          <p:nvPr/>
        </p:nvSpPr>
        <p:spPr>
          <a:xfrm>
            <a:off x="868842" y="1011008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26</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5C74CF6C-61F2-EA3F-989F-25BC63484151}"/>
              </a:ext>
            </a:extLst>
          </p:cNvPr>
          <p:cNvSpPr/>
          <p:nvPr/>
        </p:nvSpPr>
        <p:spPr>
          <a:xfrm>
            <a:off x="958850" y="7747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C2FC8D89-EE9D-AED3-864E-5E904BB5AE6A}"/>
              </a:ext>
            </a:extLst>
          </p:cNvPr>
          <p:cNvSpPr txBox="1"/>
          <p:nvPr/>
        </p:nvSpPr>
        <p:spPr>
          <a:xfrm>
            <a:off x="801948" y="829447"/>
            <a:ext cx="6299067" cy="6694140"/>
          </a:xfrm>
          <a:prstGeom prst="rect">
            <a:avLst/>
          </a:prstGeom>
          <a:noFill/>
        </p:spPr>
        <p:txBody>
          <a:bodyPr wrap="square">
            <a:spAutoFit/>
          </a:bodyPr>
          <a:lstStyle/>
          <a:p>
            <a:pPr indent="360363" algn="just"/>
            <a:r>
              <a:rPr lang="ru-RU" sz="1300" dirty="0"/>
              <a:t>2025-жылы </a:t>
            </a:r>
            <a:r>
              <a:rPr lang="ru-RU" sz="1300" dirty="0" err="1"/>
              <a:t>Агенттик</a:t>
            </a:r>
            <a:r>
              <a:rPr lang="ru-RU" sz="1300" dirty="0"/>
              <a:t> </a:t>
            </a:r>
            <a:r>
              <a:rPr lang="ru-RU" sz="1300" dirty="0" err="1"/>
              <a:t>айкындуулукту</a:t>
            </a:r>
            <a:r>
              <a:rPr lang="ru-RU" sz="1300" dirty="0"/>
              <a:t>, </a:t>
            </a:r>
            <a:r>
              <a:rPr lang="ru-RU" sz="1300" dirty="0" err="1"/>
              <a:t>стратегиялык</a:t>
            </a:r>
            <a:r>
              <a:rPr lang="ru-RU" sz="1300" dirty="0"/>
              <a:t> </a:t>
            </a:r>
            <a:r>
              <a:rPr lang="ru-RU" sz="1300" dirty="0" err="1"/>
              <a:t>координацияны</a:t>
            </a:r>
            <a:r>
              <a:rPr lang="ru-RU" sz="1300" dirty="0"/>
              <a:t> </a:t>
            </a:r>
            <a:r>
              <a:rPr lang="ru-RU" sz="1300" dirty="0" err="1"/>
              <a:t>жана</a:t>
            </a:r>
            <a:r>
              <a:rPr lang="ru-RU" sz="1300" dirty="0"/>
              <a:t> </a:t>
            </a:r>
            <a:r>
              <a:rPr lang="ru-RU" sz="1300" dirty="0" err="1"/>
              <a:t>операциялык</a:t>
            </a:r>
            <a:r>
              <a:rPr lang="ru-RU" sz="1300" dirty="0"/>
              <a:t> </a:t>
            </a:r>
            <a:r>
              <a:rPr lang="ru-RU" sz="1300" dirty="0" err="1"/>
              <a:t>натыйжалуулукту</a:t>
            </a:r>
            <a:r>
              <a:rPr lang="ru-RU" sz="1300" dirty="0"/>
              <a:t> </a:t>
            </a:r>
            <a:r>
              <a:rPr lang="ru-RU" sz="1300" dirty="0" err="1"/>
              <a:t>камсыз</a:t>
            </a:r>
            <a:r>
              <a:rPr lang="ru-RU" sz="1300" dirty="0"/>
              <a:t> </a:t>
            </a:r>
            <a:r>
              <a:rPr lang="ru-RU" sz="1300" dirty="0" err="1"/>
              <a:t>кылган</a:t>
            </a:r>
            <a:r>
              <a:rPr lang="ru-RU" sz="1300" dirty="0"/>
              <a:t> </a:t>
            </a:r>
            <a:r>
              <a:rPr lang="ru-RU" sz="1300" dirty="0" err="1"/>
              <a:t>корпоративдик</a:t>
            </a:r>
            <a:r>
              <a:rPr lang="ru-RU" sz="1300" dirty="0"/>
              <a:t> </a:t>
            </a:r>
            <a:r>
              <a:rPr lang="ru-RU" sz="1300" dirty="0" err="1"/>
              <a:t>башкаруу</a:t>
            </a:r>
            <a:r>
              <a:rPr lang="ru-RU" sz="1300" dirty="0"/>
              <a:t> </a:t>
            </a:r>
            <a:r>
              <a:rPr lang="ru-RU" sz="1300" dirty="0" err="1"/>
              <a:t>моделин</a:t>
            </a:r>
            <a:r>
              <a:rPr lang="ru-RU" sz="1300" dirty="0"/>
              <a:t> </a:t>
            </a:r>
            <a:r>
              <a:rPr lang="ru-RU" sz="1300" dirty="0" err="1"/>
              <a:t>өркүндөтүүнү</a:t>
            </a:r>
            <a:r>
              <a:rPr lang="ru-RU" sz="1300" dirty="0"/>
              <a:t> </a:t>
            </a:r>
            <a:r>
              <a:rPr lang="ru-RU" sz="1300" dirty="0" err="1"/>
              <a:t>улантты</a:t>
            </a:r>
            <a:r>
              <a:rPr lang="ru-RU" sz="1300" dirty="0"/>
              <a:t>. </a:t>
            </a:r>
            <a:r>
              <a:rPr lang="ru-RU" sz="1300" dirty="0" err="1"/>
              <a:t>Корпоративдик</a:t>
            </a:r>
            <a:r>
              <a:rPr lang="ru-RU" sz="1300" dirty="0"/>
              <a:t> </a:t>
            </a:r>
            <a:r>
              <a:rPr lang="ru-RU" sz="1300" dirty="0" err="1"/>
              <a:t>башкаруунун</a:t>
            </a:r>
            <a:r>
              <a:rPr lang="ru-RU" sz="1300" dirty="0"/>
              <a:t> </a:t>
            </a:r>
            <a:r>
              <a:rPr lang="ru-RU" sz="1300" dirty="0" err="1"/>
              <a:t>негизин</a:t>
            </a:r>
            <a:r>
              <a:rPr lang="ru-RU" sz="1300" dirty="0"/>
              <a:t> </a:t>
            </a:r>
            <a:r>
              <a:rPr lang="ru-RU" sz="1300" dirty="0" err="1"/>
              <a:t>Директорлор</a:t>
            </a:r>
            <a:r>
              <a:rPr lang="ru-RU" sz="1300" dirty="0"/>
              <a:t> </a:t>
            </a:r>
            <a:r>
              <a:rPr lang="ru-RU" sz="1300" dirty="0" err="1"/>
              <a:t>кеңеши</a:t>
            </a:r>
            <a:r>
              <a:rPr lang="ru-RU" sz="1300" dirty="0"/>
              <a:t>, </a:t>
            </a:r>
            <a:r>
              <a:rPr lang="ru-RU" sz="1300" dirty="0" err="1"/>
              <a:t>Агенттиктин</a:t>
            </a:r>
            <a:r>
              <a:rPr lang="ru-RU" sz="1300" dirty="0"/>
              <a:t> </a:t>
            </a:r>
            <a:r>
              <a:rPr lang="ru-RU" sz="1300" dirty="0" err="1"/>
              <a:t>Башкармасы</a:t>
            </a:r>
            <a:r>
              <a:rPr lang="ru-RU" sz="1300" dirty="0"/>
              <a:t>, </a:t>
            </a:r>
            <a:r>
              <a:rPr lang="ru-RU" sz="1300" dirty="0" err="1"/>
              <a:t>ошондой</a:t>
            </a:r>
            <a:r>
              <a:rPr lang="ru-RU" sz="1300" dirty="0"/>
              <a:t> эле </a:t>
            </a:r>
            <a:r>
              <a:rPr lang="ru-RU" sz="1300" dirty="0" err="1"/>
              <a:t>Директорлор</a:t>
            </a:r>
            <a:r>
              <a:rPr lang="ru-RU" sz="1300" dirty="0"/>
              <a:t> </a:t>
            </a:r>
            <a:r>
              <a:rPr lang="ru-RU" sz="1300" dirty="0" err="1"/>
              <a:t>кеңешине</a:t>
            </a:r>
            <a:r>
              <a:rPr lang="ru-RU" sz="1300" dirty="0"/>
              <a:t> отчет </a:t>
            </a:r>
            <a:r>
              <a:rPr lang="ru-RU" sz="1300" dirty="0" err="1"/>
              <a:t>берүүчү</a:t>
            </a:r>
            <a:r>
              <a:rPr lang="ru-RU" sz="1300" dirty="0"/>
              <a:t> ички </a:t>
            </a:r>
            <a:r>
              <a:rPr lang="ru-RU" sz="1300" dirty="0" err="1"/>
              <a:t>аудиттин</a:t>
            </a:r>
            <a:r>
              <a:rPr lang="ru-RU" sz="1300" dirty="0"/>
              <a:t> </a:t>
            </a:r>
            <a:r>
              <a:rPr lang="ru-RU" sz="1300" dirty="0" err="1"/>
              <a:t>жана</a:t>
            </a:r>
            <a:r>
              <a:rPr lang="ru-RU" sz="1300" dirty="0"/>
              <a:t> </a:t>
            </a:r>
            <a:r>
              <a:rPr lang="ru-RU" sz="1300" dirty="0" err="1"/>
              <a:t>тобокелдиктерди</a:t>
            </a:r>
            <a:r>
              <a:rPr lang="ru-RU" sz="1300" dirty="0"/>
              <a:t> </a:t>
            </a:r>
            <a:r>
              <a:rPr lang="ru-RU" sz="1300" dirty="0" err="1"/>
              <a:t>башкаруунун</a:t>
            </a:r>
            <a:r>
              <a:rPr lang="ru-RU" sz="1300" dirty="0"/>
              <a:t> </a:t>
            </a:r>
            <a:r>
              <a:rPr lang="ru-RU" sz="1300" dirty="0" err="1"/>
              <a:t>көз</a:t>
            </a:r>
            <a:r>
              <a:rPr lang="ru-RU" sz="1300" dirty="0"/>
              <a:t> </a:t>
            </a:r>
            <a:r>
              <a:rPr lang="ru-RU" sz="1300" dirty="0" err="1"/>
              <a:t>карандысыз</a:t>
            </a:r>
            <a:r>
              <a:rPr lang="ru-RU" sz="1300" dirty="0"/>
              <a:t> </a:t>
            </a:r>
            <a:r>
              <a:rPr lang="ru-RU" sz="1300" dirty="0" err="1"/>
              <a:t>функциялары</a:t>
            </a:r>
            <a:r>
              <a:rPr lang="ru-RU" sz="1300" dirty="0"/>
              <a:t> </a:t>
            </a:r>
            <a:r>
              <a:rPr lang="ru-RU" sz="1300" dirty="0" err="1"/>
              <a:t>түзөт</a:t>
            </a:r>
            <a:r>
              <a:rPr lang="ru-RU" sz="1300" dirty="0"/>
              <a:t>.</a:t>
            </a:r>
            <a:endParaRPr lang="ru-RU" sz="1300" b="1" dirty="0">
              <a:solidFill>
                <a:srgbClr val="002F80"/>
              </a:solidFill>
              <a:latin typeface="Open Sans 2 Ultra-Bold"/>
              <a:ea typeface="Open Sans 2 Ultra-Bold"/>
              <a:cs typeface="Open Sans 2 Ultra-Bold"/>
            </a:endParaRPr>
          </a:p>
          <a:p>
            <a:pPr indent="360363" algn="just"/>
            <a:r>
              <a:rPr lang="ru-RU" sz="1300" b="1" dirty="0" err="1">
                <a:solidFill>
                  <a:srgbClr val="002F80"/>
                </a:solidFill>
                <a:latin typeface="Open Sans 2 Ultra-Bold"/>
                <a:ea typeface="Open Sans 2 Ultra-Bold"/>
                <a:cs typeface="Open Sans 2 Ultra-Bold"/>
              </a:rPr>
              <a:t>Директорлор</a:t>
            </a:r>
            <a:r>
              <a:rPr lang="ru-RU" sz="1300" b="1" dirty="0">
                <a:solidFill>
                  <a:srgbClr val="002F80"/>
                </a:solidFill>
                <a:latin typeface="Open Sans 2 Ultra-Bold"/>
                <a:ea typeface="Open Sans 2 Ultra-Bold"/>
                <a:cs typeface="Open Sans 2 Ultra-Bold"/>
              </a:rPr>
              <a:t> </a:t>
            </a:r>
            <a:r>
              <a:rPr lang="ru-RU" sz="1300" b="1" dirty="0" err="1">
                <a:solidFill>
                  <a:srgbClr val="002F80"/>
                </a:solidFill>
                <a:latin typeface="Open Sans 2 Ultra-Bold"/>
                <a:ea typeface="Open Sans 2 Ultra-Bold"/>
                <a:cs typeface="Open Sans 2 Ultra-Bold"/>
              </a:rPr>
              <a:t>ке</a:t>
            </a:r>
            <a:r>
              <a:rPr lang="ru-KG" sz="1300" b="1" dirty="0">
                <a:solidFill>
                  <a:srgbClr val="002F80"/>
                </a:solidFill>
                <a:latin typeface="Open Sans 2 Ultra-Bold"/>
                <a:ea typeface="Open Sans 2 Ultra-Bold"/>
                <a:cs typeface="Open Sans 2 Ultra-Bold"/>
              </a:rPr>
              <a:t>ң</a:t>
            </a:r>
            <a:r>
              <a:rPr lang="ru-RU" sz="1300" b="1" dirty="0" err="1">
                <a:solidFill>
                  <a:srgbClr val="002F80"/>
                </a:solidFill>
                <a:latin typeface="Open Sans 2 Ultra-Bold"/>
                <a:ea typeface="Open Sans 2 Ultra-Bold"/>
                <a:cs typeface="Open Sans 2 Ultra-Bold"/>
              </a:rPr>
              <a:t>еши</a:t>
            </a:r>
            <a:r>
              <a:rPr lang="ru-RU" sz="1300" b="1" dirty="0">
                <a:solidFill>
                  <a:srgbClr val="002F80"/>
                </a:solidFill>
                <a:latin typeface="Open Sans 2 Ultra-Bold"/>
                <a:ea typeface="Open Sans 2 Ultra-Bold"/>
                <a:cs typeface="Open Sans 2 Ultra-Bold"/>
              </a:rPr>
              <a:t> </a:t>
            </a:r>
          </a:p>
          <a:p>
            <a:pPr indent="360363" algn="just"/>
            <a:r>
              <a:rPr lang="ru-RU" sz="1300" dirty="0"/>
              <a:t>7 </a:t>
            </a:r>
            <a:r>
              <a:rPr lang="ru-RU" sz="1300" dirty="0" err="1"/>
              <a:t>мүчөдөн</a:t>
            </a:r>
            <a:r>
              <a:rPr lang="ru-RU" sz="1300" dirty="0"/>
              <a:t> тур</a:t>
            </a:r>
            <a:r>
              <a:rPr lang="ru-KG" sz="1300" dirty="0"/>
              <a:t>г</a:t>
            </a:r>
            <a:r>
              <a:rPr lang="ru-RU" sz="1300" dirty="0"/>
              <a:t>а</a:t>
            </a:r>
            <a:r>
              <a:rPr lang="ru-KG" sz="1300" dirty="0"/>
              <a:t>н </a:t>
            </a:r>
            <a:r>
              <a:rPr lang="ru-RU" sz="1300" dirty="0" err="1"/>
              <a:t>Директорлор</a:t>
            </a:r>
            <a:r>
              <a:rPr lang="ru-RU" sz="1300" dirty="0"/>
              <a:t> </a:t>
            </a:r>
            <a:r>
              <a:rPr lang="ru-RU" sz="1300" dirty="0" err="1"/>
              <a:t>кеңеши</a:t>
            </a:r>
            <a:r>
              <a:rPr lang="ru-RU" sz="1300" dirty="0"/>
              <a:t> </a:t>
            </a:r>
            <a:r>
              <a:rPr lang="ru-KG" sz="1300" dirty="0"/>
              <a:t>– </a:t>
            </a:r>
            <a:r>
              <a:rPr lang="ru-RU" sz="1300" dirty="0" err="1"/>
              <a:t>башкаруунун</a:t>
            </a:r>
            <a:r>
              <a:rPr lang="ru-KG" sz="1300" dirty="0"/>
              <a:t> </a:t>
            </a:r>
            <a:r>
              <a:rPr lang="ru-RU" sz="1300" dirty="0" err="1"/>
              <a:t>эң</a:t>
            </a:r>
            <a:r>
              <a:rPr lang="ru-RU" sz="1300" dirty="0"/>
              <a:t> </a:t>
            </a:r>
            <a:r>
              <a:rPr lang="ru-RU" sz="1300" dirty="0" err="1"/>
              <a:t>жогорку</a:t>
            </a:r>
            <a:r>
              <a:rPr lang="ru-RU" sz="1300" dirty="0"/>
              <a:t> органы</a:t>
            </a:r>
            <a:r>
              <a:rPr lang="ru-KG" sz="1300" dirty="0"/>
              <a:t>. Алар</a:t>
            </a:r>
            <a:r>
              <a:rPr lang="ru-RU" sz="1300" dirty="0"/>
              <a:t>: </a:t>
            </a:r>
            <a:r>
              <a:rPr lang="ru-RU" sz="1300" dirty="0" err="1"/>
              <a:t>Министрлер</a:t>
            </a:r>
            <a:r>
              <a:rPr lang="ru-RU" sz="1300" dirty="0"/>
              <a:t> </a:t>
            </a:r>
            <a:r>
              <a:rPr lang="ru-KG" sz="1300" dirty="0"/>
              <a:t>К</a:t>
            </a:r>
            <a:r>
              <a:rPr lang="ru-RU" sz="1300" dirty="0" err="1"/>
              <a:t>абинетинин</a:t>
            </a:r>
            <a:r>
              <a:rPr lang="ru-RU" sz="1300" dirty="0"/>
              <a:t> 3 </a:t>
            </a:r>
            <a:r>
              <a:rPr lang="ru-RU" sz="1300" dirty="0" err="1"/>
              <a:t>өкүлү</a:t>
            </a:r>
            <a:r>
              <a:rPr lang="ru-RU" sz="1300" dirty="0"/>
              <a:t> (</a:t>
            </a:r>
            <a:r>
              <a:rPr lang="ru-RU" sz="1300" dirty="0" err="1"/>
              <a:t>анын</a:t>
            </a:r>
            <a:r>
              <a:rPr lang="ru-RU" sz="1300" dirty="0"/>
              <a:t> </a:t>
            </a:r>
            <a:r>
              <a:rPr lang="ru-RU" sz="1300" dirty="0" err="1"/>
              <a:t>ичинде</a:t>
            </a:r>
            <a:r>
              <a:rPr lang="ru-RU" sz="1300" dirty="0"/>
              <a:t> Экономика </a:t>
            </a:r>
            <a:r>
              <a:rPr lang="ru-RU" sz="1300" dirty="0" err="1"/>
              <a:t>министрлиги</a:t>
            </a:r>
            <a:r>
              <a:rPr lang="ru-RU" sz="1300" dirty="0"/>
              <a:t> </a:t>
            </a:r>
            <a:r>
              <a:rPr lang="ru-RU" sz="1300" dirty="0" err="1"/>
              <a:t>жана</a:t>
            </a:r>
            <a:r>
              <a:rPr lang="ru-RU" sz="1300" dirty="0"/>
              <a:t> Финансы </a:t>
            </a:r>
            <a:r>
              <a:rPr lang="ru-RU" sz="1300" dirty="0" err="1"/>
              <a:t>министрлиги</a:t>
            </a:r>
            <a:r>
              <a:rPr lang="ru-RU" sz="1300" dirty="0"/>
              <a:t>), </a:t>
            </a:r>
            <a:r>
              <a:rPr lang="ru-RU" sz="1300" dirty="0" err="1"/>
              <a:t>Улуттук</a:t>
            </a:r>
            <a:r>
              <a:rPr lang="ru-RU" sz="1300" dirty="0"/>
              <a:t> </a:t>
            </a:r>
            <a:r>
              <a:rPr lang="ru-RU" sz="1300" dirty="0" err="1"/>
              <a:t>банктын</a:t>
            </a:r>
            <a:r>
              <a:rPr lang="ru-RU" sz="1300" dirty="0"/>
              <a:t> 3 </a:t>
            </a:r>
            <a:r>
              <a:rPr lang="ru-RU" sz="1300" dirty="0" err="1"/>
              <a:t>өкүлү</a:t>
            </a:r>
            <a:r>
              <a:rPr lang="ru-RU" sz="1300" dirty="0"/>
              <a:t> </a:t>
            </a:r>
            <a:r>
              <a:rPr lang="ru-RU" sz="1300" dirty="0" err="1"/>
              <a:t>жана</a:t>
            </a:r>
            <a:r>
              <a:rPr lang="ru-RU" sz="1300" dirty="0"/>
              <a:t> банк </a:t>
            </a:r>
            <a:r>
              <a:rPr lang="ru-RU" sz="1300" dirty="0" err="1"/>
              <a:t>тармагындагы</a:t>
            </a:r>
            <a:r>
              <a:rPr lang="ru-RU" sz="1300" dirty="0"/>
              <a:t> 1 </a:t>
            </a:r>
            <a:r>
              <a:rPr lang="ru-RU" sz="1300" dirty="0" err="1"/>
              <a:t>көз</a:t>
            </a:r>
            <a:r>
              <a:rPr lang="ru-RU" sz="1300" dirty="0"/>
              <a:t> </a:t>
            </a:r>
            <a:r>
              <a:rPr lang="ru-RU" sz="1300" dirty="0" err="1"/>
              <a:t>карандысыз</a:t>
            </a:r>
            <a:r>
              <a:rPr lang="ru-RU" sz="1300" dirty="0"/>
              <a:t> эксперт. </a:t>
            </a:r>
            <a:endParaRPr lang="ru-KG" sz="1300" dirty="0"/>
          </a:p>
          <a:p>
            <a:pPr indent="360363" algn="just"/>
            <a:r>
              <a:rPr lang="ru-RU" sz="1300" dirty="0" err="1"/>
              <a:t>Кеңештин</a:t>
            </a:r>
            <a:r>
              <a:rPr lang="ru-RU" sz="1300" dirty="0"/>
              <a:t> </a:t>
            </a:r>
            <a:r>
              <a:rPr lang="ru-RU" sz="1300" dirty="0" err="1"/>
              <a:t>өзгөчө</a:t>
            </a:r>
            <a:r>
              <a:rPr lang="ru-RU" sz="1300" dirty="0"/>
              <a:t> </a:t>
            </a:r>
            <a:r>
              <a:rPr lang="ru-RU" sz="1300" dirty="0" err="1"/>
              <a:t>компетенциялары</a:t>
            </a:r>
            <a:r>
              <a:rPr lang="ru-RU" sz="1300" dirty="0"/>
              <a:t> бар, </a:t>
            </a:r>
            <a:r>
              <a:rPr lang="ru-RU" sz="1300" dirty="0" err="1"/>
              <a:t>анын</a:t>
            </a:r>
            <a:r>
              <a:rPr lang="ru-RU" sz="1300" dirty="0"/>
              <a:t> </a:t>
            </a:r>
            <a:r>
              <a:rPr lang="ru-RU" sz="1300" dirty="0" err="1"/>
              <a:t>ичинде</a:t>
            </a:r>
            <a:r>
              <a:rPr lang="ru-RU" sz="1300" dirty="0"/>
              <a:t> </a:t>
            </a:r>
            <a:r>
              <a:rPr lang="ru-RU" sz="1300" dirty="0" err="1"/>
              <a:t>стратегияны</a:t>
            </a:r>
            <a:r>
              <a:rPr lang="ru-RU" sz="1300" dirty="0"/>
              <a:t> </a:t>
            </a:r>
            <a:r>
              <a:rPr lang="ru-RU" sz="1300" dirty="0" err="1"/>
              <a:t>бекитүү</a:t>
            </a:r>
            <a:r>
              <a:rPr lang="ru-RU" sz="1300" dirty="0"/>
              <a:t>, </a:t>
            </a:r>
            <a:r>
              <a:rPr lang="ru-RU" sz="1300" dirty="0" err="1"/>
              <a:t>бюджетти</a:t>
            </a:r>
            <a:r>
              <a:rPr lang="ru-RU" sz="1300" dirty="0"/>
              <a:t> </a:t>
            </a:r>
            <a:r>
              <a:rPr lang="ru-RU" sz="1300" dirty="0" err="1"/>
              <a:t>бекитүү</a:t>
            </a:r>
            <a:r>
              <a:rPr lang="ru-RU" sz="1300" dirty="0"/>
              <a:t> </a:t>
            </a:r>
            <a:r>
              <a:rPr lang="ru-RU" sz="1300" dirty="0" err="1"/>
              <a:t>жана</a:t>
            </a:r>
            <a:r>
              <a:rPr lang="ru-RU" sz="1300" dirty="0"/>
              <a:t> </a:t>
            </a:r>
            <a:r>
              <a:rPr lang="ru-RU" sz="1300" dirty="0" err="1"/>
              <a:t>анын</a:t>
            </a:r>
            <a:r>
              <a:rPr lang="ru-RU" sz="1300" dirty="0"/>
              <a:t> </a:t>
            </a:r>
            <a:r>
              <a:rPr lang="ru-RU" sz="1300" dirty="0" err="1"/>
              <a:t>пайдаланылышын</a:t>
            </a:r>
            <a:r>
              <a:rPr lang="ru-RU" sz="1300" dirty="0"/>
              <a:t> </a:t>
            </a:r>
            <a:r>
              <a:rPr lang="ru-RU" sz="1300" dirty="0" err="1"/>
              <a:t>көзөмөлдөө</a:t>
            </a:r>
            <a:r>
              <a:rPr lang="ru-RU" sz="1300" dirty="0"/>
              <a:t>. </a:t>
            </a:r>
            <a:r>
              <a:rPr lang="ru-RU" sz="1300" dirty="0" err="1"/>
              <a:t>Агенттиктин</a:t>
            </a:r>
            <a:r>
              <a:rPr lang="ru-RU" sz="1300" dirty="0"/>
              <a:t> </a:t>
            </a:r>
            <a:r>
              <a:rPr lang="ru-RU" sz="1300" dirty="0" err="1"/>
              <a:t>Директорлор</a:t>
            </a:r>
            <a:r>
              <a:rPr lang="ru-RU" sz="1300" dirty="0"/>
              <a:t> </a:t>
            </a:r>
            <a:r>
              <a:rPr lang="ru-RU" sz="1300" dirty="0" err="1"/>
              <a:t>кеңешинин</a:t>
            </a:r>
            <a:r>
              <a:rPr lang="ru-RU" sz="1300" dirty="0"/>
              <a:t> </a:t>
            </a:r>
            <a:r>
              <a:rPr lang="ru-RU" sz="1300" dirty="0" err="1"/>
              <a:t>өзгөчө</a:t>
            </a:r>
            <a:r>
              <a:rPr lang="ru-RU" sz="1300" dirty="0"/>
              <a:t> </a:t>
            </a:r>
            <a:r>
              <a:rPr lang="ru-RU" sz="1300" dirty="0" err="1"/>
              <a:t>компетенциялары</a:t>
            </a:r>
            <a:r>
              <a:rPr lang="ru-RU" sz="1300" dirty="0"/>
              <a:t> </a:t>
            </a:r>
            <a:r>
              <a:rPr lang="ru-RU" sz="1300" dirty="0" err="1"/>
              <a:t>мыйзам</a:t>
            </a:r>
            <a:r>
              <a:rPr lang="ru-RU" sz="1300" dirty="0"/>
              <a:t> </a:t>
            </a:r>
            <a:r>
              <a:rPr lang="ru-RU" sz="1300" dirty="0" err="1"/>
              <a:t>менен</a:t>
            </a:r>
            <a:r>
              <a:rPr lang="ru-RU" sz="1300" dirty="0"/>
              <a:t> </a:t>
            </a:r>
            <a:r>
              <a:rPr lang="ru-RU" sz="1300" dirty="0" err="1"/>
              <a:t>белгиленген</a:t>
            </a:r>
            <a:r>
              <a:rPr lang="ru-RU" sz="1300" dirty="0"/>
              <a:t>. </a:t>
            </a:r>
            <a:endParaRPr lang="ru-KG" sz="1300" dirty="0"/>
          </a:p>
          <a:p>
            <a:pPr indent="360363" algn="just"/>
            <a:r>
              <a:rPr lang="ru-RU" sz="1300" dirty="0"/>
              <a:t>2025-жылы </a:t>
            </a:r>
            <a:r>
              <a:rPr lang="ru-RU" sz="1300" dirty="0" err="1"/>
              <a:t>Директорлор</a:t>
            </a:r>
            <a:r>
              <a:rPr lang="ru-RU" sz="1300" dirty="0"/>
              <a:t> </a:t>
            </a:r>
            <a:r>
              <a:rPr lang="ru-RU" sz="1300" dirty="0" err="1"/>
              <a:t>кеңешинин</a:t>
            </a:r>
            <a:r>
              <a:rPr lang="ru-RU" sz="1300" dirty="0"/>
              <a:t> 11 </a:t>
            </a:r>
            <a:r>
              <a:rPr lang="ru-RU" sz="1300" dirty="0" err="1"/>
              <a:t>жыйыны</a:t>
            </a:r>
            <a:r>
              <a:rPr lang="ru-RU" sz="1300" dirty="0"/>
              <a:t> </a:t>
            </a:r>
            <a:r>
              <a:rPr lang="ru-RU" sz="1300" dirty="0" err="1"/>
              <a:t>болуп</a:t>
            </a:r>
            <a:r>
              <a:rPr lang="ru-RU" sz="1300" dirty="0"/>
              <a:t>, </a:t>
            </a:r>
            <a:r>
              <a:rPr lang="ru-RU" sz="1300" dirty="0" err="1"/>
              <a:t>анда</a:t>
            </a:r>
            <a:r>
              <a:rPr lang="ru-RU" sz="1300" dirty="0"/>
              <a:t> 37 </a:t>
            </a:r>
            <a:r>
              <a:rPr lang="ru-RU" sz="1300" dirty="0" err="1"/>
              <a:t>стратегиялык</a:t>
            </a:r>
            <a:r>
              <a:rPr lang="ru-RU" sz="1300" dirty="0"/>
              <a:t> </a:t>
            </a:r>
            <a:r>
              <a:rPr lang="ru-RU" sz="1300" dirty="0" err="1"/>
              <a:t>жана</a:t>
            </a:r>
            <a:r>
              <a:rPr lang="ru-RU" sz="1300" dirty="0"/>
              <a:t> </a:t>
            </a:r>
            <a:r>
              <a:rPr lang="ru-RU" sz="1300" dirty="0" err="1"/>
              <a:t>башкаруу</a:t>
            </a:r>
            <a:r>
              <a:rPr lang="ru-RU" sz="1300" dirty="0"/>
              <a:t> </a:t>
            </a:r>
            <a:r>
              <a:rPr lang="ru-RU" sz="1300" dirty="0" err="1"/>
              <a:t>маселелери</a:t>
            </a:r>
            <a:r>
              <a:rPr lang="ru-RU" sz="1300" dirty="0"/>
              <a:t> </a:t>
            </a:r>
            <a:r>
              <a:rPr lang="ru-RU" sz="1300" dirty="0" err="1"/>
              <a:t>каралды</a:t>
            </a:r>
            <a:r>
              <a:rPr lang="ru-RU" sz="1300" dirty="0"/>
              <a:t>. </a:t>
            </a:r>
            <a:r>
              <a:rPr lang="ru-RU" sz="1300" dirty="0" err="1"/>
              <a:t>Атап</a:t>
            </a:r>
            <a:r>
              <a:rPr lang="ru-RU" sz="1300" dirty="0"/>
              <a:t> </a:t>
            </a:r>
            <a:r>
              <a:rPr lang="ru-RU" sz="1300" dirty="0" err="1"/>
              <a:t>айтканда</a:t>
            </a:r>
            <a:r>
              <a:rPr lang="ru-RU" sz="1300" dirty="0"/>
              <a:t>, 2023-2024-жылдарга </a:t>
            </a:r>
            <a:r>
              <a:rPr lang="ru-RU" sz="1300" dirty="0" err="1"/>
              <a:t>өнүктүрүү</a:t>
            </a:r>
            <a:r>
              <a:rPr lang="ru-RU" sz="1300" dirty="0"/>
              <a:t> </a:t>
            </a:r>
            <a:r>
              <a:rPr lang="ru-RU" sz="1300" dirty="0" err="1"/>
              <a:t>стратегиясын</a:t>
            </a:r>
            <a:r>
              <a:rPr lang="ru-RU" sz="1300" dirty="0"/>
              <a:t> </a:t>
            </a:r>
            <a:r>
              <a:rPr lang="ru-RU" sz="1300" dirty="0" err="1"/>
              <a:t>ишке</a:t>
            </a:r>
            <a:r>
              <a:rPr lang="ru-RU" sz="1300" dirty="0"/>
              <a:t> </a:t>
            </a:r>
            <a:r>
              <a:rPr lang="ru-RU" sz="1300" dirty="0" err="1"/>
              <a:t>ашыруунун</a:t>
            </a:r>
            <a:r>
              <a:rPr lang="ru-RU" sz="1300" dirty="0"/>
              <a:t> </a:t>
            </a:r>
            <a:r>
              <a:rPr lang="ru-RU" sz="1300" dirty="0" err="1"/>
              <a:t>жыйынтыктары</a:t>
            </a:r>
            <a:r>
              <a:rPr lang="ru-RU" sz="1300" dirty="0"/>
              <a:t>, </a:t>
            </a:r>
            <a:r>
              <a:rPr lang="ru-RU" sz="1300" dirty="0" err="1"/>
              <a:t>депозиттерди</a:t>
            </a:r>
            <a:r>
              <a:rPr lang="ru-RU" sz="1300" dirty="0"/>
              <a:t> </a:t>
            </a:r>
            <a:r>
              <a:rPr lang="ru-RU" sz="1300" dirty="0" err="1"/>
              <a:t>коргоо</a:t>
            </a:r>
            <a:r>
              <a:rPr lang="ru-RU" sz="1300" dirty="0"/>
              <a:t> </a:t>
            </a:r>
            <a:r>
              <a:rPr lang="ru-KG" sz="1300" dirty="0" err="1"/>
              <a:t>системасын</a:t>
            </a:r>
            <a:r>
              <a:rPr lang="ru-RU" sz="1300" dirty="0"/>
              <a:t> </a:t>
            </a:r>
            <a:r>
              <a:rPr lang="ru-RU" sz="1300" dirty="0" err="1"/>
              <a:t>өнүктүрүү</a:t>
            </a:r>
            <a:r>
              <a:rPr lang="ru-RU" sz="1300" dirty="0"/>
              <a:t>, </a:t>
            </a:r>
            <a:r>
              <a:rPr lang="ru-RU" sz="1300" dirty="0" err="1"/>
              <a:t>Агенттиктин</a:t>
            </a:r>
            <a:r>
              <a:rPr lang="ru-RU" sz="1300" dirty="0"/>
              <a:t> ички </a:t>
            </a:r>
            <a:r>
              <a:rPr lang="ru-RU" sz="1300" dirty="0" err="1"/>
              <a:t>аудиторунун</a:t>
            </a:r>
            <a:r>
              <a:rPr lang="ru-RU" sz="1300" dirty="0"/>
              <a:t> </a:t>
            </a:r>
            <a:r>
              <a:rPr lang="ru-RU" sz="1300" dirty="0" err="1"/>
              <a:t>жана</a:t>
            </a:r>
            <a:r>
              <a:rPr lang="ru-RU" sz="1300" dirty="0"/>
              <a:t> </a:t>
            </a:r>
            <a:r>
              <a:rPr lang="ru-RU" sz="1300" dirty="0" err="1"/>
              <a:t>тобокелдик</a:t>
            </a:r>
            <a:r>
              <a:rPr lang="ru-RU" sz="1300" dirty="0"/>
              <a:t> </a:t>
            </a:r>
            <a:r>
              <a:rPr lang="ru-RU" sz="1300" dirty="0" err="1"/>
              <a:t>менеджеринин</a:t>
            </a:r>
            <a:r>
              <a:rPr lang="ru-RU" sz="1300" dirty="0"/>
              <a:t> </a:t>
            </a:r>
            <a:r>
              <a:rPr lang="ru-RU" sz="1300" dirty="0" err="1"/>
              <a:t>иш</a:t>
            </a:r>
            <a:r>
              <a:rPr lang="ru-RU" sz="1300" dirty="0"/>
              <a:t> </a:t>
            </a:r>
            <a:r>
              <a:rPr lang="ru-RU" sz="1300" dirty="0" err="1"/>
              <a:t>жыйынтыктары</a:t>
            </a:r>
            <a:r>
              <a:rPr lang="ru-RU" sz="1300" dirty="0"/>
              <a:t> </a:t>
            </a:r>
            <a:r>
              <a:rPr lang="ru-RU" sz="1300" dirty="0" err="1"/>
              <a:t>жана</a:t>
            </a:r>
            <a:r>
              <a:rPr lang="ru-RU" sz="1300" dirty="0"/>
              <a:t> </a:t>
            </a:r>
            <a:r>
              <a:rPr lang="ru-RU" sz="1300" dirty="0" err="1"/>
              <a:t>пландары</a:t>
            </a:r>
            <a:r>
              <a:rPr lang="ru-RU" sz="1300" dirty="0"/>
              <a:t>, </a:t>
            </a:r>
            <a:r>
              <a:rPr lang="ru-RU" sz="1300" dirty="0" err="1"/>
              <a:t>ошондой</a:t>
            </a:r>
            <a:r>
              <a:rPr lang="ru-RU" sz="1300" dirty="0"/>
              <a:t> эле </a:t>
            </a:r>
            <a:r>
              <a:rPr lang="ru-RU" sz="1300" dirty="0" err="1"/>
              <a:t>санариптик</a:t>
            </a:r>
            <a:r>
              <a:rPr lang="ru-RU" sz="1300" dirty="0"/>
              <a:t> </a:t>
            </a:r>
            <a:r>
              <a:rPr lang="ru-RU" sz="1300" dirty="0" err="1"/>
              <a:t>чечимдерди</a:t>
            </a:r>
            <a:r>
              <a:rPr lang="ru-RU" sz="1300" dirty="0"/>
              <a:t> </a:t>
            </a:r>
            <a:r>
              <a:rPr lang="ru-RU" sz="1300" dirty="0" err="1"/>
              <a:t>киргизүү</a:t>
            </a:r>
            <a:r>
              <a:rPr lang="ru-RU" sz="1300" dirty="0"/>
              <a:t> </a:t>
            </a:r>
            <a:r>
              <a:rPr lang="ru-RU" sz="1300" dirty="0" err="1"/>
              <a:t>жана</a:t>
            </a:r>
            <a:r>
              <a:rPr lang="ru-RU" sz="1300" dirty="0"/>
              <a:t> </a:t>
            </a:r>
            <a:r>
              <a:rPr lang="ru-RU" sz="1300" dirty="0" err="1"/>
              <a:t>Агенттикти</a:t>
            </a:r>
            <a:r>
              <a:rPr lang="ru-RU" sz="1300" dirty="0"/>
              <a:t> </a:t>
            </a:r>
            <a:r>
              <a:rPr lang="ru-RU" sz="1300" dirty="0" err="1"/>
              <a:t>институционалдык</a:t>
            </a:r>
            <a:r>
              <a:rPr lang="ru-RU" sz="1300" dirty="0"/>
              <a:t> </a:t>
            </a:r>
            <a:r>
              <a:rPr lang="ru-RU" sz="1300" dirty="0" err="1"/>
              <a:t>жактан</a:t>
            </a:r>
            <a:r>
              <a:rPr lang="ru-RU" sz="1300" dirty="0"/>
              <a:t> </a:t>
            </a:r>
            <a:r>
              <a:rPr lang="ru-RU" sz="1300" dirty="0" err="1"/>
              <a:t>бекемдөө</a:t>
            </a:r>
            <a:r>
              <a:rPr lang="ru-RU" sz="1300" dirty="0"/>
              <a:t> </a:t>
            </a:r>
            <a:r>
              <a:rPr lang="ru-RU" sz="1300" dirty="0" err="1"/>
              <a:t>маселелери</a:t>
            </a:r>
            <a:r>
              <a:rPr lang="ru-RU" sz="1300" dirty="0"/>
              <a:t> </a:t>
            </a:r>
            <a:r>
              <a:rPr lang="ru-RU" sz="1300" dirty="0" err="1"/>
              <a:t>каралды</a:t>
            </a:r>
            <a:r>
              <a:rPr lang="ru-RU" sz="1300" dirty="0"/>
              <a:t>.</a:t>
            </a:r>
            <a:endParaRPr lang="ru-RU" sz="1300" b="1" dirty="0">
              <a:solidFill>
                <a:srgbClr val="002F80"/>
              </a:solidFill>
              <a:latin typeface="Open Sans 2 Ultra-Bold"/>
              <a:ea typeface="Open Sans 2 Ultra-Bold"/>
              <a:cs typeface="Open Sans 2 Ultra-Bold"/>
            </a:endParaRPr>
          </a:p>
          <a:p>
            <a:pPr indent="360363" algn="just"/>
            <a:r>
              <a:rPr lang="ru-KG" sz="1300" b="1" dirty="0" err="1">
                <a:solidFill>
                  <a:srgbClr val="002F80"/>
                </a:solidFill>
                <a:latin typeface="Open Sans 2 Ultra-Bold"/>
                <a:ea typeface="Open Sans 2 Ultra-Bold"/>
                <a:cs typeface="Open Sans 2 Ultra-Bold"/>
              </a:rPr>
              <a:t>Агенттиктин</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Башкармасы</a:t>
            </a:r>
            <a:r>
              <a:rPr lang="ru-RU" sz="1300" b="1" dirty="0">
                <a:solidFill>
                  <a:srgbClr val="002F80"/>
                </a:solidFill>
                <a:latin typeface="Open Sans 2 Ultra-Bold"/>
                <a:ea typeface="Open Sans 2 Ultra-Bold"/>
                <a:cs typeface="Open Sans 2 Ultra-Bold"/>
              </a:rPr>
              <a:t>  </a:t>
            </a:r>
            <a:endParaRPr lang="ru-KG" sz="1300" b="1" dirty="0">
              <a:solidFill>
                <a:srgbClr val="002F80"/>
              </a:solidFill>
              <a:latin typeface="Open Sans 2 Ultra-Bold"/>
              <a:ea typeface="Open Sans 2 Ultra-Bold"/>
              <a:cs typeface="Open Sans 2 Ultra-Bold"/>
            </a:endParaRPr>
          </a:p>
          <a:p>
            <a:pPr indent="360363" algn="just"/>
            <a:r>
              <a:rPr lang="ru-RU" sz="1300" dirty="0" err="1"/>
              <a:t>Директорлор</a:t>
            </a:r>
            <a:r>
              <a:rPr lang="ru-RU" sz="1300" dirty="0"/>
              <a:t> </a:t>
            </a:r>
            <a:r>
              <a:rPr lang="ru-RU" sz="1300" dirty="0" err="1"/>
              <a:t>кеңешинин</a:t>
            </a:r>
            <a:r>
              <a:rPr lang="ru-RU" sz="1300" dirty="0"/>
              <a:t> </a:t>
            </a:r>
            <a:r>
              <a:rPr lang="ru-RU" sz="1300" dirty="0" err="1"/>
              <a:t>чечимдерин</a:t>
            </a:r>
            <a:r>
              <a:rPr lang="ru-RU" sz="1300" dirty="0"/>
              <a:t> практика </a:t>
            </a:r>
            <a:r>
              <a:rPr lang="ru-RU" sz="1300" dirty="0" err="1"/>
              <a:t>жүзүндө</a:t>
            </a:r>
            <a:r>
              <a:rPr lang="ru-RU" sz="1300" dirty="0"/>
              <a:t> </a:t>
            </a:r>
            <a:r>
              <a:rPr lang="ru-RU" sz="1300" dirty="0" err="1"/>
              <a:t>ишке</a:t>
            </a:r>
            <a:r>
              <a:rPr lang="ru-RU" sz="1300" dirty="0"/>
              <a:t> </a:t>
            </a:r>
            <a:r>
              <a:rPr lang="ru-RU" sz="1300" dirty="0" err="1"/>
              <a:t>ашырууну</a:t>
            </a:r>
            <a:r>
              <a:rPr lang="ru-RU" sz="1300" dirty="0"/>
              <a:t> </a:t>
            </a:r>
            <a:r>
              <a:rPr lang="ru-RU" sz="1300" dirty="0" err="1"/>
              <a:t>Агенттиктин</a:t>
            </a:r>
            <a:r>
              <a:rPr lang="ru-RU" sz="1300" dirty="0"/>
              <a:t> </a:t>
            </a:r>
            <a:r>
              <a:rPr lang="ru-KG" sz="1300" dirty="0"/>
              <a:t>Б</a:t>
            </a:r>
            <a:r>
              <a:rPr lang="ru-RU" sz="1300" dirty="0" err="1"/>
              <a:t>ашкарма</a:t>
            </a:r>
            <a:r>
              <a:rPr lang="ru-KG" sz="1300" dirty="0"/>
              <a:t>с</a:t>
            </a:r>
            <a:r>
              <a:rPr lang="ru-RU" sz="1300" dirty="0"/>
              <a:t>ы </a:t>
            </a:r>
            <a:r>
              <a:rPr lang="ru-RU" sz="1300" dirty="0" err="1"/>
              <a:t>жүргүзгөн</a:t>
            </a:r>
            <a:r>
              <a:rPr lang="ru-RU" sz="1300" dirty="0"/>
              <a:t>, ал </a:t>
            </a:r>
            <a:r>
              <a:rPr lang="ru-RU" sz="1300" dirty="0" err="1"/>
              <a:t>Агенттиктин</a:t>
            </a:r>
            <a:r>
              <a:rPr lang="ru-RU" sz="1300" dirty="0"/>
              <a:t> </a:t>
            </a:r>
            <a:r>
              <a:rPr lang="ru-RU" sz="1300" dirty="0" err="1"/>
              <a:t>учурдагы</a:t>
            </a:r>
            <a:r>
              <a:rPr lang="ru-RU" sz="1300" dirty="0"/>
              <a:t> </a:t>
            </a:r>
            <a:r>
              <a:rPr lang="ru-RU" sz="1300" dirty="0" err="1"/>
              <a:t>иш</a:t>
            </a:r>
            <a:r>
              <a:rPr lang="ru-KG" sz="1300" dirty="0"/>
              <a:t>и</a:t>
            </a:r>
            <a:r>
              <a:rPr lang="ru-RU" sz="1300" dirty="0"/>
              <a:t>н</a:t>
            </a:r>
            <a:r>
              <a:rPr lang="ru-KG" sz="1300" dirty="0"/>
              <a:t>е</a:t>
            </a:r>
            <a:r>
              <a:rPr lang="ru-RU" sz="1300" dirty="0"/>
              <a:t> </a:t>
            </a:r>
            <a:r>
              <a:rPr lang="ru-RU" sz="1300" dirty="0" err="1"/>
              <a:t>ыкчам</a:t>
            </a:r>
            <a:r>
              <a:rPr lang="ru-RU" sz="1300" dirty="0"/>
              <a:t> </a:t>
            </a:r>
            <a:r>
              <a:rPr lang="ru-RU" sz="1300" dirty="0" err="1"/>
              <a:t>башкарууну</a:t>
            </a:r>
            <a:r>
              <a:rPr lang="ru-RU" sz="1300" dirty="0"/>
              <a:t> </a:t>
            </a:r>
            <a:r>
              <a:rPr lang="ru-RU" sz="1300" dirty="0" err="1"/>
              <a:t>жана</a:t>
            </a:r>
            <a:r>
              <a:rPr lang="ru-RU" sz="1300" dirty="0"/>
              <a:t> </a:t>
            </a:r>
            <a:r>
              <a:rPr lang="ru-RU" sz="1300" dirty="0" err="1"/>
              <a:t>көзөмөлдү</a:t>
            </a:r>
            <a:r>
              <a:rPr lang="ru-RU" sz="1300" dirty="0"/>
              <a:t> </a:t>
            </a:r>
            <a:r>
              <a:rPr lang="ru-RU" sz="1300" dirty="0" err="1"/>
              <a:t>камсыз</a:t>
            </a:r>
            <a:r>
              <a:rPr lang="ru-RU" sz="1300" dirty="0"/>
              <a:t> </a:t>
            </a:r>
            <a:r>
              <a:rPr lang="ru-RU" sz="1300" dirty="0" err="1"/>
              <a:t>кылган</a:t>
            </a:r>
            <a:r>
              <a:rPr lang="ru-RU" sz="1300" dirty="0"/>
              <a:t>. </a:t>
            </a:r>
            <a:endParaRPr lang="ru-KG" sz="1300" dirty="0"/>
          </a:p>
          <a:p>
            <a:pPr indent="360363" algn="just"/>
            <a:r>
              <a:rPr lang="ru-RU" sz="1300" dirty="0"/>
              <a:t>2025-жылы </a:t>
            </a:r>
            <a:r>
              <a:rPr lang="ru-RU" sz="1300" dirty="0" err="1"/>
              <a:t>Башкарма</a:t>
            </a:r>
            <a:r>
              <a:rPr lang="ru-KG" sz="1300" dirty="0"/>
              <a:t>н</a:t>
            </a:r>
            <a:r>
              <a:rPr lang="ru-RU" sz="1300" dirty="0" err="1"/>
              <a:t>ын</a:t>
            </a:r>
            <a:r>
              <a:rPr lang="ru-RU" sz="1300" dirty="0"/>
              <a:t> 37 </a:t>
            </a:r>
            <a:r>
              <a:rPr lang="ru-RU" sz="1300" dirty="0" err="1"/>
              <a:t>жыйыны</a:t>
            </a:r>
            <a:r>
              <a:rPr lang="ru-RU" sz="1300" dirty="0"/>
              <a:t> </a:t>
            </a:r>
            <a:r>
              <a:rPr lang="ru-RU" sz="1300" dirty="0" err="1"/>
              <a:t>өткөрүлүп</a:t>
            </a:r>
            <a:r>
              <a:rPr lang="ru-RU" sz="1300" dirty="0"/>
              <a:t>, </a:t>
            </a:r>
            <a:r>
              <a:rPr lang="ru-RU" sz="1300" dirty="0" err="1"/>
              <a:t>анда</a:t>
            </a:r>
            <a:r>
              <a:rPr lang="ru-RU" sz="1300" dirty="0"/>
              <a:t> 129 </a:t>
            </a:r>
            <a:r>
              <a:rPr lang="ru-RU" sz="1300" dirty="0" err="1"/>
              <a:t>маселе</a:t>
            </a:r>
            <a:r>
              <a:rPr lang="ru-RU" sz="1300" dirty="0"/>
              <a:t> </a:t>
            </a:r>
            <a:r>
              <a:rPr lang="ru-RU" sz="1300" dirty="0" err="1"/>
              <a:t>каралган</a:t>
            </a:r>
            <a:r>
              <a:rPr lang="ru-RU" sz="1300" dirty="0"/>
              <a:t>, </a:t>
            </a:r>
            <a:r>
              <a:rPr lang="ru-RU" sz="1300" dirty="0" err="1"/>
              <a:t>анын</a:t>
            </a:r>
            <a:r>
              <a:rPr lang="ru-RU" sz="1300" dirty="0"/>
              <a:t> </a:t>
            </a:r>
            <a:r>
              <a:rPr lang="ru-RU" sz="1300" dirty="0" err="1"/>
              <a:t>ичинде</a:t>
            </a:r>
            <a:r>
              <a:rPr lang="ru-RU" sz="1300" dirty="0"/>
              <a:t> </a:t>
            </a:r>
            <a:r>
              <a:rPr lang="ru-RU" sz="1300" dirty="0" err="1"/>
              <a:t>стратегиялык</a:t>
            </a:r>
            <a:r>
              <a:rPr lang="ru-RU" sz="1300" dirty="0"/>
              <a:t> </a:t>
            </a:r>
            <a:r>
              <a:rPr lang="ru-RU" sz="1300" dirty="0" err="1"/>
              <a:t>демилгелерди</a:t>
            </a:r>
            <a:r>
              <a:rPr lang="ru-RU" sz="1300" dirty="0"/>
              <a:t> </a:t>
            </a:r>
            <a:r>
              <a:rPr lang="ru-RU" sz="1300" dirty="0" err="1"/>
              <a:t>ишке</a:t>
            </a:r>
            <a:r>
              <a:rPr lang="ru-RU" sz="1300" dirty="0"/>
              <a:t> </a:t>
            </a:r>
            <a:r>
              <a:rPr lang="ru-RU" sz="1300" dirty="0" err="1"/>
              <a:t>ашыруу</a:t>
            </a:r>
            <a:r>
              <a:rPr lang="ru-RU" sz="1300" dirty="0"/>
              <a:t>, ички </a:t>
            </a:r>
            <a:r>
              <a:rPr lang="ru-RU" sz="1300" dirty="0" err="1"/>
              <a:t>ченемдик</a:t>
            </a:r>
            <a:r>
              <a:rPr lang="ru-RU" sz="1300" dirty="0"/>
              <a:t> </a:t>
            </a:r>
            <a:r>
              <a:rPr lang="ru-RU" sz="1300" dirty="0" err="1"/>
              <a:t>актыларды</a:t>
            </a:r>
            <a:r>
              <a:rPr lang="ru-RU" sz="1300" dirty="0"/>
              <a:t> </a:t>
            </a:r>
            <a:r>
              <a:rPr lang="ru-RU" sz="1300" dirty="0" err="1"/>
              <a:t>бекитүү</a:t>
            </a:r>
            <a:r>
              <a:rPr lang="ru-RU" sz="1300" dirty="0"/>
              <a:t> </a:t>
            </a:r>
            <a:r>
              <a:rPr lang="ru-RU" sz="1300" dirty="0" err="1"/>
              <a:t>жана</a:t>
            </a:r>
            <a:r>
              <a:rPr lang="ru-RU" sz="1300" dirty="0"/>
              <a:t> </a:t>
            </a:r>
            <a:r>
              <a:rPr lang="ru-RU" sz="1300" dirty="0" err="1"/>
              <a:t>процесстердин</a:t>
            </a:r>
            <a:r>
              <a:rPr lang="ru-RU" sz="1300" dirty="0"/>
              <a:t> </a:t>
            </a:r>
            <a:r>
              <a:rPr lang="ru-RU" sz="1300" dirty="0" err="1"/>
              <a:t>үзгүлтүксүздүгүн</a:t>
            </a:r>
            <a:r>
              <a:rPr lang="ru-RU" sz="1300" dirty="0"/>
              <a:t> </a:t>
            </a:r>
            <a:r>
              <a:rPr lang="ru-RU" sz="1300" dirty="0" err="1"/>
              <a:t>камсыз</a:t>
            </a:r>
            <a:r>
              <a:rPr lang="ru-RU" sz="1300" dirty="0"/>
              <a:t> </a:t>
            </a:r>
            <a:r>
              <a:rPr lang="ru-RU" sz="1300" dirty="0" err="1"/>
              <a:t>кылуу</a:t>
            </a:r>
            <a:r>
              <a:rPr lang="ru-RU" sz="1300" dirty="0"/>
              <a:t>.</a:t>
            </a:r>
            <a:endParaRPr lang="ru-RU" sz="1300" b="1" dirty="0">
              <a:solidFill>
                <a:srgbClr val="002F80"/>
              </a:solidFill>
              <a:latin typeface="Open Sans 2 Ultra-Bold"/>
              <a:ea typeface="Open Sans 2 Ultra-Bold"/>
              <a:cs typeface="Open Sans 2 Ultra-Bold"/>
            </a:endParaRPr>
          </a:p>
          <a:p>
            <a:pPr indent="360363" algn="just"/>
            <a:r>
              <a:rPr lang="ru-KG" sz="1300" b="1" dirty="0" err="1">
                <a:solidFill>
                  <a:srgbClr val="002F80"/>
                </a:solidFill>
                <a:latin typeface="Open Sans 2 Ultra-Bold"/>
                <a:ea typeface="Open Sans 2 Ultra-Bold"/>
                <a:cs typeface="Open Sans 2 Ultra-Bold"/>
              </a:rPr>
              <a:t>Тобокелдиктерди</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башкаруу</a:t>
            </a:r>
            <a:r>
              <a:rPr lang="ru-RU"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жана</a:t>
            </a:r>
            <a:r>
              <a:rPr lang="ru-KG" sz="1300" b="1" dirty="0">
                <a:solidFill>
                  <a:srgbClr val="002F80"/>
                </a:solidFill>
                <a:latin typeface="Open Sans 2 Ultra-Bold"/>
                <a:ea typeface="Open Sans 2 Ultra-Bold"/>
                <a:cs typeface="Open Sans 2 Ultra-Bold"/>
              </a:rPr>
              <a:t> ички</a:t>
            </a:r>
            <a:r>
              <a:rPr lang="ru-RU" sz="1300" b="1" dirty="0">
                <a:solidFill>
                  <a:srgbClr val="002F80"/>
                </a:solidFill>
                <a:latin typeface="Open Sans 2 Ultra-Bold"/>
                <a:ea typeface="Open Sans 2 Ultra-Bold"/>
                <a:cs typeface="Open Sans 2 Ultra-Bold"/>
              </a:rPr>
              <a:t> аудит  </a:t>
            </a:r>
            <a:endParaRPr lang="ru-KG" sz="1300" b="1" dirty="0">
              <a:solidFill>
                <a:srgbClr val="002F80"/>
              </a:solidFill>
              <a:latin typeface="Open Sans 2 Ultra-Bold"/>
              <a:ea typeface="Open Sans 2 Ultra-Bold"/>
              <a:cs typeface="Open Sans 2 Ultra-Bold"/>
            </a:endParaRPr>
          </a:p>
          <a:p>
            <a:pPr indent="360363" algn="just"/>
            <a:r>
              <a:rPr lang="ru-RU" sz="1300" dirty="0"/>
              <a:t>Ички аудитор </a:t>
            </a:r>
            <a:r>
              <a:rPr lang="ru-RU" sz="1300" dirty="0" err="1"/>
              <a:t>жана</a:t>
            </a:r>
            <a:r>
              <a:rPr lang="ru-RU" sz="1300" dirty="0"/>
              <a:t> </a:t>
            </a:r>
            <a:r>
              <a:rPr lang="ru-RU" sz="1300" dirty="0" err="1"/>
              <a:t>тобокелдиктерди</a:t>
            </a:r>
            <a:r>
              <a:rPr lang="ru-RU" sz="1300" dirty="0"/>
              <a:t> </a:t>
            </a:r>
            <a:r>
              <a:rPr lang="ru-RU" sz="1300" dirty="0" err="1"/>
              <a:t>башкаруучу</a:t>
            </a:r>
            <a:r>
              <a:rPr lang="ru-RU" sz="1300" dirty="0"/>
              <a:t> </a:t>
            </a:r>
            <a:r>
              <a:rPr lang="ru-RU" sz="1300" dirty="0" err="1"/>
              <a:t>процесстердин</a:t>
            </a:r>
            <a:r>
              <a:rPr lang="ru-RU" sz="1300" dirty="0"/>
              <a:t> </a:t>
            </a:r>
            <a:r>
              <a:rPr lang="ru-RU" sz="1300" dirty="0" err="1"/>
              <a:t>натыйжалуулугун</a:t>
            </a:r>
            <a:r>
              <a:rPr lang="ru-RU" sz="1300" dirty="0"/>
              <a:t> </a:t>
            </a:r>
            <a:r>
              <a:rPr lang="ru-RU" sz="1300" dirty="0" err="1"/>
              <a:t>көзөмөлдөө</a:t>
            </a:r>
            <a:r>
              <a:rPr lang="ru-RU" sz="1300" dirty="0"/>
              <a:t> </a:t>
            </a:r>
            <a:r>
              <a:rPr lang="ru-RU" sz="1300" dirty="0" err="1"/>
              <a:t>жана</a:t>
            </a:r>
            <a:r>
              <a:rPr lang="ru-RU" sz="1300" dirty="0"/>
              <a:t> </a:t>
            </a:r>
            <a:r>
              <a:rPr lang="ru-RU" sz="1300" dirty="0" err="1"/>
              <a:t>баалоо</a:t>
            </a:r>
            <a:r>
              <a:rPr lang="ru-RU" sz="1300" dirty="0"/>
              <a:t>, </a:t>
            </a:r>
            <a:r>
              <a:rPr lang="ru-RU" sz="1300" dirty="0" err="1"/>
              <a:t>операциялык</a:t>
            </a:r>
            <a:r>
              <a:rPr lang="ru-RU" sz="1300" dirty="0"/>
              <a:t> </a:t>
            </a:r>
            <a:r>
              <a:rPr lang="ru-RU" sz="1300" dirty="0" err="1"/>
              <a:t>жана</a:t>
            </a:r>
            <a:r>
              <a:rPr lang="ru-RU" sz="1300" dirty="0"/>
              <a:t> </a:t>
            </a:r>
            <a:r>
              <a:rPr lang="ru-RU" sz="1300" dirty="0" err="1"/>
              <a:t>финансылык</a:t>
            </a:r>
            <a:r>
              <a:rPr lang="ru-RU" sz="1300" dirty="0"/>
              <a:t> </a:t>
            </a:r>
            <a:r>
              <a:rPr lang="ru-RU" sz="1300" dirty="0" err="1"/>
              <a:t>тобокелдиктерди</a:t>
            </a:r>
            <a:r>
              <a:rPr lang="ru-RU" sz="1300" dirty="0"/>
              <a:t> </a:t>
            </a:r>
            <a:r>
              <a:rPr lang="ru-RU" sz="1300" dirty="0" err="1"/>
              <a:t>азайтуу</a:t>
            </a:r>
            <a:r>
              <a:rPr lang="ru-RU" sz="1300" dirty="0"/>
              <a:t>, </a:t>
            </a:r>
            <a:r>
              <a:rPr lang="ru-RU" sz="1300" dirty="0" err="1"/>
              <a:t>ошондой</a:t>
            </a:r>
            <a:r>
              <a:rPr lang="ru-RU" sz="1300" dirty="0"/>
              <a:t> эле </a:t>
            </a:r>
            <a:r>
              <a:rPr lang="ru-RU" sz="1300" dirty="0" err="1"/>
              <a:t>ишт</a:t>
            </a:r>
            <a:r>
              <a:rPr lang="ru-KG" sz="1300" dirty="0"/>
              <a:t>и</a:t>
            </a:r>
            <a:r>
              <a:rPr lang="ru-RU" sz="1300" dirty="0"/>
              <a:t>н </a:t>
            </a:r>
            <a:r>
              <a:rPr lang="ru-RU" sz="1300" dirty="0" err="1"/>
              <a:t>ачыктыгын</a:t>
            </a:r>
            <a:r>
              <a:rPr lang="ru-RU" sz="1300" dirty="0"/>
              <a:t> </a:t>
            </a:r>
            <a:r>
              <a:rPr lang="ru-RU" sz="1300" dirty="0" err="1"/>
              <a:t>жогорулатуу</a:t>
            </a:r>
            <a:r>
              <a:rPr lang="ru-RU" sz="1300" dirty="0"/>
              <a:t> </a:t>
            </a:r>
            <a:r>
              <a:rPr lang="ru-RU" sz="1300" dirty="0" err="1"/>
              <a:t>функциясын</a:t>
            </a:r>
            <a:r>
              <a:rPr lang="ru-RU" sz="1300" dirty="0"/>
              <a:t> </a:t>
            </a:r>
            <a:r>
              <a:rPr lang="ru-RU" sz="1300" dirty="0" err="1"/>
              <a:t>аткарат</a:t>
            </a:r>
            <a:r>
              <a:rPr lang="ru-RU" sz="1300" dirty="0"/>
              <a:t>. </a:t>
            </a:r>
            <a:r>
              <a:rPr lang="ru-RU" sz="1300" dirty="0" err="1"/>
              <a:t>Директорлор</a:t>
            </a:r>
            <a:r>
              <a:rPr lang="ru-RU" sz="1300" dirty="0"/>
              <a:t> </a:t>
            </a:r>
            <a:r>
              <a:rPr lang="ru-RU" sz="1300" dirty="0" err="1"/>
              <a:t>кеңешине</a:t>
            </a:r>
            <a:r>
              <a:rPr lang="ru-RU" sz="1300" dirty="0"/>
              <a:t> отчет </a:t>
            </a:r>
            <a:r>
              <a:rPr lang="ru-RU" sz="1300" dirty="0" err="1"/>
              <a:t>берүү</a:t>
            </a:r>
            <a:r>
              <a:rPr lang="ru-RU" sz="1300" dirty="0"/>
              <a:t> </a:t>
            </a:r>
            <a:r>
              <a:rPr lang="ru-RU" sz="1300" dirty="0" err="1"/>
              <a:t>тобокелдиктерди</a:t>
            </a:r>
            <a:r>
              <a:rPr lang="ru-RU" sz="1300" dirty="0"/>
              <a:t> </a:t>
            </a:r>
            <a:r>
              <a:rPr lang="ru-RU" sz="1300" dirty="0" err="1"/>
              <a:t>талдоодо</a:t>
            </a:r>
            <a:r>
              <a:rPr lang="ru-RU" sz="1300" dirty="0"/>
              <a:t> </a:t>
            </a:r>
            <a:r>
              <a:rPr lang="ru-RU" sz="1300" dirty="0" err="1"/>
              <a:t>жана</a:t>
            </a:r>
            <a:r>
              <a:rPr lang="ru-RU" sz="1300" dirty="0"/>
              <a:t> </a:t>
            </a:r>
            <a:r>
              <a:rPr lang="ru-RU" sz="1300" dirty="0" err="1"/>
              <a:t>оңдоо</a:t>
            </a:r>
            <a:r>
              <a:rPr lang="ru-RU" sz="1300" dirty="0"/>
              <a:t> </a:t>
            </a:r>
            <a:r>
              <a:rPr lang="ru-RU" sz="1300" dirty="0" err="1"/>
              <a:t>чараларын</a:t>
            </a:r>
            <a:r>
              <a:rPr lang="ru-RU" sz="1300" dirty="0"/>
              <a:t> </a:t>
            </a:r>
            <a:r>
              <a:rPr lang="ru-RU" sz="1300" dirty="0" err="1"/>
              <a:t>сунуштоодо</a:t>
            </a:r>
            <a:r>
              <a:rPr lang="ru-RU" sz="1300" dirty="0"/>
              <a:t> </a:t>
            </a:r>
            <a:r>
              <a:rPr lang="ru-RU" sz="1300" dirty="0" err="1"/>
              <a:t>көз</a:t>
            </a:r>
            <a:r>
              <a:rPr lang="ru-RU" sz="1300" dirty="0"/>
              <a:t> </a:t>
            </a:r>
            <a:r>
              <a:rPr lang="ru-RU" sz="1300" dirty="0" err="1"/>
              <a:t>карандысыздыкты</a:t>
            </a:r>
            <a:r>
              <a:rPr lang="ru-RU" sz="1300" dirty="0"/>
              <a:t> </a:t>
            </a:r>
            <a:r>
              <a:rPr lang="ru-RU" sz="1300" dirty="0" err="1"/>
              <a:t>жана</a:t>
            </a:r>
            <a:r>
              <a:rPr lang="ru-RU" sz="1300" dirty="0"/>
              <a:t> </a:t>
            </a:r>
            <a:r>
              <a:rPr lang="ru-RU" sz="1300" dirty="0" err="1"/>
              <a:t>объективдүүлүктү</a:t>
            </a:r>
            <a:r>
              <a:rPr lang="ru-RU" sz="1300" dirty="0"/>
              <a:t> </a:t>
            </a:r>
            <a:r>
              <a:rPr lang="ru-RU" sz="1300" dirty="0" err="1"/>
              <a:t>камсыз</a:t>
            </a:r>
            <a:r>
              <a:rPr lang="ru-RU" sz="1300" dirty="0"/>
              <a:t> </a:t>
            </a:r>
            <a:r>
              <a:rPr lang="ru-RU" sz="1300" dirty="0" err="1"/>
              <a:t>кылат</a:t>
            </a:r>
            <a:r>
              <a:rPr lang="ru-RU" sz="1300" dirty="0"/>
              <a:t>.</a:t>
            </a:r>
            <a:endParaRPr lang="ru-KG" sz="1300" dirty="0"/>
          </a:p>
        </p:txBody>
      </p:sp>
      <p:sp>
        <p:nvSpPr>
          <p:cNvPr id="9" name="TextBox 14">
            <a:extLst>
              <a:ext uri="{FF2B5EF4-FFF2-40B4-BE49-F238E27FC236}">
                <a16:creationId xmlns:a16="http://schemas.microsoft.com/office/drawing/2014/main" id="{194D318F-CE64-7444-092E-790683912D1E}"/>
              </a:ext>
            </a:extLst>
          </p:cNvPr>
          <p:cNvSpPr txBox="1"/>
          <p:nvPr/>
        </p:nvSpPr>
        <p:spPr>
          <a:xfrm>
            <a:off x="958850" y="383143"/>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5.1. </a:t>
            </a:r>
            <a:r>
              <a:rPr lang="ru-RU" sz="1600" b="1" dirty="0" err="1">
                <a:solidFill>
                  <a:srgbClr val="002F80"/>
                </a:solidFill>
                <a:latin typeface="Open Sans 2 Ultra-Bold"/>
                <a:ea typeface="Open Sans 2 Ultra-Bold"/>
                <a:cs typeface="Open Sans 2 Ultra-Bold"/>
              </a:rPr>
              <a:t>Корпоративдик</a:t>
            </a:r>
            <a:r>
              <a:rPr lang="ru-RU" sz="1600" b="1" dirty="0">
                <a:solidFill>
                  <a:srgbClr val="002F80"/>
                </a:solidFill>
                <a:latin typeface="Open Sans 2 Ultra-Bold"/>
                <a:ea typeface="Open Sans 2 Ultra-Bold"/>
                <a:cs typeface="Open Sans 2 Ultra-Bold"/>
              </a:rPr>
              <a:t> </a:t>
            </a:r>
            <a:r>
              <a:rPr lang="ru-RU" sz="1600" b="1" dirty="0" err="1">
                <a:solidFill>
                  <a:srgbClr val="002F80"/>
                </a:solidFill>
                <a:latin typeface="Open Sans 2 Ultra-Bold"/>
                <a:ea typeface="Open Sans 2 Ultra-Bold"/>
                <a:cs typeface="Open Sans 2 Ultra-Bold"/>
              </a:rPr>
              <a:t>башкаруу</a:t>
            </a:r>
            <a:endParaRPr lang="ru-KG" sz="1600" b="1" dirty="0">
              <a:solidFill>
                <a:srgbClr val="002F80"/>
              </a:solidFill>
              <a:latin typeface="Open Sans 2 Ultra-Bold"/>
              <a:ea typeface="Open Sans 2 Ultra-Bold"/>
              <a:cs typeface="Open Sans 2 Ultra-Bold"/>
            </a:endParaRPr>
          </a:p>
        </p:txBody>
      </p:sp>
      <p:sp>
        <p:nvSpPr>
          <p:cNvPr id="10" name="TextBox 9">
            <a:extLst>
              <a:ext uri="{FF2B5EF4-FFF2-40B4-BE49-F238E27FC236}">
                <a16:creationId xmlns:a16="http://schemas.microsoft.com/office/drawing/2014/main" id="{41E24FA6-0019-60F6-A321-433CBC639B2E}"/>
              </a:ext>
            </a:extLst>
          </p:cNvPr>
          <p:cNvSpPr txBox="1"/>
          <p:nvPr/>
        </p:nvSpPr>
        <p:spPr>
          <a:xfrm>
            <a:off x="847896" y="7404100"/>
            <a:ext cx="6223555" cy="2292935"/>
          </a:xfrm>
          <a:prstGeom prst="rect">
            <a:avLst/>
          </a:prstGeom>
          <a:noFill/>
        </p:spPr>
        <p:txBody>
          <a:bodyPr wrap="square">
            <a:spAutoFit/>
          </a:bodyPr>
          <a:lstStyle/>
          <a:p>
            <a:pPr indent="360363"/>
            <a:r>
              <a:rPr lang="ru-KG" sz="1300" b="1" dirty="0">
                <a:solidFill>
                  <a:srgbClr val="002F80"/>
                </a:solidFill>
                <a:latin typeface="Open Sans 2 Ultra-Bold"/>
                <a:ea typeface="Open Sans 2 Ultra-Bold"/>
                <a:cs typeface="Open Sans 2 Ultra-Bold"/>
              </a:rPr>
              <a:t>К</a:t>
            </a:r>
            <a:r>
              <a:rPr lang="ru-RU" sz="1300" b="1" dirty="0" err="1">
                <a:solidFill>
                  <a:srgbClr val="002F80"/>
                </a:solidFill>
                <a:latin typeface="Open Sans 2 Ultra-Bold"/>
                <a:ea typeface="Open Sans 2 Ultra-Bold"/>
                <a:cs typeface="Open Sans 2 Ultra-Bold"/>
              </a:rPr>
              <a:t>орпоратив</a:t>
            </a:r>
            <a:r>
              <a:rPr lang="ru-KG" sz="1300" b="1" dirty="0">
                <a:solidFill>
                  <a:srgbClr val="002F80"/>
                </a:solidFill>
                <a:latin typeface="Open Sans 2 Ultra-Bold"/>
                <a:ea typeface="Open Sans 2 Ultra-Bold"/>
                <a:cs typeface="Open Sans 2 Ultra-Bold"/>
              </a:rPr>
              <a:t>дик </a:t>
            </a:r>
            <a:r>
              <a:rPr lang="ru-KG" sz="1300" b="1" dirty="0" err="1">
                <a:solidFill>
                  <a:srgbClr val="002F80"/>
                </a:solidFill>
                <a:latin typeface="Open Sans 2 Ultra-Bold"/>
                <a:ea typeface="Open Sans 2 Ultra-Bold"/>
                <a:cs typeface="Open Sans 2 Ultra-Bold"/>
              </a:rPr>
              <a:t>башкаруу</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боюнча</a:t>
            </a:r>
            <a:r>
              <a:rPr lang="ru-KG" sz="1300" b="1" dirty="0">
                <a:solidFill>
                  <a:srgbClr val="002F80"/>
                </a:solidFill>
                <a:latin typeface="Open Sans 2 Ultra-Bold"/>
                <a:ea typeface="Open Sans 2 Ultra-Bold"/>
                <a:cs typeface="Open Sans 2 Ultra-Bold"/>
              </a:rPr>
              <a:t> 2025-жылдын </a:t>
            </a:r>
            <a:r>
              <a:rPr lang="ru-KG" sz="1300" b="1" dirty="0" err="1">
                <a:solidFill>
                  <a:srgbClr val="002F80"/>
                </a:solidFill>
                <a:latin typeface="Open Sans 2 Ultra-Bold"/>
                <a:ea typeface="Open Sans 2 Ultra-Bold"/>
                <a:cs typeface="Open Sans 2 Ultra-Bold"/>
              </a:rPr>
              <a:t>жыйынтыктары</a:t>
            </a:r>
            <a:r>
              <a:rPr lang="ru-RU" sz="1300" b="1" dirty="0">
                <a:solidFill>
                  <a:srgbClr val="002F80"/>
                </a:solidFill>
                <a:latin typeface="Open Sans 2 Ultra-Bold"/>
                <a:ea typeface="Open Sans 2 Ultra-Bold"/>
                <a:cs typeface="Open Sans 2 Ultra-Bold"/>
              </a:rPr>
              <a:t>:</a:t>
            </a:r>
            <a:endParaRPr lang="ru-KG" sz="1300" b="1" dirty="0">
              <a:solidFill>
                <a:srgbClr val="002F80"/>
              </a:solidFill>
              <a:latin typeface="Open Sans 2 Ultra-Bold"/>
              <a:ea typeface="Open Sans 2 Ultra-Bold"/>
              <a:cs typeface="Open Sans 2 Ultra-Bold"/>
            </a:endParaRPr>
          </a:p>
          <a:p>
            <a:pPr marL="360363" indent="-360363" algn="just">
              <a:buFont typeface="Wingdings" panose="05000000000000000000" pitchFamily="2" charset="2"/>
              <a:buChar char="ü"/>
            </a:pPr>
            <a:r>
              <a:rPr lang="ru-RU" sz="1300" dirty="0" err="1"/>
              <a:t>стратегиялык</a:t>
            </a:r>
            <a:r>
              <a:rPr lang="ru-RU" sz="1300" dirty="0"/>
              <a:t> </a:t>
            </a:r>
            <a:r>
              <a:rPr lang="ru-RU" sz="1300" dirty="0" err="1"/>
              <a:t>жана</a:t>
            </a:r>
            <a:r>
              <a:rPr lang="ru-RU" sz="1300" dirty="0"/>
              <a:t> </a:t>
            </a:r>
            <a:r>
              <a:rPr lang="ru-RU" sz="1300" dirty="0" err="1"/>
              <a:t>оперативдүү</a:t>
            </a:r>
            <a:r>
              <a:rPr lang="ru-RU" sz="1300" dirty="0"/>
              <a:t> </a:t>
            </a:r>
            <a:r>
              <a:rPr lang="ru-RU" sz="1300" dirty="0" err="1"/>
              <a:t>башкарууну</a:t>
            </a:r>
            <a:r>
              <a:rPr lang="ru-RU" sz="1300" dirty="0"/>
              <a:t> </a:t>
            </a:r>
            <a:r>
              <a:rPr lang="ru-RU" sz="1300" dirty="0" err="1"/>
              <a:t>системалык</a:t>
            </a:r>
            <a:r>
              <a:rPr lang="ru-RU" sz="1300" dirty="0"/>
              <a:t> </a:t>
            </a:r>
            <a:r>
              <a:rPr lang="ru-RU" sz="1300" dirty="0" err="1"/>
              <a:t>интеграциялоо</a:t>
            </a:r>
            <a:r>
              <a:rPr lang="ru-RU" sz="1300" dirty="0"/>
              <a:t>; </a:t>
            </a:r>
            <a:endParaRPr lang="ru-KG" sz="1300" dirty="0"/>
          </a:p>
          <a:p>
            <a:pPr marL="360363" indent="-360363" algn="just">
              <a:buFont typeface="Wingdings" panose="05000000000000000000" pitchFamily="2" charset="2"/>
              <a:buChar char="ü"/>
            </a:pPr>
            <a:r>
              <a:rPr lang="ru-RU" sz="1300" dirty="0" err="1"/>
              <a:t>тобокелдиктерди</a:t>
            </a:r>
            <a:r>
              <a:rPr lang="ru-RU" sz="1300" dirty="0"/>
              <a:t> </a:t>
            </a:r>
            <a:r>
              <a:rPr lang="ru-RU" sz="1300" dirty="0" err="1"/>
              <a:t>контролдоо</a:t>
            </a:r>
            <a:r>
              <a:rPr lang="ru-RU" sz="1300" dirty="0"/>
              <a:t> </a:t>
            </a:r>
            <a:r>
              <a:rPr lang="ru-RU" sz="1300" dirty="0" err="1"/>
              <a:t>жана</a:t>
            </a:r>
            <a:r>
              <a:rPr lang="ru-RU" sz="1300" dirty="0"/>
              <a:t> аудит </a:t>
            </a:r>
            <a:r>
              <a:rPr lang="ru-RU" sz="1300" dirty="0" err="1"/>
              <a:t>аркылуу</a:t>
            </a:r>
            <a:r>
              <a:rPr lang="ru-RU" sz="1300" dirty="0"/>
              <a:t> </a:t>
            </a:r>
            <a:r>
              <a:rPr lang="ru-RU" sz="1300" dirty="0" err="1"/>
              <a:t>институционалдык</a:t>
            </a:r>
            <a:r>
              <a:rPr lang="ru-RU" sz="1300" dirty="0"/>
              <a:t> </a:t>
            </a:r>
            <a:r>
              <a:rPr lang="ru-RU" sz="1300" dirty="0" err="1"/>
              <a:t>туруктуулукту</a:t>
            </a:r>
            <a:r>
              <a:rPr lang="ru-RU" sz="1300" dirty="0"/>
              <a:t> </a:t>
            </a:r>
            <a:r>
              <a:rPr lang="ru-RU" sz="1300" dirty="0" err="1"/>
              <a:t>жогорулатуу</a:t>
            </a:r>
            <a:r>
              <a:rPr lang="ru-RU" sz="1300" dirty="0"/>
              <a:t>;</a:t>
            </a:r>
            <a:endParaRPr lang="ru-KG" sz="1300" dirty="0"/>
          </a:p>
          <a:p>
            <a:pPr marL="360363" indent="-360363" algn="just">
              <a:buFont typeface="Wingdings" panose="05000000000000000000" pitchFamily="2" charset="2"/>
              <a:buChar char="ü"/>
            </a:pPr>
            <a:r>
              <a:rPr lang="ru-RU" sz="1300" dirty="0" err="1"/>
              <a:t>андан</a:t>
            </a:r>
            <a:r>
              <a:rPr lang="ru-RU" sz="1300" dirty="0"/>
              <a:t> ары </a:t>
            </a:r>
            <a:r>
              <a:rPr lang="ru-RU" sz="1300" dirty="0" err="1"/>
              <a:t>санариптештирүү</a:t>
            </a:r>
            <a:r>
              <a:rPr lang="ru-RU" sz="1300" dirty="0"/>
              <a:t> </a:t>
            </a:r>
            <a:r>
              <a:rPr lang="ru-RU" sz="1300" dirty="0" err="1"/>
              <a:t>жана</a:t>
            </a:r>
            <a:r>
              <a:rPr lang="ru-RU" sz="1300" dirty="0"/>
              <a:t> </a:t>
            </a:r>
            <a:r>
              <a:rPr lang="ru-RU" sz="1300" dirty="0" err="1"/>
              <a:t>корпоративдик</a:t>
            </a:r>
            <a:r>
              <a:rPr lang="ru-RU" sz="1300" dirty="0"/>
              <a:t> </a:t>
            </a:r>
            <a:r>
              <a:rPr lang="ru-RU" sz="1300" dirty="0" err="1"/>
              <a:t>башкаруунун</a:t>
            </a:r>
            <a:r>
              <a:rPr lang="ru-RU" sz="1300" dirty="0"/>
              <a:t> эл </a:t>
            </a:r>
            <a:r>
              <a:rPr lang="ru-RU" sz="1300" dirty="0" err="1"/>
              <a:t>аралык</a:t>
            </a:r>
            <a:r>
              <a:rPr lang="ru-RU" sz="1300" dirty="0"/>
              <a:t> </a:t>
            </a:r>
            <a:r>
              <a:rPr lang="ru-RU" sz="1300" dirty="0" err="1"/>
              <a:t>стандарттарын</a:t>
            </a:r>
            <a:r>
              <a:rPr lang="ru-RU" sz="1300" dirty="0"/>
              <a:t> </a:t>
            </a:r>
            <a:r>
              <a:rPr lang="ru-RU" sz="1300" dirty="0" err="1"/>
              <a:t>киргизүү</a:t>
            </a:r>
            <a:r>
              <a:rPr lang="ru-RU" sz="1300" dirty="0"/>
              <a:t> </a:t>
            </a:r>
            <a:r>
              <a:rPr lang="ru-RU" sz="1300" dirty="0" err="1"/>
              <a:t>үчүн</a:t>
            </a:r>
            <a:r>
              <a:rPr lang="ru-RU" sz="1300" dirty="0"/>
              <a:t> платформа </a:t>
            </a:r>
            <a:r>
              <a:rPr lang="ru-RU" sz="1300" dirty="0" err="1"/>
              <a:t>түзүү</a:t>
            </a:r>
            <a:r>
              <a:rPr lang="ru-RU" sz="1300" dirty="0"/>
              <a:t>. </a:t>
            </a:r>
            <a:endParaRPr lang="ru-KG" sz="1300" dirty="0"/>
          </a:p>
          <a:p>
            <a:pPr algn="just"/>
            <a:r>
              <a:rPr lang="ru-RU" sz="1300" dirty="0" err="1"/>
              <a:t>Жалпысынан</a:t>
            </a:r>
            <a:r>
              <a:rPr lang="ru-RU" sz="1300" dirty="0"/>
              <a:t>, </a:t>
            </a:r>
            <a:r>
              <a:rPr lang="ru-RU" sz="1300" dirty="0" err="1"/>
              <a:t>түзүлгөн</a:t>
            </a:r>
            <a:r>
              <a:rPr lang="ru-RU" sz="1300" dirty="0"/>
              <a:t> </a:t>
            </a:r>
            <a:r>
              <a:rPr lang="ru-RU" sz="1300" dirty="0" err="1"/>
              <a:t>башкаруу</a:t>
            </a:r>
            <a:r>
              <a:rPr lang="ru-RU" sz="1300" dirty="0"/>
              <a:t> </a:t>
            </a:r>
            <a:r>
              <a:rPr lang="ru-RU" sz="1300" dirty="0" err="1"/>
              <a:t>структурасы</a:t>
            </a:r>
            <a:r>
              <a:rPr lang="ru-RU" sz="1300" dirty="0"/>
              <a:t> </a:t>
            </a:r>
            <a:r>
              <a:rPr lang="ru-RU" sz="1300" dirty="0" err="1"/>
              <a:t>стратегиялык</a:t>
            </a:r>
            <a:r>
              <a:rPr lang="ru-RU" sz="1300" dirty="0"/>
              <a:t> </a:t>
            </a:r>
            <a:r>
              <a:rPr lang="ru-RU" sz="1300" dirty="0" err="1"/>
              <a:t>контролдун</a:t>
            </a:r>
            <a:r>
              <a:rPr lang="ru-RU" sz="1300" dirty="0"/>
              <a:t>, </a:t>
            </a:r>
            <a:r>
              <a:rPr lang="ru-RU" sz="1300" dirty="0" err="1"/>
              <a:t>оперативдүү</a:t>
            </a:r>
            <a:r>
              <a:rPr lang="ru-RU" sz="1300" dirty="0"/>
              <a:t> </a:t>
            </a:r>
            <a:r>
              <a:rPr lang="ru-RU" sz="1300" dirty="0" err="1"/>
              <a:t>аткаруунун</a:t>
            </a:r>
            <a:r>
              <a:rPr lang="ru-RU" sz="1300" dirty="0"/>
              <a:t> </a:t>
            </a:r>
            <a:r>
              <a:rPr lang="ru-RU" sz="1300" dirty="0" err="1"/>
              <a:t>жана</a:t>
            </a:r>
            <a:r>
              <a:rPr lang="ru-RU" sz="1300" dirty="0"/>
              <a:t> </a:t>
            </a:r>
            <a:r>
              <a:rPr lang="ru-RU" sz="1300" dirty="0" err="1"/>
              <a:t>тобокелдиктерди</a:t>
            </a:r>
            <a:r>
              <a:rPr lang="ru-RU" sz="1300" dirty="0"/>
              <a:t> </a:t>
            </a:r>
            <a:r>
              <a:rPr lang="ru-RU" sz="1300" dirty="0" err="1"/>
              <a:t>көз</a:t>
            </a:r>
            <a:r>
              <a:rPr lang="ru-RU" sz="1300" dirty="0"/>
              <a:t> </a:t>
            </a:r>
            <a:r>
              <a:rPr lang="ru-RU" sz="1300" dirty="0" err="1"/>
              <a:t>карандысыз</a:t>
            </a:r>
            <a:r>
              <a:rPr lang="ru-RU" sz="1300" dirty="0"/>
              <a:t> </a:t>
            </a:r>
            <a:r>
              <a:rPr lang="ru-RU" sz="1300" dirty="0" err="1"/>
              <a:t>баалоонун</a:t>
            </a:r>
            <a:r>
              <a:rPr lang="ru-RU" sz="1300" dirty="0"/>
              <a:t> </a:t>
            </a:r>
            <a:r>
              <a:rPr lang="ru-RU" sz="1300" dirty="0" err="1"/>
              <a:t>тең</a:t>
            </a:r>
            <a:r>
              <a:rPr lang="ru-RU" sz="1300" dirty="0"/>
              <a:t> </a:t>
            </a:r>
            <a:r>
              <a:rPr lang="ru-RU" sz="1300" dirty="0" err="1"/>
              <a:t>салмактуу</a:t>
            </a:r>
            <a:r>
              <a:rPr lang="ru-RU" sz="1300" dirty="0"/>
              <a:t> </a:t>
            </a:r>
            <a:r>
              <a:rPr lang="ru-RU" sz="1300" dirty="0" err="1"/>
              <a:t>айкалышын</a:t>
            </a:r>
            <a:r>
              <a:rPr lang="ru-RU" sz="1300" dirty="0"/>
              <a:t> </a:t>
            </a:r>
            <a:r>
              <a:rPr lang="ru-RU" sz="1300" dirty="0" err="1"/>
              <a:t>камсыздайт</a:t>
            </a:r>
            <a:r>
              <a:rPr lang="ru-RU" sz="1300" dirty="0"/>
              <a:t>, </a:t>
            </a:r>
            <a:r>
              <a:rPr lang="ru-RU" sz="1300" dirty="0" err="1"/>
              <a:t>бул</a:t>
            </a:r>
            <a:r>
              <a:rPr lang="ru-RU" sz="1300" dirty="0"/>
              <a:t> </a:t>
            </a:r>
            <a:r>
              <a:rPr lang="ru-RU" sz="1300" dirty="0" err="1"/>
              <a:t>Агенттиктин</a:t>
            </a:r>
            <a:r>
              <a:rPr lang="ru-RU" sz="1300" dirty="0"/>
              <a:t> </a:t>
            </a:r>
            <a:r>
              <a:rPr lang="ru-RU" sz="1300" dirty="0" err="1"/>
              <a:t>ишинин</a:t>
            </a:r>
            <a:r>
              <a:rPr lang="ru-RU" sz="1300" dirty="0"/>
              <a:t> </a:t>
            </a:r>
            <a:r>
              <a:rPr lang="ru-RU" sz="1300" dirty="0" err="1"/>
              <a:t>натыйжалуулугун</a:t>
            </a:r>
            <a:r>
              <a:rPr lang="ru-RU" sz="1300" dirty="0"/>
              <a:t> </a:t>
            </a:r>
            <a:r>
              <a:rPr lang="ru-RU" sz="1300" dirty="0" err="1"/>
              <a:t>жана</a:t>
            </a:r>
            <a:r>
              <a:rPr lang="ru-RU" sz="1300" dirty="0"/>
              <a:t> </a:t>
            </a:r>
            <a:r>
              <a:rPr lang="ru-RU" sz="1300" dirty="0" err="1"/>
              <a:t>депозиттерди</a:t>
            </a:r>
            <a:r>
              <a:rPr lang="ru-RU" sz="1300" dirty="0"/>
              <a:t> </a:t>
            </a:r>
            <a:r>
              <a:rPr lang="ru-RU" sz="1300" dirty="0" err="1"/>
              <a:t>коргоо</a:t>
            </a:r>
            <a:r>
              <a:rPr lang="ru-RU" sz="1300" dirty="0"/>
              <a:t> </a:t>
            </a:r>
            <a:r>
              <a:rPr lang="ru-RU" sz="1300" dirty="0" err="1"/>
              <a:t>системасынын</a:t>
            </a:r>
            <a:r>
              <a:rPr lang="ru-RU" sz="1300" dirty="0"/>
              <a:t> </a:t>
            </a:r>
            <a:r>
              <a:rPr lang="ru-RU" sz="1300" dirty="0" err="1"/>
              <a:t>туруктуулугун</a:t>
            </a:r>
            <a:r>
              <a:rPr lang="ru-RU" sz="1300" dirty="0"/>
              <a:t> </a:t>
            </a:r>
            <a:r>
              <a:rPr lang="ru-RU" sz="1300" dirty="0" err="1"/>
              <a:t>жогорулатат</a:t>
            </a:r>
            <a:r>
              <a:rPr lang="ru-RU" sz="1300" dirty="0"/>
              <a:t>.</a:t>
            </a:r>
            <a:r>
              <a:rPr lang="ru-KG" sz="1300" dirty="0"/>
              <a:t> </a:t>
            </a:r>
          </a:p>
        </p:txBody>
      </p:sp>
      <p:sp>
        <p:nvSpPr>
          <p:cNvPr id="7" name="TextBox 15">
            <a:extLst>
              <a:ext uri="{FF2B5EF4-FFF2-40B4-BE49-F238E27FC236}">
                <a16:creationId xmlns:a16="http://schemas.microsoft.com/office/drawing/2014/main" id="{07D36F60-7B1C-B2DF-0B42-BC5B5429FCB5}"/>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2203147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8B334-8C7D-6AC4-7C6A-EA19D554E30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62CBA21-9100-EA0F-E566-7C9B6A1A8152}"/>
              </a:ext>
            </a:extLst>
          </p:cNvPr>
          <p:cNvSpPr/>
          <p:nvPr/>
        </p:nvSpPr>
        <p:spPr>
          <a:xfrm>
            <a:off x="15875" y="-33248"/>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22414EE2-50C3-90E6-9055-73F467E62EE9}"/>
              </a:ext>
            </a:extLst>
          </p:cNvPr>
          <p:cNvSpPr/>
          <p:nvPr/>
        </p:nvSpPr>
        <p:spPr>
          <a:xfrm>
            <a:off x="756000" y="10123893"/>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3ADE616A-3784-FB9F-5420-2D96B281527A}"/>
              </a:ext>
            </a:extLst>
          </p:cNvPr>
          <p:cNvGrpSpPr/>
          <p:nvPr/>
        </p:nvGrpSpPr>
        <p:grpSpPr>
          <a:xfrm>
            <a:off x="756000" y="10214586"/>
            <a:ext cx="490114" cy="490114"/>
            <a:chOff x="0" y="0"/>
            <a:chExt cx="812800" cy="812800"/>
          </a:xfrm>
        </p:grpSpPr>
        <p:sp>
          <p:nvSpPr>
            <p:cNvPr id="6" name="Freeform 3">
              <a:extLst>
                <a:ext uri="{FF2B5EF4-FFF2-40B4-BE49-F238E27FC236}">
                  <a16:creationId xmlns:a16="http://schemas.microsoft.com/office/drawing/2014/main" id="{CB028170-1B87-94E3-40A8-22A8B21DAFD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8C9364A4-09E4-BE4D-E8CC-2C2A7EAE0980}"/>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A6CB87F4-A67C-A551-535D-17A12D24DF7C}"/>
              </a:ext>
            </a:extLst>
          </p:cNvPr>
          <p:cNvSpPr txBox="1"/>
          <p:nvPr/>
        </p:nvSpPr>
        <p:spPr>
          <a:xfrm>
            <a:off x="822894" y="10315280"/>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27</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89154ED4-FDC1-B3BE-CE6A-1EE25FF72078}"/>
              </a:ext>
            </a:extLst>
          </p:cNvPr>
          <p:cNvSpPr/>
          <p:nvPr/>
        </p:nvSpPr>
        <p:spPr>
          <a:xfrm>
            <a:off x="958850" y="7747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C416D420-B57E-611E-0E5D-48C96899268A}"/>
              </a:ext>
            </a:extLst>
          </p:cNvPr>
          <p:cNvSpPr txBox="1"/>
          <p:nvPr/>
        </p:nvSpPr>
        <p:spPr>
          <a:xfrm>
            <a:off x="801948" y="829447"/>
            <a:ext cx="6299067" cy="1754326"/>
          </a:xfrm>
          <a:prstGeom prst="rect">
            <a:avLst/>
          </a:prstGeom>
          <a:noFill/>
        </p:spPr>
        <p:txBody>
          <a:bodyPr wrap="square">
            <a:spAutoFit/>
          </a:bodyPr>
          <a:lstStyle/>
          <a:p>
            <a:pPr indent="360363" algn="just"/>
            <a:r>
              <a:rPr lang="ru-RU" sz="1200" dirty="0" err="1"/>
              <a:t>Агенттиктин</a:t>
            </a:r>
            <a:r>
              <a:rPr lang="ru-RU" sz="1200" dirty="0"/>
              <a:t> кадр </a:t>
            </a:r>
            <a:r>
              <a:rPr lang="ru-RU" sz="1200" dirty="0" err="1"/>
              <a:t>саясаты</a:t>
            </a:r>
            <a:r>
              <a:rPr lang="ru-RU" sz="1200" dirty="0"/>
              <a:t> </a:t>
            </a:r>
            <a:r>
              <a:rPr lang="ru-RU" sz="1200" dirty="0" err="1"/>
              <a:t>депозиттерди</a:t>
            </a:r>
            <a:r>
              <a:rPr lang="ru-RU" sz="1200" dirty="0"/>
              <a:t> </a:t>
            </a:r>
            <a:r>
              <a:rPr lang="ru-RU" sz="1200" dirty="0" err="1"/>
              <a:t>коргоо</a:t>
            </a:r>
            <a:r>
              <a:rPr lang="ru-RU" sz="1200" dirty="0"/>
              <a:t> </a:t>
            </a:r>
            <a:r>
              <a:rPr lang="ru-RU" sz="1200" dirty="0" err="1"/>
              <a:t>чөйрөсүндөгү</a:t>
            </a:r>
            <a:r>
              <a:rPr lang="ru-RU" sz="1200" dirty="0"/>
              <a:t> </a:t>
            </a:r>
            <a:r>
              <a:rPr lang="ru-RU" sz="1200" dirty="0" err="1"/>
              <a:t>стратегиялык</a:t>
            </a:r>
            <a:r>
              <a:rPr lang="ru-RU" sz="1200" dirty="0"/>
              <a:t> </a:t>
            </a:r>
            <a:r>
              <a:rPr lang="ru-RU" sz="1200" dirty="0" err="1"/>
              <a:t>милдеттерди</a:t>
            </a:r>
            <a:r>
              <a:rPr lang="ru-RU" sz="1200" dirty="0"/>
              <a:t> </a:t>
            </a:r>
            <a:r>
              <a:rPr lang="ru-RU" sz="1200" dirty="0" err="1"/>
              <a:t>аткарууну</a:t>
            </a:r>
            <a:r>
              <a:rPr lang="ru-RU" sz="1200" dirty="0"/>
              <a:t> </a:t>
            </a:r>
            <a:r>
              <a:rPr lang="ru-RU" sz="1200" dirty="0" err="1"/>
              <a:t>камсыз</a:t>
            </a:r>
            <a:r>
              <a:rPr lang="ru-RU" sz="1200" dirty="0"/>
              <a:t> </a:t>
            </a:r>
            <a:r>
              <a:rPr lang="ru-RU" sz="1200" dirty="0" err="1"/>
              <a:t>кылууга</a:t>
            </a:r>
            <a:r>
              <a:rPr lang="ru-RU" sz="1200" dirty="0"/>
              <a:t> </a:t>
            </a:r>
            <a:r>
              <a:rPr lang="ru-RU" sz="1200" dirty="0" err="1"/>
              <a:t>жөндөмдүү</a:t>
            </a:r>
            <a:r>
              <a:rPr lang="ru-RU" sz="1200" dirty="0"/>
              <a:t>, </a:t>
            </a:r>
            <a:r>
              <a:rPr lang="ru-RU" sz="1200" dirty="0" err="1"/>
              <a:t>туруктуу</a:t>
            </a:r>
            <a:r>
              <a:rPr lang="ru-RU" sz="1200" dirty="0"/>
              <a:t>, </a:t>
            </a:r>
            <a:r>
              <a:rPr lang="ru-RU" sz="1200" dirty="0" err="1"/>
              <a:t>кесипкөй</a:t>
            </a:r>
            <a:r>
              <a:rPr lang="ru-RU" sz="1200" dirty="0"/>
              <a:t> </a:t>
            </a:r>
            <a:r>
              <a:rPr lang="ru-RU" sz="1200" dirty="0" err="1"/>
              <a:t>жамаатты</a:t>
            </a:r>
            <a:r>
              <a:rPr lang="ru-RU" sz="1200" dirty="0"/>
              <a:t> </a:t>
            </a:r>
            <a:r>
              <a:rPr lang="ru-RU" sz="1200" dirty="0" err="1"/>
              <a:t>түзүүгө</a:t>
            </a:r>
            <a:r>
              <a:rPr lang="ru-RU" sz="1200" dirty="0"/>
              <a:t> </a:t>
            </a:r>
            <a:r>
              <a:rPr lang="ru-RU" sz="1200" dirty="0" err="1"/>
              <a:t>багытталган</a:t>
            </a:r>
            <a:r>
              <a:rPr lang="ru-RU" sz="1200" dirty="0"/>
              <a:t>. </a:t>
            </a:r>
            <a:endParaRPr lang="ru-KG" sz="1200" dirty="0"/>
          </a:p>
          <a:p>
            <a:pPr indent="360363" algn="just"/>
            <a:r>
              <a:rPr lang="ru-RU" sz="1200" dirty="0"/>
              <a:t>2025-жылы </a:t>
            </a:r>
            <a:r>
              <a:rPr lang="ru-RU" sz="1200" dirty="0" err="1"/>
              <a:t>функционалдык</a:t>
            </a:r>
            <a:r>
              <a:rPr lang="ru-RU" sz="1200" dirty="0"/>
              <a:t> </a:t>
            </a:r>
            <a:r>
              <a:rPr lang="ru-RU" sz="1200" dirty="0" err="1"/>
              <a:t>натыйжалуулукту</a:t>
            </a:r>
            <a:r>
              <a:rPr lang="ru-RU" sz="1200" dirty="0"/>
              <a:t> </a:t>
            </a:r>
            <a:r>
              <a:rPr lang="ru-RU" sz="1200" dirty="0" err="1"/>
              <a:t>жогорулатуу</a:t>
            </a:r>
            <a:r>
              <a:rPr lang="ru-RU" sz="1200" dirty="0"/>
              <a:t> </a:t>
            </a:r>
            <a:r>
              <a:rPr lang="ru-RU" sz="1200" dirty="0" err="1"/>
              <a:t>максатында</a:t>
            </a:r>
            <a:r>
              <a:rPr lang="ru-RU" sz="1200" dirty="0"/>
              <a:t> </a:t>
            </a:r>
            <a:r>
              <a:rPr lang="ru-RU" sz="1200" dirty="0" err="1"/>
              <a:t>уюштуруу</a:t>
            </a:r>
            <a:r>
              <a:rPr lang="ru-RU" sz="1200" dirty="0"/>
              <a:t> </a:t>
            </a:r>
            <a:r>
              <a:rPr lang="ru-KG" sz="1200" dirty="0" err="1"/>
              <a:t>түзүмүн</a:t>
            </a:r>
            <a:r>
              <a:rPr lang="ru-RU" sz="1200" dirty="0"/>
              <a:t> </a:t>
            </a:r>
            <a:r>
              <a:rPr lang="ru-RU" sz="1200" dirty="0" err="1"/>
              <a:t>оптималдаштыруу</a:t>
            </a:r>
            <a:r>
              <a:rPr lang="ru-RU" sz="1200" dirty="0"/>
              <a:t> </a:t>
            </a:r>
            <a:r>
              <a:rPr lang="ru-RU" sz="1200" dirty="0" err="1"/>
              <a:t>жүргүзүлдү</a:t>
            </a:r>
            <a:r>
              <a:rPr lang="ru-RU" sz="1200" dirty="0"/>
              <a:t>. </a:t>
            </a:r>
            <a:r>
              <a:rPr lang="ru-RU" sz="1200" dirty="0" err="1"/>
              <a:t>Отчеттук</a:t>
            </a:r>
            <a:r>
              <a:rPr lang="ru-RU" sz="1200" dirty="0"/>
              <a:t> </a:t>
            </a:r>
            <a:r>
              <a:rPr lang="ru-RU" sz="1200" dirty="0" err="1"/>
              <a:t>жылдын</a:t>
            </a:r>
            <a:r>
              <a:rPr lang="ru-RU" sz="1200" dirty="0"/>
              <a:t> </a:t>
            </a:r>
            <a:r>
              <a:rPr lang="ru-RU" sz="1200" dirty="0" err="1"/>
              <a:t>аягын</a:t>
            </a:r>
            <a:r>
              <a:rPr lang="ru-KG" sz="1200" dirty="0"/>
              <a:t>д</a:t>
            </a:r>
            <a:r>
              <a:rPr lang="ru-RU" sz="1200" dirty="0"/>
              <a:t>а </a:t>
            </a:r>
            <a:r>
              <a:rPr lang="ru-RU" sz="1200" dirty="0" err="1"/>
              <a:t>Агенттикт</a:t>
            </a:r>
            <a:r>
              <a:rPr lang="ru-KG" sz="1200" dirty="0"/>
              <a:t>е</a:t>
            </a:r>
            <a:r>
              <a:rPr lang="ru-RU" sz="1200" dirty="0"/>
              <a:t> 10 </a:t>
            </a:r>
            <a:r>
              <a:rPr lang="ru-KG" sz="1200" dirty="0" err="1"/>
              <a:t>түзүмдүк</a:t>
            </a:r>
            <a:r>
              <a:rPr lang="ru-RU" sz="1200" dirty="0"/>
              <a:t> </a:t>
            </a:r>
            <a:r>
              <a:rPr lang="ru-RU" sz="1200" dirty="0" err="1"/>
              <a:t>бөлүм</a:t>
            </a:r>
            <a:r>
              <a:rPr lang="ru-RU" sz="1200" dirty="0"/>
              <a:t> (6 </a:t>
            </a:r>
            <a:r>
              <a:rPr lang="ru-RU" sz="1200" dirty="0" err="1"/>
              <a:t>бөлүм</a:t>
            </a:r>
            <a:r>
              <a:rPr lang="ru-RU" sz="1200" dirty="0"/>
              <a:t> </a:t>
            </a:r>
            <a:r>
              <a:rPr lang="ru-RU" sz="1200" dirty="0" err="1"/>
              <a:t>жана</a:t>
            </a:r>
            <a:r>
              <a:rPr lang="ru-RU" sz="1200" dirty="0"/>
              <a:t> 4 сектор) </a:t>
            </a:r>
            <a:r>
              <a:rPr lang="ru-KG" sz="1200" dirty="0" err="1"/>
              <a:t>иштеп</a:t>
            </a:r>
            <a:r>
              <a:rPr lang="ru-KG" sz="1200" dirty="0"/>
              <a:t> </a:t>
            </a:r>
            <a:r>
              <a:rPr lang="ru-KG" sz="1200" dirty="0" err="1"/>
              <a:t>калды</a:t>
            </a:r>
            <a:r>
              <a:rPr lang="ru-KG" sz="1200" dirty="0"/>
              <a:t>.</a:t>
            </a:r>
            <a:r>
              <a:rPr lang="ru-RU" sz="1200" dirty="0"/>
              <a:t>. </a:t>
            </a:r>
            <a:endParaRPr lang="ru-KG" sz="1200" dirty="0"/>
          </a:p>
          <a:p>
            <a:pPr indent="360363" algn="just"/>
            <a:r>
              <a:rPr lang="ru-RU" sz="1200" dirty="0" err="1"/>
              <a:t>Персоналдын</a:t>
            </a:r>
            <a:r>
              <a:rPr lang="ru-RU" sz="1200" dirty="0"/>
              <a:t> </a:t>
            </a:r>
            <a:r>
              <a:rPr lang="ru-RU" sz="1200" dirty="0" err="1"/>
              <a:t>орточо</a:t>
            </a:r>
            <a:r>
              <a:rPr lang="ru-RU" sz="1200" dirty="0"/>
              <a:t> </a:t>
            </a:r>
            <a:r>
              <a:rPr lang="ru-RU" sz="1200" dirty="0" err="1"/>
              <a:t>тизмедеги</a:t>
            </a:r>
            <a:r>
              <a:rPr lang="ru-RU" sz="1200" dirty="0"/>
              <a:t> саны 33 </a:t>
            </a:r>
            <a:r>
              <a:rPr lang="ru-RU" sz="1200" dirty="0" err="1"/>
              <a:t>кызматкерди</a:t>
            </a:r>
            <a:r>
              <a:rPr lang="ru-RU" sz="1200" dirty="0"/>
              <a:t> </a:t>
            </a:r>
            <a:r>
              <a:rPr lang="ru-RU" sz="1200" dirty="0" err="1"/>
              <a:t>түздү</a:t>
            </a:r>
            <a:r>
              <a:rPr lang="ru-RU" sz="1200" dirty="0"/>
              <a:t>. </a:t>
            </a:r>
            <a:r>
              <a:rPr lang="ru-RU" sz="1200" dirty="0" err="1"/>
              <a:t>Кадрлардын</a:t>
            </a:r>
            <a:r>
              <a:rPr lang="ru-RU" sz="1200" dirty="0"/>
              <a:t> </a:t>
            </a:r>
            <a:r>
              <a:rPr lang="ru-RU" sz="1200" dirty="0" err="1"/>
              <a:t>алмашуу</a:t>
            </a:r>
            <a:r>
              <a:rPr lang="ru-RU" sz="1200" dirty="0"/>
              <a:t> </a:t>
            </a:r>
            <a:r>
              <a:rPr lang="ru-RU" sz="1200" dirty="0" err="1"/>
              <a:t>коэффициенти</a:t>
            </a:r>
            <a:r>
              <a:rPr lang="ru-RU" sz="1200" dirty="0"/>
              <a:t> — 18,8 %, </a:t>
            </a:r>
            <a:r>
              <a:rPr lang="ru-RU" sz="1200" dirty="0" err="1"/>
              <a:t>кызматкерлердин</a:t>
            </a:r>
            <a:r>
              <a:rPr lang="ru-RU" sz="1200" dirty="0"/>
              <a:t> </a:t>
            </a:r>
            <a:r>
              <a:rPr lang="ru-RU" sz="1200" dirty="0" err="1"/>
              <a:t>орточо</a:t>
            </a:r>
            <a:r>
              <a:rPr lang="ru-RU" sz="1200" dirty="0"/>
              <a:t> </a:t>
            </a:r>
            <a:r>
              <a:rPr lang="ru-RU" sz="1200" dirty="0" err="1"/>
              <a:t>жашы</a:t>
            </a:r>
            <a:r>
              <a:rPr lang="ru-RU" sz="1200" dirty="0"/>
              <a:t> — 47 </a:t>
            </a:r>
            <a:r>
              <a:rPr lang="ru-RU" sz="1200" dirty="0" err="1"/>
              <a:t>жаш</a:t>
            </a:r>
            <a:r>
              <a:rPr lang="ru-RU" sz="1200" dirty="0"/>
              <a:t>, </a:t>
            </a:r>
            <a:r>
              <a:rPr lang="ru-RU" sz="1200" dirty="0" err="1"/>
              <a:t>бул</a:t>
            </a:r>
            <a:r>
              <a:rPr lang="ru-RU" sz="1200" dirty="0"/>
              <a:t> </a:t>
            </a:r>
            <a:r>
              <a:rPr lang="ru-RU" sz="1200" dirty="0" err="1"/>
              <a:t>кесиптик</a:t>
            </a:r>
            <a:r>
              <a:rPr lang="ru-RU" sz="1200" dirty="0"/>
              <a:t> </a:t>
            </a:r>
            <a:r>
              <a:rPr lang="ru-RU" sz="1200" dirty="0" err="1"/>
              <a:t>тажрыйбанын</a:t>
            </a:r>
            <a:r>
              <a:rPr lang="ru-RU" sz="1200" dirty="0"/>
              <a:t> </a:t>
            </a:r>
            <a:r>
              <a:rPr lang="ru-RU" sz="1200" dirty="0" err="1"/>
              <a:t>жана</a:t>
            </a:r>
            <a:r>
              <a:rPr lang="ru-RU" sz="1200" dirty="0"/>
              <a:t> </a:t>
            </a:r>
            <a:r>
              <a:rPr lang="ru-RU" sz="1200" dirty="0" err="1"/>
              <a:t>институционалдык</a:t>
            </a:r>
            <a:r>
              <a:rPr lang="ru-RU" sz="1200" dirty="0"/>
              <a:t> </a:t>
            </a:r>
            <a:r>
              <a:rPr lang="ru-RU" sz="1200" dirty="0" err="1"/>
              <a:t>туруктуулуктун</a:t>
            </a:r>
            <a:r>
              <a:rPr lang="ru-RU" sz="1200" dirty="0"/>
              <a:t> </a:t>
            </a:r>
            <a:r>
              <a:rPr lang="ru-RU" sz="1200" dirty="0" err="1"/>
              <a:t>тең</a:t>
            </a:r>
            <a:r>
              <a:rPr lang="ru-RU" sz="1200" dirty="0"/>
              <a:t> </a:t>
            </a:r>
            <a:r>
              <a:rPr lang="ru-RU" sz="1200" dirty="0" err="1"/>
              <a:t>салмактуулугун</a:t>
            </a:r>
            <a:r>
              <a:rPr lang="ru-RU" sz="1200" dirty="0"/>
              <a:t> </a:t>
            </a:r>
            <a:r>
              <a:rPr lang="ru-RU" sz="1200" dirty="0" err="1"/>
              <a:t>чагылдырат</a:t>
            </a:r>
            <a:r>
              <a:rPr lang="ru-RU" sz="1200" dirty="0"/>
              <a:t>.</a:t>
            </a:r>
            <a:endParaRPr lang="ru-KG" sz="1200" dirty="0"/>
          </a:p>
        </p:txBody>
      </p:sp>
      <p:sp>
        <p:nvSpPr>
          <p:cNvPr id="9" name="TextBox 14">
            <a:extLst>
              <a:ext uri="{FF2B5EF4-FFF2-40B4-BE49-F238E27FC236}">
                <a16:creationId xmlns:a16="http://schemas.microsoft.com/office/drawing/2014/main" id="{7185872F-90AC-179E-622C-871E084BBB9D}"/>
              </a:ext>
            </a:extLst>
          </p:cNvPr>
          <p:cNvSpPr txBox="1"/>
          <p:nvPr/>
        </p:nvSpPr>
        <p:spPr>
          <a:xfrm>
            <a:off x="958850" y="383143"/>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5.2. Кадр </a:t>
            </a:r>
            <a:r>
              <a:rPr lang="ru-KG" sz="1600" b="1" dirty="0" err="1">
                <a:solidFill>
                  <a:srgbClr val="002F80"/>
                </a:solidFill>
                <a:latin typeface="Open Sans 2 Ultra-Bold"/>
                <a:ea typeface="Open Sans 2 Ultra-Bold"/>
                <a:cs typeface="Open Sans 2 Ultra-Bold"/>
              </a:rPr>
              <a:t>саясаты</a:t>
            </a:r>
            <a:r>
              <a:rPr lang="ru-RU"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жана</a:t>
            </a:r>
            <a:r>
              <a:rPr lang="ru-RU" sz="1600" b="1" dirty="0">
                <a:solidFill>
                  <a:srgbClr val="002F80"/>
                </a:solidFill>
                <a:latin typeface="Open Sans 2 Ultra-Bold"/>
                <a:ea typeface="Open Sans 2 Ultra-Bold"/>
                <a:cs typeface="Open Sans 2 Ultra-Bold"/>
              </a:rPr>
              <a:t> персонал</a:t>
            </a:r>
            <a:r>
              <a:rPr lang="ru-KG" sz="1600" b="1" dirty="0" err="1">
                <a:solidFill>
                  <a:srgbClr val="002F80"/>
                </a:solidFill>
                <a:latin typeface="Open Sans 2 Ultra-Bold"/>
                <a:ea typeface="Open Sans 2 Ultra-Bold"/>
                <a:cs typeface="Open Sans 2 Ultra-Bold"/>
              </a:rPr>
              <a:t>ды</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өнүктүрүү</a:t>
            </a:r>
            <a:endParaRPr lang="ru-KG" sz="1600" b="1" dirty="0">
              <a:solidFill>
                <a:srgbClr val="002F80"/>
              </a:solidFill>
              <a:latin typeface="Open Sans 2 Ultra-Bold"/>
              <a:ea typeface="Open Sans 2 Ultra-Bold"/>
              <a:cs typeface="Open Sans 2 Ultra-Bold"/>
            </a:endParaRPr>
          </a:p>
        </p:txBody>
      </p:sp>
      <p:sp>
        <p:nvSpPr>
          <p:cNvPr id="13" name="TextBox 12">
            <a:extLst>
              <a:ext uri="{FF2B5EF4-FFF2-40B4-BE49-F238E27FC236}">
                <a16:creationId xmlns:a16="http://schemas.microsoft.com/office/drawing/2014/main" id="{02B97DBA-A378-E596-37CC-4F75476C4F43}"/>
              </a:ext>
            </a:extLst>
          </p:cNvPr>
          <p:cNvSpPr txBox="1"/>
          <p:nvPr/>
        </p:nvSpPr>
        <p:spPr>
          <a:xfrm>
            <a:off x="801948" y="4211490"/>
            <a:ext cx="5910769" cy="246221"/>
          </a:xfrm>
          <a:prstGeom prst="rect">
            <a:avLst/>
          </a:prstGeom>
          <a:noFill/>
        </p:spPr>
        <p:txBody>
          <a:bodyPr wrap="square">
            <a:spAutoFit/>
          </a:bodyPr>
          <a:lstStyle/>
          <a:p>
            <a:r>
              <a:rPr lang="ru-RU" sz="1000" i="1" dirty="0"/>
              <a:t>13-сүрөт. 2023-2025-жылдарга карата </a:t>
            </a:r>
            <a:r>
              <a:rPr lang="ru-RU" sz="1000" i="1" dirty="0" err="1"/>
              <a:t>агенттиктин</a:t>
            </a:r>
            <a:r>
              <a:rPr lang="ru-RU" sz="1000" i="1" dirty="0"/>
              <a:t> </a:t>
            </a:r>
            <a:r>
              <a:rPr lang="ru-RU" sz="1000" i="1" dirty="0" err="1"/>
              <a:t>кадрдык</a:t>
            </a:r>
            <a:r>
              <a:rPr lang="ru-RU" sz="1000" i="1" dirty="0"/>
              <a:t> </a:t>
            </a:r>
            <a:r>
              <a:rPr lang="ru-RU" sz="1000" i="1" dirty="0" err="1"/>
              <a:t>көрсөткүчтөрү</a:t>
            </a:r>
            <a:r>
              <a:rPr lang="ru-RU" sz="1000" i="1" dirty="0"/>
              <a:t>.</a:t>
            </a:r>
            <a:endParaRPr lang="ru-KG" sz="1000" dirty="0"/>
          </a:p>
        </p:txBody>
      </p:sp>
      <p:sp>
        <p:nvSpPr>
          <p:cNvPr id="14" name="TextBox 13">
            <a:extLst>
              <a:ext uri="{FF2B5EF4-FFF2-40B4-BE49-F238E27FC236}">
                <a16:creationId xmlns:a16="http://schemas.microsoft.com/office/drawing/2014/main" id="{6BFCABF1-792A-A3F9-8600-4EA495609FDF}"/>
              </a:ext>
            </a:extLst>
          </p:cNvPr>
          <p:cNvSpPr txBox="1"/>
          <p:nvPr/>
        </p:nvSpPr>
        <p:spPr>
          <a:xfrm>
            <a:off x="773044" y="4541038"/>
            <a:ext cx="6299067" cy="2677656"/>
          </a:xfrm>
          <a:prstGeom prst="rect">
            <a:avLst/>
          </a:prstGeom>
          <a:noFill/>
        </p:spPr>
        <p:txBody>
          <a:bodyPr wrap="square">
            <a:spAutoFit/>
          </a:bodyPr>
          <a:lstStyle/>
          <a:p>
            <a:pPr indent="360363" algn="just"/>
            <a:r>
              <a:rPr lang="ru-RU" sz="1200" dirty="0" err="1"/>
              <a:t>Жүргүзүлгөн</a:t>
            </a:r>
            <a:r>
              <a:rPr lang="ru-RU" sz="1200" dirty="0"/>
              <a:t> </a:t>
            </a:r>
            <a:r>
              <a:rPr lang="ru-KG" sz="1200" dirty="0" err="1"/>
              <a:t>тузүмдүк</a:t>
            </a:r>
            <a:r>
              <a:rPr lang="ru-RU" sz="1200" dirty="0"/>
              <a:t> </a:t>
            </a:r>
            <a:r>
              <a:rPr lang="ru-RU" sz="1200" dirty="0" err="1"/>
              <a:t>өзгөрүүлөр</a:t>
            </a:r>
            <a:r>
              <a:rPr lang="ru-RU" sz="1200" dirty="0"/>
              <a:t> </a:t>
            </a:r>
            <a:r>
              <a:rPr lang="ru-RU" sz="1200" dirty="0" err="1"/>
              <a:t>функционалдык</a:t>
            </a:r>
            <a:r>
              <a:rPr lang="ru-RU" sz="1200" dirty="0"/>
              <a:t> </a:t>
            </a:r>
            <a:r>
              <a:rPr lang="ru-RU" sz="1200" dirty="0" err="1"/>
              <a:t>милдеттердин</a:t>
            </a:r>
            <a:r>
              <a:rPr lang="ru-RU" sz="1200" dirty="0"/>
              <a:t> так </a:t>
            </a:r>
            <a:r>
              <a:rPr lang="ru-RU" sz="1200" dirty="0" err="1"/>
              <a:t>бөлүштүрүлүшүн</a:t>
            </a:r>
            <a:r>
              <a:rPr lang="ru-RU" sz="1200" dirty="0"/>
              <a:t>, </a:t>
            </a:r>
            <a:r>
              <a:rPr lang="ru-RU" sz="1200" dirty="0" err="1"/>
              <a:t>иш</a:t>
            </a:r>
            <a:r>
              <a:rPr lang="ru-RU" sz="1200" dirty="0"/>
              <a:t> </a:t>
            </a:r>
            <a:r>
              <a:rPr lang="ru-RU" sz="1200" dirty="0" err="1"/>
              <a:t>багыттарынын</a:t>
            </a:r>
            <a:r>
              <a:rPr lang="ru-RU" sz="1200" dirty="0"/>
              <a:t> </a:t>
            </a:r>
            <a:r>
              <a:rPr lang="ru-RU" sz="1200" dirty="0" err="1"/>
              <a:t>ортосундагы</a:t>
            </a:r>
            <a:r>
              <a:rPr lang="ru-RU" sz="1200" dirty="0"/>
              <a:t> </a:t>
            </a:r>
            <a:r>
              <a:rPr lang="ru-RU" sz="1200" dirty="0" err="1"/>
              <a:t>координациянын</a:t>
            </a:r>
            <a:r>
              <a:rPr lang="ru-RU" sz="1200" dirty="0"/>
              <a:t> </a:t>
            </a:r>
            <a:r>
              <a:rPr lang="ru-RU" sz="1200" dirty="0" err="1"/>
              <a:t>жакшыр</a:t>
            </a:r>
            <a:r>
              <a:rPr lang="ru-KG" sz="1200" dirty="0" err="1"/>
              <a:t>тууну</a:t>
            </a:r>
            <a:r>
              <a:rPr lang="ru-RU" sz="1200" dirty="0"/>
              <a:t>, </a:t>
            </a:r>
            <a:r>
              <a:rPr lang="ru-RU" sz="1200" dirty="0" err="1"/>
              <a:t>бөлүмдөрдүн</a:t>
            </a:r>
            <a:r>
              <a:rPr lang="ru-RU" sz="1200" dirty="0"/>
              <a:t> </a:t>
            </a:r>
            <a:r>
              <a:rPr lang="ru-RU" sz="1200" dirty="0" err="1"/>
              <a:t>жетекчилеринин</a:t>
            </a:r>
            <a:r>
              <a:rPr lang="ru-RU" sz="1200" dirty="0"/>
              <a:t> </a:t>
            </a:r>
            <a:r>
              <a:rPr lang="ru-RU" sz="1200" dirty="0" err="1"/>
              <a:t>жеке</a:t>
            </a:r>
            <a:r>
              <a:rPr lang="ru-RU" sz="1200" dirty="0"/>
              <a:t> </a:t>
            </a:r>
            <a:r>
              <a:rPr lang="ru-RU" sz="1200" dirty="0" err="1"/>
              <a:t>жоопкерчилигинин</a:t>
            </a:r>
            <a:r>
              <a:rPr lang="ru-RU" sz="1200" dirty="0"/>
              <a:t> </a:t>
            </a:r>
            <a:r>
              <a:rPr lang="ru-RU" sz="1200" dirty="0" err="1"/>
              <a:t>жогорула</a:t>
            </a:r>
            <a:r>
              <a:rPr lang="ru-KG" sz="1200" dirty="0" err="1"/>
              <a:t>тууну</a:t>
            </a:r>
            <a:r>
              <a:rPr lang="ru-RU" sz="1200" dirty="0"/>
              <a:t>, </a:t>
            </a:r>
            <a:r>
              <a:rPr lang="ru-KG" sz="1200" dirty="0" err="1"/>
              <a:t>түзүмдүн</a:t>
            </a:r>
            <a:r>
              <a:rPr lang="ru-RU" sz="1200" dirty="0"/>
              <a:t> </a:t>
            </a:r>
            <a:r>
              <a:rPr lang="ru-RU" sz="1200" dirty="0" err="1"/>
              <a:t>санариптештирүү</a:t>
            </a:r>
            <a:r>
              <a:rPr lang="ru-KG" sz="1200" dirty="0"/>
              <a:t> </a:t>
            </a:r>
            <a:r>
              <a:rPr lang="ru-KG" sz="1200" dirty="0" err="1"/>
              <a:t>жагындагы</a:t>
            </a:r>
            <a:r>
              <a:rPr lang="ru-RU" sz="1200" dirty="0"/>
              <a:t> </a:t>
            </a:r>
            <a:r>
              <a:rPr lang="ru-RU" sz="1200" dirty="0" err="1"/>
              <a:t>жаңы</a:t>
            </a:r>
            <a:r>
              <a:rPr lang="ru-RU" sz="1200" dirty="0"/>
              <a:t> </a:t>
            </a:r>
            <a:r>
              <a:rPr lang="ru-RU" sz="1200" dirty="0" err="1"/>
              <a:t>милдеттерине</a:t>
            </a:r>
            <a:r>
              <a:rPr lang="ru-RU" sz="1200" dirty="0"/>
              <a:t> </a:t>
            </a:r>
            <a:r>
              <a:rPr lang="ru-RU" sz="1200" dirty="0" err="1"/>
              <a:t>ыңгайлашуусун</a:t>
            </a:r>
            <a:r>
              <a:rPr lang="ru-RU" sz="1200" dirty="0"/>
              <a:t> </a:t>
            </a:r>
            <a:r>
              <a:rPr lang="ru-RU" sz="1200" dirty="0" err="1"/>
              <a:t>камсыз</a:t>
            </a:r>
            <a:r>
              <a:rPr lang="ru-RU" sz="1200" dirty="0"/>
              <a:t> </a:t>
            </a:r>
            <a:r>
              <a:rPr lang="ru-RU" sz="1200" dirty="0" err="1"/>
              <a:t>кылды</a:t>
            </a:r>
            <a:r>
              <a:rPr lang="ru-RU" sz="1200" dirty="0"/>
              <a:t>.</a:t>
            </a:r>
            <a:endParaRPr lang="ru-KG" sz="1200" dirty="0"/>
          </a:p>
          <a:p>
            <a:pPr indent="360363" algn="just"/>
            <a:r>
              <a:rPr lang="ru-RU" sz="1200" dirty="0"/>
              <a:t> </a:t>
            </a:r>
            <a:r>
              <a:rPr lang="ru-RU" sz="1200" dirty="0" err="1"/>
              <a:t>Кызматкерлердин</a:t>
            </a:r>
            <a:r>
              <a:rPr lang="ru-RU" sz="1200" dirty="0"/>
              <a:t> </a:t>
            </a:r>
            <a:r>
              <a:rPr lang="ru-RU" sz="1200" dirty="0" err="1"/>
              <a:t>квалификациясын</a:t>
            </a:r>
            <a:r>
              <a:rPr lang="ru-RU" sz="1200" dirty="0"/>
              <a:t> </a:t>
            </a:r>
            <a:r>
              <a:rPr lang="ru-RU" sz="1200" dirty="0" err="1"/>
              <a:t>жогорулатуу</a:t>
            </a:r>
            <a:r>
              <a:rPr lang="ru-RU" sz="1200" dirty="0"/>
              <a:t> кадр </a:t>
            </a:r>
            <a:r>
              <a:rPr lang="ru-RU" sz="1200" dirty="0" err="1"/>
              <a:t>саясатынын</a:t>
            </a:r>
            <a:r>
              <a:rPr lang="ru-RU" sz="1200" dirty="0"/>
              <a:t> </a:t>
            </a:r>
            <a:r>
              <a:rPr lang="ru-RU" sz="1200" dirty="0" err="1"/>
              <a:t>негизги</a:t>
            </a:r>
            <a:r>
              <a:rPr lang="ru-RU" sz="1200" dirty="0"/>
              <a:t> </a:t>
            </a:r>
            <a:r>
              <a:rPr lang="ru-RU" sz="1200" dirty="0" err="1"/>
              <a:t>элементи</a:t>
            </a:r>
            <a:r>
              <a:rPr lang="ru-RU" sz="1200" dirty="0"/>
              <a:t> </a:t>
            </a:r>
            <a:r>
              <a:rPr lang="ru-RU" sz="1200" dirty="0" err="1"/>
              <a:t>жана</a:t>
            </a:r>
            <a:r>
              <a:rPr lang="ru-RU" sz="1200" dirty="0"/>
              <a:t> </a:t>
            </a:r>
            <a:r>
              <a:rPr lang="ru-RU" sz="1200" dirty="0" err="1"/>
              <a:t>Агенттиктин</a:t>
            </a:r>
            <a:r>
              <a:rPr lang="ru-RU" sz="1200" dirty="0"/>
              <a:t> </a:t>
            </a:r>
            <a:r>
              <a:rPr lang="ru-RU" sz="1200" dirty="0" err="1"/>
              <a:t>узак</a:t>
            </a:r>
            <a:r>
              <a:rPr lang="ru-RU" sz="1200" dirty="0"/>
              <a:t> </a:t>
            </a:r>
            <a:r>
              <a:rPr lang="ru-RU" sz="1200" dirty="0" err="1"/>
              <a:t>мөөнөттүү</a:t>
            </a:r>
            <a:r>
              <a:rPr lang="ru-RU" sz="1200" dirty="0"/>
              <a:t> </a:t>
            </a:r>
            <a:r>
              <a:rPr lang="ru-RU" sz="1200" dirty="0" err="1"/>
              <a:t>туруктуулугун</a:t>
            </a:r>
            <a:r>
              <a:rPr lang="ru-RU" sz="1200" dirty="0"/>
              <a:t> </a:t>
            </a:r>
            <a:r>
              <a:rPr lang="ru-RU" sz="1200" dirty="0" err="1"/>
              <a:t>камсыз</a:t>
            </a:r>
            <a:r>
              <a:rPr lang="ru-RU" sz="1200" dirty="0"/>
              <a:t> </a:t>
            </a:r>
            <a:r>
              <a:rPr lang="ru-RU" sz="1200" dirty="0" err="1"/>
              <a:t>кылуунун</a:t>
            </a:r>
            <a:r>
              <a:rPr lang="ru-RU" sz="1200" dirty="0"/>
              <a:t> </a:t>
            </a:r>
            <a:r>
              <a:rPr lang="ru-RU" sz="1200" dirty="0" err="1"/>
              <a:t>куралы</a:t>
            </a:r>
            <a:r>
              <a:rPr lang="ru-RU" sz="1200" dirty="0"/>
              <a:t>. </a:t>
            </a:r>
            <a:endParaRPr lang="ru-KG" sz="1200" dirty="0"/>
          </a:p>
          <a:p>
            <a:pPr indent="360363" algn="just"/>
            <a:r>
              <a:rPr lang="ru-RU" sz="1200" dirty="0"/>
              <a:t>2025-жылы </a:t>
            </a:r>
            <a:r>
              <a:rPr lang="ru-RU" sz="1200" dirty="0" err="1"/>
              <a:t>окутуу</a:t>
            </a:r>
            <a:r>
              <a:rPr lang="ru-RU" sz="1200" dirty="0"/>
              <a:t> </a:t>
            </a:r>
            <a:r>
              <a:rPr lang="ru-RU" sz="1200" dirty="0" err="1"/>
              <a:t>төмөнкүлөргө</a:t>
            </a:r>
            <a:r>
              <a:rPr lang="ru-RU" sz="1200" dirty="0"/>
              <a:t> </a:t>
            </a:r>
            <a:r>
              <a:rPr lang="ru-RU" sz="1200" dirty="0" err="1"/>
              <a:t>багытталган</a:t>
            </a:r>
            <a:r>
              <a:rPr lang="ru-RU" sz="1200" dirty="0"/>
              <a:t>: </a:t>
            </a:r>
            <a:endParaRPr lang="ru-KG" sz="1200" dirty="0"/>
          </a:p>
          <a:p>
            <a:pPr marL="285750" indent="-285750" algn="just">
              <a:buFont typeface="Arial" panose="020B0604020202020204" pitchFamily="34" charset="0"/>
              <a:buChar char="•"/>
            </a:pPr>
            <a:r>
              <a:rPr lang="ru-RU" sz="1200" dirty="0" err="1"/>
              <a:t>кризистик</a:t>
            </a:r>
            <a:r>
              <a:rPr lang="ru-RU" sz="1200" dirty="0"/>
              <a:t> </a:t>
            </a:r>
            <a:r>
              <a:rPr lang="ru-RU" sz="1200" dirty="0" err="1"/>
              <a:t>башкаруу</a:t>
            </a:r>
            <a:r>
              <a:rPr lang="ru-RU" sz="1200" dirty="0"/>
              <a:t> </a:t>
            </a:r>
            <a:r>
              <a:rPr lang="ru-RU" sz="1200" dirty="0" err="1"/>
              <a:t>жана</a:t>
            </a:r>
            <a:r>
              <a:rPr lang="ru-RU" sz="1200" dirty="0"/>
              <a:t> </a:t>
            </a:r>
            <a:r>
              <a:rPr lang="ru-RU" sz="1200" dirty="0" err="1"/>
              <a:t>тобокелдиктер</a:t>
            </a:r>
            <a:r>
              <a:rPr lang="ru-RU" sz="1200" dirty="0"/>
              <a:t> </a:t>
            </a:r>
            <a:r>
              <a:rPr lang="ru-RU" sz="1200" dirty="0" err="1"/>
              <a:t>боюнча</a:t>
            </a:r>
            <a:r>
              <a:rPr lang="ru-RU" sz="1200" dirty="0"/>
              <a:t> </a:t>
            </a:r>
            <a:r>
              <a:rPr lang="ru-RU" sz="1200" dirty="0" err="1"/>
              <a:t>компетенцияларды</a:t>
            </a:r>
            <a:r>
              <a:rPr lang="ru-RU" sz="1200" dirty="0"/>
              <a:t> </a:t>
            </a:r>
            <a:r>
              <a:rPr lang="ru-RU" sz="1200" dirty="0" err="1"/>
              <a:t>өнүктүрүү</a:t>
            </a:r>
            <a:r>
              <a:rPr lang="ru-RU" sz="1200" dirty="0"/>
              <a:t>; </a:t>
            </a:r>
            <a:endParaRPr lang="ru-KG" sz="1200" dirty="0"/>
          </a:p>
          <a:p>
            <a:pPr marL="285750" indent="-285750" algn="just">
              <a:buFont typeface="Arial" panose="020B0604020202020204" pitchFamily="34" charset="0"/>
              <a:buChar char="•"/>
            </a:pPr>
            <a:r>
              <a:rPr lang="ru-RU" sz="1200" dirty="0" err="1"/>
              <a:t>депозиттерди</a:t>
            </a:r>
            <a:r>
              <a:rPr lang="ru-RU" sz="1200" dirty="0"/>
              <a:t> </a:t>
            </a:r>
            <a:r>
              <a:rPr lang="ru-RU" sz="1200" dirty="0" err="1"/>
              <a:t>камсыздандыруунун</a:t>
            </a:r>
            <a:r>
              <a:rPr lang="ru-RU" sz="1200" dirty="0"/>
              <a:t> эл </a:t>
            </a:r>
            <a:r>
              <a:rPr lang="ru-RU" sz="1200" dirty="0" err="1"/>
              <a:t>аралык</a:t>
            </a:r>
            <a:r>
              <a:rPr lang="ru-RU" sz="1200" dirty="0"/>
              <a:t> </a:t>
            </a:r>
            <a:r>
              <a:rPr lang="ru-RU" sz="1200" dirty="0" err="1"/>
              <a:t>стандарттары</a:t>
            </a:r>
            <a:r>
              <a:rPr lang="ru-RU" sz="1200" dirty="0"/>
              <a:t> </a:t>
            </a:r>
            <a:r>
              <a:rPr lang="ru-RU" sz="1200" dirty="0" err="1"/>
              <a:t>жаатында</a:t>
            </a:r>
            <a:r>
              <a:rPr lang="ru-RU" sz="1200" dirty="0"/>
              <a:t> </a:t>
            </a:r>
            <a:r>
              <a:rPr lang="ru-RU" sz="1200" dirty="0" err="1"/>
              <a:t>билим</a:t>
            </a:r>
            <a:r>
              <a:rPr lang="ru-RU" sz="1200" dirty="0"/>
              <a:t> </a:t>
            </a:r>
            <a:r>
              <a:rPr lang="ru-RU" sz="1200" dirty="0" err="1"/>
              <a:t>алуу</a:t>
            </a:r>
            <a:r>
              <a:rPr lang="ru-RU" sz="1200" dirty="0"/>
              <a:t>; </a:t>
            </a:r>
            <a:endParaRPr lang="ru-KG" sz="1200" dirty="0"/>
          </a:p>
          <a:p>
            <a:pPr marL="285750" indent="-285750" algn="just">
              <a:buFont typeface="Arial" panose="020B0604020202020204" pitchFamily="34" charset="0"/>
              <a:buChar char="•"/>
            </a:pPr>
            <a:r>
              <a:rPr lang="ru-RU" sz="1200" dirty="0" err="1"/>
              <a:t>санариптик</a:t>
            </a:r>
            <a:r>
              <a:rPr lang="ru-RU" sz="1200" dirty="0"/>
              <a:t> </a:t>
            </a:r>
            <a:r>
              <a:rPr lang="ru-RU" sz="1200" dirty="0" err="1"/>
              <a:t>көндүмдөрдү</a:t>
            </a:r>
            <a:r>
              <a:rPr lang="ru-RU" sz="1200" dirty="0"/>
              <a:t> </a:t>
            </a:r>
            <a:r>
              <a:rPr lang="ru-RU" sz="1200" dirty="0" err="1"/>
              <a:t>жана</a:t>
            </a:r>
            <a:r>
              <a:rPr lang="ru-RU" sz="1200" dirty="0"/>
              <a:t> </a:t>
            </a:r>
            <a:r>
              <a:rPr lang="ru-RU" sz="1200" dirty="0" err="1"/>
              <a:t>финансылык</a:t>
            </a:r>
            <a:r>
              <a:rPr lang="ru-RU" sz="1200" dirty="0"/>
              <a:t> </a:t>
            </a:r>
            <a:r>
              <a:rPr lang="ru-RU" sz="1200" dirty="0" err="1"/>
              <a:t>технологияларды</a:t>
            </a:r>
            <a:r>
              <a:rPr lang="ru-RU" sz="1200" dirty="0"/>
              <a:t> </a:t>
            </a:r>
            <a:r>
              <a:rPr lang="ru-RU" sz="1200" dirty="0" err="1"/>
              <a:t>түшүнүүнү</a:t>
            </a:r>
            <a:r>
              <a:rPr lang="ru-RU" sz="1200" dirty="0"/>
              <a:t> </a:t>
            </a:r>
            <a:r>
              <a:rPr lang="ru-RU" sz="1200" dirty="0" err="1"/>
              <a:t>бекемдөө</a:t>
            </a:r>
            <a:r>
              <a:rPr lang="ru-RU" sz="1200" dirty="0"/>
              <a:t>; </a:t>
            </a:r>
            <a:endParaRPr lang="ru-KG" sz="1200" dirty="0"/>
          </a:p>
          <a:p>
            <a:pPr marL="285750" indent="-285750" algn="just">
              <a:buFont typeface="Arial" panose="020B0604020202020204" pitchFamily="34" charset="0"/>
              <a:buChar char="•"/>
            </a:pPr>
            <a:r>
              <a:rPr lang="ru-RU" sz="1200" dirty="0" err="1"/>
              <a:t>мамлекеттик</a:t>
            </a:r>
            <a:r>
              <a:rPr lang="ru-RU" sz="1200" dirty="0"/>
              <a:t> </a:t>
            </a:r>
            <a:r>
              <a:rPr lang="ru-RU" sz="1200" dirty="0" err="1"/>
              <a:t>тилди</a:t>
            </a:r>
            <a:r>
              <a:rPr lang="ru-RU" sz="1200" dirty="0"/>
              <a:t> </a:t>
            </a:r>
            <a:r>
              <a:rPr lang="ru-RU" sz="1200" dirty="0" err="1"/>
              <a:t>билүү</a:t>
            </a:r>
            <a:r>
              <a:rPr lang="ru-RU" sz="1200" dirty="0"/>
              <a:t> </a:t>
            </a:r>
            <a:r>
              <a:rPr lang="ru-RU" sz="1200" dirty="0" err="1"/>
              <a:t>деңгээлин</a:t>
            </a:r>
            <a:r>
              <a:rPr lang="ru-RU" sz="1200" dirty="0"/>
              <a:t> </a:t>
            </a:r>
            <a:r>
              <a:rPr lang="ru-RU" sz="1200" dirty="0" err="1"/>
              <a:t>жогорулатуу</a:t>
            </a:r>
            <a:r>
              <a:rPr lang="ru-RU" sz="1200" dirty="0"/>
              <a:t> ("</a:t>
            </a:r>
            <a:r>
              <a:rPr lang="ru-RU" sz="1200" dirty="0" err="1"/>
              <a:t>Кыргызтест</a:t>
            </a:r>
            <a:r>
              <a:rPr lang="ru-RU" sz="1200" dirty="0"/>
              <a:t>"). </a:t>
            </a:r>
            <a:endParaRPr lang="ru-KG" sz="1200" dirty="0"/>
          </a:p>
          <a:p>
            <a:pPr indent="360363" algn="just"/>
            <a:r>
              <a:rPr lang="ru-RU" sz="1200" dirty="0" err="1"/>
              <a:t>Кызматкерлер</a:t>
            </a:r>
            <a:r>
              <a:rPr lang="ru-RU" sz="1200" dirty="0"/>
              <a:t> </a:t>
            </a:r>
            <a:r>
              <a:rPr lang="en-US" sz="1200" dirty="0"/>
              <a:t>FSI Connect </a:t>
            </a:r>
            <a:r>
              <a:rPr lang="ru-RU" sz="1200" dirty="0" err="1"/>
              <a:t>платформасында</a:t>
            </a:r>
            <a:r>
              <a:rPr lang="ru-RU" sz="1200" dirty="0"/>
              <a:t> </a:t>
            </a:r>
            <a:r>
              <a:rPr lang="ru-RU" sz="1200" dirty="0" err="1"/>
              <a:t>окуудан</a:t>
            </a:r>
            <a:r>
              <a:rPr lang="ru-RU" sz="1200" dirty="0"/>
              <a:t> </a:t>
            </a:r>
            <a:r>
              <a:rPr lang="ru-RU" sz="1200" dirty="0" err="1"/>
              <a:t>өтүштү</a:t>
            </a:r>
            <a:r>
              <a:rPr lang="ru-RU" sz="1200" dirty="0"/>
              <a:t>, Д</a:t>
            </a:r>
            <a:r>
              <a:rPr lang="ru-KG" sz="1200" dirty="0"/>
              <a:t>КЭА</a:t>
            </a:r>
            <a:r>
              <a:rPr lang="ru-RU" sz="1200" dirty="0"/>
              <a:t>, ЕАЭБ </a:t>
            </a:r>
            <a:r>
              <a:rPr lang="ru-RU" sz="1200" dirty="0" err="1"/>
              <a:t>жана</a:t>
            </a:r>
            <a:r>
              <a:rPr lang="ru-RU" sz="1200" dirty="0"/>
              <a:t> башка чет </a:t>
            </a:r>
            <a:r>
              <a:rPr lang="ru-RU" sz="1200" dirty="0" err="1"/>
              <a:t>өлкөлүк</a:t>
            </a:r>
            <a:r>
              <a:rPr lang="ru-RU" sz="1200" dirty="0"/>
              <a:t> </a:t>
            </a:r>
            <a:r>
              <a:rPr lang="ru-RU" sz="1200" dirty="0" err="1"/>
              <a:t>өнөктөштөр</a:t>
            </a:r>
            <a:r>
              <a:rPr lang="ru-RU" sz="1200" dirty="0"/>
              <a:t> </a:t>
            </a:r>
            <a:r>
              <a:rPr lang="ru-RU" sz="1200" dirty="0" err="1"/>
              <a:t>аркылуу</a:t>
            </a:r>
            <a:r>
              <a:rPr lang="ru-RU" sz="1200" dirty="0"/>
              <a:t> эл </a:t>
            </a:r>
            <a:r>
              <a:rPr lang="ru-RU" sz="1200" dirty="0" err="1"/>
              <a:t>аралык</a:t>
            </a:r>
            <a:r>
              <a:rPr lang="ru-RU" sz="1200" dirty="0"/>
              <a:t> онлайн-</a:t>
            </a:r>
            <a:r>
              <a:rPr lang="ru-RU" sz="1200" dirty="0" err="1"/>
              <a:t>семинарларга</a:t>
            </a:r>
            <a:r>
              <a:rPr lang="ru-RU" sz="1200" dirty="0"/>
              <a:t> </a:t>
            </a:r>
            <a:r>
              <a:rPr lang="ru-RU" sz="1200" dirty="0" err="1"/>
              <a:t>жана</a:t>
            </a:r>
            <a:r>
              <a:rPr lang="ru-RU" sz="1200" dirty="0"/>
              <a:t> </a:t>
            </a:r>
            <a:r>
              <a:rPr lang="ru-RU" sz="1200" dirty="0" err="1"/>
              <a:t>конференцияларга</a:t>
            </a:r>
            <a:r>
              <a:rPr lang="ru-RU" sz="1200" dirty="0"/>
              <a:t> </a:t>
            </a:r>
            <a:r>
              <a:rPr lang="ru-RU" sz="1200" dirty="0" err="1"/>
              <a:t>катышты</a:t>
            </a:r>
            <a:r>
              <a:rPr lang="ru-RU" sz="1200" dirty="0"/>
              <a:t>.</a:t>
            </a:r>
            <a:endParaRPr lang="ru-KG" sz="1200" dirty="0"/>
          </a:p>
        </p:txBody>
      </p:sp>
      <p:sp>
        <p:nvSpPr>
          <p:cNvPr id="16" name="TextBox 15">
            <a:extLst>
              <a:ext uri="{FF2B5EF4-FFF2-40B4-BE49-F238E27FC236}">
                <a16:creationId xmlns:a16="http://schemas.microsoft.com/office/drawing/2014/main" id="{99AA1DD6-AF92-0FAE-CC76-424D095FC5CE}"/>
              </a:ext>
            </a:extLst>
          </p:cNvPr>
          <p:cNvSpPr txBox="1"/>
          <p:nvPr/>
        </p:nvSpPr>
        <p:spPr>
          <a:xfrm>
            <a:off x="768314" y="9038977"/>
            <a:ext cx="5910769" cy="246221"/>
          </a:xfrm>
          <a:prstGeom prst="rect">
            <a:avLst/>
          </a:prstGeom>
          <a:noFill/>
        </p:spPr>
        <p:txBody>
          <a:bodyPr wrap="square">
            <a:spAutoFit/>
          </a:bodyPr>
          <a:lstStyle/>
          <a:p>
            <a:r>
              <a:rPr lang="ru-RU" sz="1000" i="1" dirty="0"/>
              <a:t>14-сүрөт. </a:t>
            </a:r>
            <a:r>
              <a:rPr lang="ru-RU" sz="1000" i="1" dirty="0" err="1"/>
              <a:t>Агенттиктин</a:t>
            </a:r>
            <a:r>
              <a:rPr lang="ru-RU" sz="1000" i="1" dirty="0"/>
              <a:t> </a:t>
            </a:r>
            <a:r>
              <a:rPr lang="ru-RU" sz="1000" i="1" dirty="0" err="1"/>
              <a:t>кызматкерлерин</a:t>
            </a:r>
            <a:r>
              <a:rPr lang="ru-RU" sz="1000" i="1" dirty="0"/>
              <a:t> </a:t>
            </a:r>
            <a:r>
              <a:rPr lang="ru-RU" sz="1000" i="1" dirty="0" err="1"/>
              <a:t>окутуу</a:t>
            </a:r>
            <a:r>
              <a:rPr lang="ru-RU" sz="1000" i="1" dirty="0"/>
              <a:t>/</a:t>
            </a:r>
            <a:r>
              <a:rPr lang="ru-RU" sz="1000" i="1" dirty="0" err="1"/>
              <a:t>окутуу</a:t>
            </a:r>
            <a:r>
              <a:rPr lang="ru-RU" sz="1000" i="1" dirty="0"/>
              <a:t> </a:t>
            </a:r>
            <a:r>
              <a:rPr lang="ru-RU" sz="1000" i="1" dirty="0" err="1"/>
              <a:t>жөнүндө</a:t>
            </a:r>
            <a:r>
              <a:rPr lang="ru-RU" sz="1000" i="1" dirty="0"/>
              <a:t> </a:t>
            </a:r>
            <a:r>
              <a:rPr lang="ru-RU" sz="1000" i="1" dirty="0" err="1"/>
              <a:t>маалымат</a:t>
            </a:r>
            <a:endParaRPr lang="ru-KG" sz="1000" dirty="0"/>
          </a:p>
        </p:txBody>
      </p:sp>
      <p:sp>
        <p:nvSpPr>
          <p:cNvPr id="17" name="TextBox 16">
            <a:extLst>
              <a:ext uri="{FF2B5EF4-FFF2-40B4-BE49-F238E27FC236}">
                <a16:creationId xmlns:a16="http://schemas.microsoft.com/office/drawing/2014/main" id="{0CA702B9-1A85-2B81-4ABB-B6B7F8E3C6B8}"/>
              </a:ext>
            </a:extLst>
          </p:cNvPr>
          <p:cNvSpPr txBox="1"/>
          <p:nvPr/>
        </p:nvSpPr>
        <p:spPr>
          <a:xfrm>
            <a:off x="768314" y="9292860"/>
            <a:ext cx="6299067" cy="646331"/>
          </a:xfrm>
          <a:prstGeom prst="rect">
            <a:avLst/>
          </a:prstGeom>
          <a:noFill/>
        </p:spPr>
        <p:txBody>
          <a:bodyPr wrap="square">
            <a:spAutoFit/>
          </a:bodyPr>
          <a:lstStyle/>
          <a:p>
            <a:pPr indent="360363" algn="just"/>
            <a:r>
              <a:rPr lang="ru-RU" sz="1200" dirty="0" err="1"/>
              <a:t>Агенттиктин</a:t>
            </a:r>
            <a:r>
              <a:rPr lang="ru-RU" sz="1200" dirty="0"/>
              <a:t> кадр </a:t>
            </a:r>
            <a:r>
              <a:rPr lang="ru-RU" sz="1200" dirty="0" err="1"/>
              <a:t>саясаты</a:t>
            </a:r>
            <a:r>
              <a:rPr lang="ru-RU" sz="1200" dirty="0"/>
              <a:t> </a:t>
            </a:r>
            <a:r>
              <a:rPr lang="ru-RU" sz="1200" dirty="0" err="1"/>
              <a:t>персоналдын</a:t>
            </a:r>
            <a:r>
              <a:rPr lang="ru-RU" sz="1200" dirty="0"/>
              <a:t> </a:t>
            </a:r>
            <a:r>
              <a:rPr lang="ru-RU" sz="1200" dirty="0" err="1"/>
              <a:t>санын</a:t>
            </a:r>
            <a:r>
              <a:rPr lang="ru-RU" sz="1200" dirty="0"/>
              <a:t> </a:t>
            </a:r>
            <a:r>
              <a:rPr lang="ru-RU" sz="1200" dirty="0" err="1"/>
              <a:t>сактоого</a:t>
            </a:r>
            <a:r>
              <a:rPr lang="ru-RU" sz="1200" dirty="0"/>
              <a:t> </a:t>
            </a:r>
            <a:r>
              <a:rPr lang="ru-RU" sz="1200" dirty="0" err="1"/>
              <a:t>гана</a:t>
            </a:r>
            <a:r>
              <a:rPr lang="ru-RU" sz="1200" dirty="0"/>
              <a:t> </a:t>
            </a:r>
            <a:r>
              <a:rPr lang="ru-RU" sz="1200" dirty="0" err="1"/>
              <a:t>эмес</a:t>
            </a:r>
            <a:r>
              <a:rPr lang="ru-RU" sz="1200" dirty="0"/>
              <a:t>, </a:t>
            </a:r>
            <a:r>
              <a:rPr lang="ru-RU" sz="1200" dirty="0" err="1"/>
              <a:t>узак</a:t>
            </a:r>
            <a:r>
              <a:rPr lang="ru-RU" sz="1200" dirty="0"/>
              <a:t> </a:t>
            </a:r>
            <a:r>
              <a:rPr lang="ru-RU" sz="1200" dirty="0" err="1"/>
              <a:t>мөөнөттүү</a:t>
            </a:r>
            <a:r>
              <a:rPr lang="ru-RU" sz="1200" dirty="0"/>
              <a:t> </a:t>
            </a:r>
            <a:r>
              <a:rPr lang="ru-RU" sz="1200" dirty="0" err="1"/>
              <a:t>институционалдык</a:t>
            </a:r>
            <a:r>
              <a:rPr lang="ru-RU" sz="1200" dirty="0"/>
              <a:t> </a:t>
            </a:r>
            <a:r>
              <a:rPr lang="ru-RU" sz="1200" dirty="0" err="1"/>
              <a:t>натыйжалуулукту</a:t>
            </a:r>
            <a:r>
              <a:rPr lang="ru-RU" sz="1200" dirty="0"/>
              <a:t> </a:t>
            </a:r>
            <a:r>
              <a:rPr lang="ru-RU" sz="1200" dirty="0" err="1"/>
              <a:t>камсыз</a:t>
            </a:r>
            <a:r>
              <a:rPr lang="ru-RU" sz="1200" dirty="0"/>
              <a:t> </a:t>
            </a:r>
            <a:r>
              <a:rPr lang="ru-RU" sz="1200" dirty="0" err="1"/>
              <a:t>кылган</a:t>
            </a:r>
            <a:r>
              <a:rPr lang="ru-RU" sz="1200" dirty="0"/>
              <a:t> </a:t>
            </a:r>
            <a:r>
              <a:rPr lang="ru-RU" sz="1200" dirty="0" err="1"/>
              <a:t>стратегиялык</a:t>
            </a:r>
            <a:r>
              <a:rPr lang="ru-RU" sz="1200" dirty="0"/>
              <a:t> </a:t>
            </a:r>
            <a:r>
              <a:rPr lang="ru-RU" sz="1200" dirty="0" err="1"/>
              <a:t>компетенцияларды</a:t>
            </a:r>
            <a:r>
              <a:rPr lang="ru-RU" sz="1200" dirty="0"/>
              <a:t> </a:t>
            </a:r>
            <a:r>
              <a:rPr lang="ru-RU" sz="1200" dirty="0" err="1"/>
              <a:t>өнүктүрүүгө</a:t>
            </a:r>
            <a:r>
              <a:rPr lang="ru-RU" sz="1200" dirty="0"/>
              <a:t> да </a:t>
            </a:r>
            <a:r>
              <a:rPr lang="ru-RU" sz="1200" dirty="0" err="1"/>
              <a:t>багытталган</a:t>
            </a:r>
            <a:r>
              <a:rPr lang="ru-RU" sz="1200" dirty="0"/>
              <a:t>.</a:t>
            </a:r>
            <a:endParaRPr lang="ru-KG" sz="1200" dirty="0"/>
          </a:p>
        </p:txBody>
      </p:sp>
      <p:sp>
        <p:nvSpPr>
          <p:cNvPr id="7" name="TextBox 15">
            <a:extLst>
              <a:ext uri="{FF2B5EF4-FFF2-40B4-BE49-F238E27FC236}">
                <a16:creationId xmlns:a16="http://schemas.microsoft.com/office/drawing/2014/main" id="{50D3776B-4444-784E-522A-815A349290C8}"/>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graphicFrame>
        <p:nvGraphicFramePr>
          <p:cNvPr id="10" name="Диаграмма 9">
            <a:extLst>
              <a:ext uri="{FF2B5EF4-FFF2-40B4-BE49-F238E27FC236}">
                <a16:creationId xmlns:a16="http://schemas.microsoft.com/office/drawing/2014/main" id="{EECB2776-4814-4D3F-BF75-FE19028A9F55}"/>
              </a:ext>
            </a:extLst>
          </p:cNvPr>
          <p:cNvGraphicFramePr>
            <a:graphicFrameLocks/>
          </p:cNvGraphicFramePr>
          <p:nvPr>
            <p:extLst>
              <p:ext uri="{D42A27DB-BD31-4B8C-83A1-F6EECF244321}">
                <p14:modId xmlns:p14="http://schemas.microsoft.com/office/powerpoint/2010/main" val="4049334514"/>
              </p:ext>
            </p:extLst>
          </p:nvPr>
        </p:nvGraphicFramePr>
        <p:xfrm>
          <a:off x="843783" y="2573727"/>
          <a:ext cx="6223598" cy="16377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Диаграмма 18">
            <a:extLst>
              <a:ext uri="{FF2B5EF4-FFF2-40B4-BE49-F238E27FC236}">
                <a16:creationId xmlns:a16="http://schemas.microsoft.com/office/drawing/2014/main" id="{2BB16F1A-9423-4ED3-8208-EA9979AAD840}"/>
              </a:ext>
            </a:extLst>
          </p:cNvPr>
          <p:cNvGraphicFramePr>
            <a:graphicFrameLocks/>
          </p:cNvGraphicFramePr>
          <p:nvPr>
            <p:extLst>
              <p:ext uri="{D42A27DB-BD31-4B8C-83A1-F6EECF244321}">
                <p14:modId xmlns:p14="http://schemas.microsoft.com/office/powerpoint/2010/main" val="3805525793"/>
              </p:ext>
            </p:extLst>
          </p:nvPr>
        </p:nvGraphicFramePr>
        <p:xfrm>
          <a:off x="756000" y="7175709"/>
          <a:ext cx="6299067" cy="186326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57005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4DDA2-005F-ABE5-D42F-DAB0132665B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4F09A2B-ED11-4B6F-EB46-7EFB273404AF}"/>
              </a:ext>
            </a:extLst>
          </p:cNvPr>
          <p:cNvSpPr/>
          <p:nvPr/>
        </p:nvSpPr>
        <p:spPr>
          <a:xfrm>
            <a:off x="0" y="-33248"/>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5BA15D10-A831-AE26-35CD-72893F0C23BA}"/>
              </a:ext>
            </a:extLst>
          </p:cNvPr>
          <p:cNvSpPr/>
          <p:nvPr/>
        </p:nvSpPr>
        <p:spPr>
          <a:xfrm>
            <a:off x="801948" y="9949474"/>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57DB4FE2-CB66-AD8A-D4B8-2EB5EB43C9FC}"/>
              </a:ext>
            </a:extLst>
          </p:cNvPr>
          <p:cNvGrpSpPr/>
          <p:nvPr/>
        </p:nvGrpSpPr>
        <p:grpSpPr>
          <a:xfrm>
            <a:off x="801948" y="10040167"/>
            <a:ext cx="490114" cy="490114"/>
            <a:chOff x="0" y="0"/>
            <a:chExt cx="812800" cy="812800"/>
          </a:xfrm>
        </p:grpSpPr>
        <p:sp>
          <p:nvSpPr>
            <p:cNvPr id="6" name="Freeform 3">
              <a:extLst>
                <a:ext uri="{FF2B5EF4-FFF2-40B4-BE49-F238E27FC236}">
                  <a16:creationId xmlns:a16="http://schemas.microsoft.com/office/drawing/2014/main" id="{D589D874-9701-3075-78D4-309BF1EF5C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F0A0A35D-C5C5-8876-5588-40E71645016B}"/>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5A6B5FED-D4C8-AFF2-7BF2-803B5DA7BF41}"/>
              </a:ext>
            </a:extLst>
          </p:cNvPr>
          <p:cNvSpPr txBox="1"/>
          <p:nvPr/>
        </p:nvSpPr>
        <p:spPr>
          <a:xfrm>
            <a:off x="868842" y="10140861"/>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28</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B421490F-8375-2C3C-CC48-3F3EC36A808D}"/>
              </a:ext>
            </a:extLst>
          </p:cNvPr>
          <p:cNvSpPr/>
          <p:nvPr/>
        </p:nvSpPr>
        <p:spPr>
          <a:xfrm>
            <a:off x="939180" y="9271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8C90073A-F4A1-0B4C-6CF7-93B0CCA97E66}"/>
              </a:ext>
            </a:extLst>
          </p:cNvPr>
          <p:cNvSpPr txBox="1"/>
          <p:nvPr/>
        </p:nvSpPr>
        <p:spPr>
          <a:xfrm>
            <a:off x="801948" y="997781"/>
            <a:ext cx="6299067" cy="8094524"/>
          </a:xfrm>
          <a:prstGeom prst="rect">
            <a:avLst/>
          </a:prstGeom>
          <a:noFill/>
        </p:spPr>
        <p:txBody>
          <a:bodyPr wrap="square">
            <a:spAutoFit/>
          </a:bodyPr>
          <a:lstStyle/>
          <a:p>
            <a:pPr indent="360363" algn="just"/>
            <a:r>
              <a:rPr lang="ru-RU" sz="1300" dirty="0" err="1"/>
              <a:t>Агенттиктин</a:t>
            </a:r>
            <a:r>
              <a:rPr lang="ru-RU" sz="1300" dirty="0"/>
              <a:t> ички </a:t>
            </a:r>
            <a:r>
              <a:rPr lang="ru-KG" sz="1300" dirty="0" err="1"/>
              <a:t>текшерүү</a:t>
            </a:r>
            <a:r>
              <a:rPr lang="ru-RU" sz="1300" dirty="0"/>
              <a:t> </a:t>
            </a:r>
            <a:r>
              <a:rPr lang="ru-RU" sz="1300" dirty="0" err="1"/>
              <a:t>системасы</a:t>
            </a:r>
            <a:r>
              <a:rPr lang="ru-RU" sz="1300" dirty="0"/>
              <a:t> </a:t>
            </a:r>
            <a:r>
              <a:rPr lang="ru-RU" sz="1300" dirty="0" err="1"/>
              <a:t>стратегиялык</a:t>
            </a:r>
            <a:r>
              <a:rPr lang="ru-RU" sz="1300" dirty="0"/>
              <a:t> </a:t>
            </a:r>
            <a:r>
              <a:rPr lang="ru-RU" sz="1300" dirty="0" err="1"/>
              <a:t>максаттарга</a:t>
            </a:r>
            <a:r>
              <a:rPr lang="ru-RU" sz="1300" dirty="0"/>
              <a:t> </a:t>
            </a:r>
            <a:r>
              <a:rPr lang="ru-RU" sz="1300" dirty="0" err="1"/>
              <a:t>жетүүнү</a:t>
            </a:r>
            <a:r>
              <a:rPr lang="ru-RU" sz="1300" dirty="0"/>
              <a:t>, </a:t>
            </a:r>
            <a:r>
              <a:rPr lang="ru-RU" sz="1300" dirty="0" err="1"/>
              <a:t>ченемдик</a:t>
            </a:r>
            <a:r>
              <a:rPr lang="ru-RU" sz="1300" dirty="0"/>
              <a:t> </a:t>
            </a:r>
            <a:r>
              <a:rPr lang="ru-RU" sz="1300" dirty="0" err="1"/>
              <a:t>талаптардын</a:t>
            </a:r>
            <a:r>
              <a:rPr lang="ru-RU" sz="1300" dirty="0"/>
              <a:t> </a:t>
            </a:r>
            <a:r>
              <a:rPr lang="ru-RU" sz="1300" dirty="0" err="1"/>
              <a:t>сакталышын</a:t>
            </a:r>
            <a:r>
              <a:rPr lang="ru-RU" sz="1300" dirty="0"/>
              <a:t> </a:t>
            </a:r>
            <a:r>
              <a:rPr lang="ru-RU" sz="1300" dirty="0" err="1"/>
              <a:t>жана</a:t>
            </a:r>
            <a:r>
              <a:rPr lang="ru-RU" sz="1300" dirty="0"/>
              <a:t> </a:t>
            </a:r>
            <a:r>
              <a:rPr lang="ru-RU" sz="1300" dirty="0" err="1"/>
              <a:t>активдерди</a:t>
            </a:r>
            <a:r>
              <a:rPr lang="ru-RU" sz="1300" dirty="0"/>
              <a:t> </a:t>
            </a:r>
            <a:r>
              <a:rPr lang="ru-RU" sz="1300" dirty="0" err="1"/>
              <a:t>коргоону</a:t>
            </a:r>
            <a:r>
              <a:rPr lang="ru-RU" sz="1300" dirty="0"/>
              <a:t> </a:t>
            </a:r>
            <a:r>
              <a:rPr lang="ru-RU" sz="1300" dirty="0" err="1"/>
              <a:t>камсыздайт</a:t>
            </a:r>
            <a:r>
              <a:rPr lang="ru-RU" sz="1300" dirty="0"/>
              <a:t>, </a:t>
            </a:r>
            <a:r>
              <a:rPr lang="ru-RU" sz="1300" dirty="0" err="1"/>
              <a:t>Агенттиктин</a:t>
            </a:r>
            <a:r>
              <a:rPr lang="ru-RU" sz="1300" dirty="0"/>
              <a:t> </a:t>
            </a:r>
            <a:r>
              <a:rPr lang="ru-RU" sz="1300" dirty="0" err="1"/>
              <a:t>корпоративдик</a:t>
            </a:r>
            <a:r>
              <a:rPr lang="ru-RU" sz="1300" dirty="0"/>
              <a:t> </a:t>
            </a:r>
            <a:r>
              <a:rPr lang="ru-RU" sz="1300" dirty="0" err="1"/>
              <a:t>башкаруусунун</a:t>
            </a:r>
            <a:r>
              <a:rPr lang="ru-RU" sz="1300" dirty="0"/>
              <a:t> </a:t>
            </a:r>
            <a:r>
              <a:rPr lang="ru-RU" sz="1300" dirty="0" err="1"/>
              <a:t>негизги</a:t>
            </a:r>
            <a:r>
              <a:rPr lang="ru-RU" sz="1300" dirty="0"/>
              <a:t> </a:t>
            </a:r>
            <a:r>
              <a:rPr lang="ru-RU" sz="1300" dirty="0" err="1"/>
              <a:t>элементи</a:t>
            </a:r>
            <a:r>
              <a:rPr lang="ru-RU" sz="1300" dirty="0"/>
              <a:t>. </a:t>
            </a:r>
            <a:r>
              <a:rPr lang="ru-RU" sz="1300" dirty="0" err="1"/>
              <a:t>Анын</a:t>
            </a:r>
            <a:r>
              <a:rPr lang="ru-RU" sz="1300" dirty="0"/>
              <a:t> </a:t>
            </a:r>
            <a:r>
              <a:rPr lang="ru-RU" sz="1300" dirty="0" err="1"/>
              <a:t>өнүгүшү</a:t>
            </a:r>
            <a:r>
              <a:rPr lang="ru-RU" sz="1300" dirty="0"/>
              <a:t> </a:t>
            </a:r>
            <a:r>
              <a:rPr lang="ru-RU" sz="1300" dirty="0" err="1"/>
              <a:t>алдыңкы</a:t>
            </a:r>
            <a:r>
              <a:rPr lang="ru-RU" sz="1300" dirty="0"/>
              <a:t> эл </a:t>
            </a:r>
            <a:r>
              <a:rPr lang="ru-RU" sz="1300" dirty="0" err="1"/>
              <a:t>аралык</a:t>
            </a:r>
            <a:r>
              <a:rPr lang="ru-RU" sz="1300" dirty="0"/>
              <a:t> </a:t>
            </a:r>
            <a:r>
              <a:rPr lang="ru-RU" sz="1300" dirty="0" err="1"/>
              <a:t>тажрыйбаларды</a:t>
            </a:r>
            <a:r>
              <a:rPr lang="ru-RU" sz="1300" dirty="0"/>
              <a:t> </a:t>
            </a:r>
            <a:r>
              <a:rPr lang="ru-RU" sz="1300" dirty="0" err="1"/>
              <a:t>жана</a:t>
            </a:r>
            <a:r>
              <a:rPr lang="ru-RU" sz="1300" dirty="0"/>
              <a:t> </a:t>
            </a:r>
            <a:r>
              <a:rPr lang="ru-RU" sz="1300" dirty="0" err="1"/>
              <a:t>ачык-айкындуулук</a:t>
            </a:r>
            <a:r>
              <a:rPr lang="ru-RU" sz="1300" dirty="0"/>
              <a:t>, </a:t>
            </a:r>
            <a:r>
              <a:rPr lang="ru-RU" sz="1300" dirty="0" err="1"/>
              <a:t>отчеттуулук</a:t>
            </a:r>
            <a:r>
              <a:rPr lang="ru-RU" sz="1300" dirty="0"/>
              <a:t> </a:t>
            </a:r>
            <a:r>
              <a:rPr lang="ru-RU" sz="1300" dirty="0" err="1"/>
              <a:t>жана</a:t>
            </a:r>
            <a:r>
              <a:rPr lang="ru-RU" sz="1300" dirty="0"/>
              <a:t> </a:t>
            </a:r>
            <a:r>
              <a:rPr lang="ru-RU" sz="1300" dirty="0" err="1"/>
              <a:t>тобокелдикке</a:t>
            </a:r>
            <a:r>
              <a:rPr lang="ru-RU" sz="1300" dirty="0"/>
              <a:t> </a:t>
            </a:r>
            <a:r>
              <a:rPr lang="ru-RU" sz="1300" dirty="0" err="1"/>
              <a:t>багытталган</a:t>
            </a:r>
            <a:r>
              <a:rPr lang="ru-RU" sz="1300" dirty="0"/>
              <a:t> </a:t>
            </a:r>
            <a:r>
              <a:rPr lang="ru-RU" sz="1300" dirty="0" err="1"/>
              <a:t>башкаруу</a:t>
            </a:r>
            <a:r>
              <a:rPr lang="ru-RU" sz="1300" dirty="0"/>
              <a:t> </a:t>
            </a:r>
            <a:r>
              <a:rPr lang="ru-RU" sz="1300" dirty="0" err="1"/>
              <a:t>принциптерин</a:t>
            </a:r>
            <a:r>
              <a:rPr lang="ru-RU" sz="1300" dirty="0"/>
              <a:t> эске </a:t>
            </a:r>
            <a:r>
              <a:rPr lang="ru-RU" sz="1300" dirty="0" err="1"/>
              <a:t>алуу</a:t>
            </a:r>
            <a:r>
              <a:rPr lang="ru-RU" sz="1300" dirty="0"/>
              <a:t> </a:t>
            </a:r>
            <a:r>
              <a:rPr lang="ru-RU" sz="1300" dirty="0" err="1"/>
              <a:t>менен</a:t>
            </a:r>
            <a:r>
              <a:rPr lang="ru-RU" sz="1300" dirty="0"/>
              <a:t> </a:t>
            </a:r>
            <a:r>
              <a:rPr lang="ru-RU" sz="1300" dirty="0" err="1"/>
              <a:t>ишке</a:t>
            </a:r>
            <a:r>
              <a:rPr lang="ru-RU" sz="1300" dirty="0"/>
              <a:t> </a:t>
            </a:r>
            <a:r>
              <a:rPr lang="ru-RU" sz="1300" dirty="0" err="1"/>
              <a:t>ашырылат</a:t>
            </a:r>
            <a:r>
              <a:rPr lang="ru-RU" sz="1300" dirty="0"/>
              <a:t>.</a:t>
            </a:r>
          </a:p>
          <a:p>
            <a:pPr indent="360363" algn="just"/>
            <a:r>
              <a:rPr lang="ru-KG" sz="1300" b="1" dirty="0">
                <a:solidFill>
                  <a:srgbClr val="002F80"/>
                </a:solidFill>
                <a:latin typeface="Open Sans 2 Ultra-Bold"/>
                <a:ea typeface="Open Sans 2 Ultra-Bold"/>
                <a:cs typeface="Open Sans 2 Ultra-Bold"/>
              </a:rPr>
              <a:t>Ички</a:t>
            </a:r>
            <a:r>
              <a:rPr lang="ru-RU" sz="1300" b="1" dirty="0">
                <a:solidFill>
                  <a:srgbClr val="002F80"/>
                </a:solidFill>
                <a:latin typeface="Open Sans 2 Ultra-Bold"/>
                <a:ea typeface="Open Sans 2 Ultra-Bold"/>
                <a:cs typeface="Open Sans 2 Ultra-Bold"/>
              </a:rPr>
              <a:t> аудит</a:t>
            </a:r>
          </a:p>
          <a:p>
            <a:pPr indent="360363" algn="just"/>
            <a:r>
              <a:rPr lang="ru-RU" sz="1300" dirty="0" err="1"/>
              <a:t>Отчеттук</a:t>
            </a:r>
            <a:r>
              <a:rPr lang="ru-RU" sz="1300" dirty="0"/>
              <a:t> </a:t>
            </a:r>
            <a:r>
              <a:rPr lang="ru-RU" sz="1300" dirty="0" err="1"/>
              <a:t>жылы</a:t>
            </a:r>
            <a:r>
              <a:rPr lang="ru-KG" sz="1300" dirty="0"/>
              <a:t> </a:t>
            </a:r>
            <a:r>
              <a:rPr lang="ru-KG" sz="1300" dirty="0" err="1"/>
              <a:t>Агенттиктин</a:t>
            </a:r>
            <a:r>
              <a:rPr lang="ru-KG" sz="1300" dirty="0"/>
              <a:t> </a:t>
            </a:r>
            <a:r>
              <a:rPr lang="ru-RU" sz="1300" dirty="0" err="1"/>
              <a:t>артыкчылыктуу</a:t>
            </a:r>
            <a:r>
              <a:rPr lang="ru-RU" sz="1300" dirty="0"/>
              <a:t> </a:t>
            </a:r>
            <a:r>
              <a:rPr lang="ru-RU" sz="1300" dirty="0" err="1"/>
              <a:t>багыттар</a:t>
            </a:r>
            <a:r>
              <a:rPr lang="ru-KG" sz="1300" dirty="0"/>
              <a:t>ы</a:t>
            </a:r>
            <a:r>
              <a:rPr lang="ru-RU" sz="1300" dirty="0"/>
              <a:t>  </a:t>
            </a:r>
            <a:r>
              <a:rPr lang="ru-KG" sz="1300" dirty="0" err="1"/>
              <a:t>текшерүүчү</a:t>
            </a:r>
            <a:r>
              <a:rPr lang="ru-RU" sz="1300" dirty="0"/>
              <a:t> </a:t>
            </a:r>
            <a:r>
              <a:rPr lang="ru-RU" sz="1300" dirty="0" err="1"/>
              <a:t>жол-жоболордун</a:t>
            </a:r>
            <a:r>
              <a:rPr lang="ru-RU" sz="1300" dirty="0"/>
              <a:t> </a:t>
            </a:r>
            <a:r>
              <a:rPr lang="ru-RU" sz="1300" dirty="0" err="1"/>
              <a:t>натыйжалуулугун</a:t>
            </a:r>
            <a:r>
              <a:rPr lang="ru-RU" sz="1300" dirty="0"/>
              <a:t> </a:t>
            </a:r>
            <a:r>
              <a:rPr lang="ru-RU" sz="1300" dirty="0" err="1"/>
              <a:t>жогорулатуу</a:t>
            </a:r>
            <a:r>
              <a:rPr lang="ru-RU" sz="1300" dirty="0"/>
              <a:t>, мониторинг </a:t>
            </a:r>
            <a:r>
              <a:rPr lang="ru-RU" sz="1300" dirty="0" err="1"/>
              <a:t>процессин</a:t>
            </a:r>
            <a:r>
              <a:rPr lang="ru-RU" sz="1300" dirty="0"/>
              <a:t> </a:t>
            </a:r>
            <a:r>
              <a:rPr lang="ru-RU" sz="1300" dirty="0" err="1"/>
              <a:t>өркүндөтүү</a:t>
            </a:r>
            <a:r>
              <a:rPr lang="ru-RU" sz="1300" dirty="0"/>
              <a:t> </a:t>
            </a:r>
            <a:r>
              <a:rPr lang="ru-RU" sz="1300" dirty="0" err="1"/>
              <a:t>жана</a:t>
            </a:r>
            <a:r>
              <a:rPr lang="ru-RU" sz="1300" dirty="0"/>
              <a:t> </a:t>
            </a:r>
            <a:r>
              <a:rPr lang="ru-RU" sz="1300" dirty="0" err="1"/>
              <a:t>маалыматтык</a:t>
            </a:r>
            <a:r>
              <a:rPr lang="ru-RU" sz="1300" dirty="0"/>
              <a:t> </a:t>
            </a:r>
            <a:r>
              <a:rPr lang="ru-RU" sz="1300" dirty="0" err="1"/>
              <a:t>коопсуздукту</a:t>
            </a:r>
            <a:r>
              <a:rPr lang="ru-RU" sz="1300" dirty="0"/>
              <a:t> </a:t>
            </a:r>
            <a:r>
              <a:rPr lang="ru-RU" sz="1300" dirty="0" err="1"/>
              <a:t>күчөтүү</a:t>
            </a:r>
            <a:r>
              <a:rPr lang="ru-RU" sz="1300" dirty="0"/>
              <a:t> </a:t>
            </a:r>
            <a:r>
              <a:rPr lang="ru-RU" sz="1300" dirty="0" err="1"/>
              <a:t>болуп</a:t>
            </a:r>
            <a:r>
              <a:rPr lang="ru-RU" sz="1300" dirty="0"/>
              <a:t> </a:t>
            </a:r>
            <a:r>
              <a:rPr lang="ru-RU" sz="1300" dirty="0" err="1"/>
              <a:t>калды</a:t>
            </a:r>
            <a:r>
              <a:rPr lang="ru-RU" sz="1300" dirty="0"/>
              <a:t>. Ички </a:t>
            </a:r>
            <a:r>
              <a:rPr lang="ru-KG" sz="1300" dirty="0" err="1"/>
              <a:t>текшерүү</a:t>
            </a:r>
            <a:r>
              <a:rPr lang="ru-RU" sz="1300" dirty="0"/>
              <a:t> </a:t>
            </a:r>
            <a:r>
              <a:rPr lang="ru-RU" sz="1300" dirty="0" err="1"/>
              <a:t>системасы</a:t>
            </a:r>
            <a:r>
              <a:rPr lang="ru-RU" sz="1300" dirty="0"/>
              <a:t> ички аудит </a:t>
            </a:r>
            <a:r>
              <a:rPr lang="ru-RU" sz="1300" dirty="0" err="1"/>
              <a:t>жана</a:t>
            </a:r>
            <a:r>
              <a:rPr lang="ru-RU" sz="1300" dirty="0"/>
              <a:t> </a:t>
            </a:r>
            <a:r>
              <a:rPr lang="ru-RU" sz="1300" dirty="0" err="1"/>
              <a:t>тобокелдиктерди</a:t>
            </a:r>
            <a:r>
              <a:rPr lang="ru-RU" sz="1300" dirty="0"/>
              <a:t> </a:t>
            </a:r>
            <a:r>
              <a:rPr lang="ru-RU" sz="1300" dirty="0" err="1"/>
              <a:t>башкаруу</a:t>
            </a:r>
            <a:r>
              <a:rPr lang="ru-RU" sz="1300" dirty="0"/>
              <a:t> </a:t>
            </a:r>
            <a:r>
              <a:rPr lang="ru-RU" sz="1300" dirty="0" err="1"/>
              <a:t>менен</a:t>
            </a:r>
            <a:r>
              <a:rPr lang="ru-RU" sz="1300" dirty="0"/>
              <a:t> </a:t>
            </a:r>
            <a:r>
              <a:rPr lang="ru-RU" sz="1300" dirty="0" err="1"/>
              <a:t>өз</a:t>
            </a:r>
            <a:r>
              <a:rPr lang="ru-RU" sz="1300" dirty="0"/>
              <a:t> ара </a:t>
            </a:r>
            <a:r>
              <a:rPr lang="ru-RU" sz="1300" dirty="0" err="1"/>
              <a:t>байланышта</a:t>
            </a:r>
            <a:r>
              <a:rPr lang="ru-RU" sz="1300" dirty="0"/>
              <a:t> </a:t>
            </a:r>
            <a:r>
              <a:rPr lang="ru-RU" sz="1300" dirty="0" err="1"/>
              <a:t>иштейт</a:t>
            </a:r>
            <a:r>
              <a:rPr lang="ru-RU" sz="1300" dirty="0"/>
              <a:t>, </a:t>
            </a:r>
            <a:r>
              <a:rPr lang="ru-RU" sz="1300" dirty="0" err="1"/>
              <a:t>бул</a:t>
            </a:r>
            <a:r>
              <a:rPr lang="ru-RU" sz="1300" dirty="0"/>
              <a:t> </a:t>
            </a:r>
            <a:r>
              <a:rPr lang="ru-RU" sz="1300" dirty="0" err="1"/>
              <a:t>четтөөлөрдү</a:t>
            </a:r>
            <a:r>
              <a:rPr lang="ru-RU" sz="1300" dirty="0"/>
              <a:t> </a:t>
            </a:r>
            <a:r>
              <a:rPr lang="ru-RU" sz="1300" dirty="0" err="1"/>
              <a:t>өз</a:t>
            </a:r>
            <a:r>
              <a:rPr lang="ru-RU" sz="1300" dirty="0"/>
              <a:t> </a:t>
            </a:r>
            <a:r>
              <a:rPr lang="ru-RU" sz="1300" dirty="0" err="1"/>
              <a:t>убагында</a:t>
            </a:r>
            <a:r>
              <a:rPr lang="ru-RU" sz="1300" dirty="0"/>
              <a:t> </a:t>
            </a:r>
            <a:r>
              <a:rPr lang="ru-RU" sz="1300" dirty="0" err="1"/>
              <a:t>аныктоону</a:t>
            </a:r>
            <a:r>
              <a:rPr lang="ru-RU" sz="1300" dirty="0"/>
              <a:t> </a:t>
            </a:r>
            <a:r>
              <a:rPr lang="ru-RU" sz="1300" dirty="0" err="1"/>
              <a:t>жана</a:t>
            </a:r>
            <a:r>
              <a:rPr lang="ru-RU" sz="1300" dirty="0"/>
              <a:t> </a:t>
            </a:r>
            <a:r>
              <a:rPr lang="ru-RU" sz="1300" dirty="0" err="1"/>
              <a:t>тышкы</a:t>
            </a:r>
            <a:r>
              <a:rPr lang="ru-RU" sz="1300" dirty="0"/>
              <a:t> </a:t>
            </a:r>
            <a:r>
              <a:rPr lang="ru-RU" sz="1300" dirty="0" err="1"/>
              <a:t>жана</a:t>
            </a:r>
            <a:r>
              <a:rPr lang="ru-RU" sz="1300" dirty="0"/>
              <a:t> ички </a:t>
            </a:r>
            <a:r>
              <a:rPr lang="ru-RU" sz="1300" dirty="0" err="1"/>
              <a:t>чөйрөнүн</a:t>
            </a:r>
            <a:r>
              <a:rPr lang="ru-RU" sz="1300" dirty="0"/>
              <a:t> </a:t>
            </a:r>
            <a:r>
              <a:rPr lang="ru-RU" sz="1300" dirty="0" err="1"/>
              <a:t>өзгөрүүлөрүнө</a:t>
            </a:r>
            <a:r>
              <a:rPr lang="ru-RU" sz="1300" dirty="0"/>
              <a:t> </a:t>
            </a:r>
            <a:r>
              <a:rPr lang="ru-RU" sz="1300" dirty="0" err="1"/>
              <a:t>ыкчам</a:t>
            </a:r>
            <a:r>
              <a:rPr lang="ru-RU" sz="1300" dirty="0"/>
              <a:t> </a:t>
            </a:r>
            <a:r>
              <a:rPr lang="ru-RU" sz="1300" dirty="0" err="1"/>
              <a:t>жооп</a:t>
            </a:r>
            <a:r>
              <a:rPr lang="ru-RU" sz="1300" dirty="0"/>
              <a:t> </a:t>
            </a:r>
            <a:r>
              <a:rPr lang="ru-RU" sz="1300" dirty="0" err="1"/>
              <a:t>кайтарууну</a:t>
            </a:r>
            <a:r>
              <a:rPr lang="ru-RU" sz="1300" dirty="0"/>
              <a:t> </a:t>
            </a:r>
            <a:r>
              <a:rPr lang="ru-RU" sz="1300" dirty="0" err="1"/>
              <a:t>камсыз</a:t>
            </a:r>
            <a:r>
              <a:rPr lang="ru-RU" sz="1300" dirty="0"/>
              <a:t> </a:t>
            </a:r>
            <a:r>
              <a:rPr lang="ru-RU" sz="1300" dirty="0" err="1"/>
              <a:t>кылат</a:t>
            </a:r>
            <a:r>
              <a:rPr lang="ru-RU" sz="1300" dirty="0"/>
              <a:t>. </a:t>
            </a:r>
            <a:endParaRPr lang="ru-KG" sz="1300" dirty="0"/>
          </a:p>
          <a:p>
            <a:pPr indent="360363" algn="just"/>
            <a:r>
              <a:rPr lang="ru-RU" sz="1300" dirty="0"/>
              <a:t>2025-жылы "Бейкер Тилли Бишкек" </a:t>
            </a:r>
            <a:r>
              <a:rPr lang="ru-RU" sz="1300" dirty="0" err="1"/>
              <a:t>аудитордук</a:t>
            </a:r>
            <a:r>
              <a:rPr lang="ru-RU" sz="1300" dirty="0"/>
              <a:t> </a:t>
            </a:r>
            <a:r>
              <a:rPr lang="ru-RU" sz="1300" dirty="0" err="1"/>
              <a:t>компаниясы</a:t>
            </a:r>
            <a:r>
              <a:rPr lang="ru-RU" sz="1300" dirty="0"/>
              <a:t> </a:t>
            </a:r>
            <a:r>
              <a:rPr lang="ru-RU" sz="1300" dirty="0" err="1"/>
              <a:t>тарабынан</a:t>
            </a:r>
            <a:r>
              <a:rPr lang="ru-RU" sz="1300" dirty="0"/>
              <a:t> Кыргыз Республикасынын </a:t>
            </a:r>
            <a:r>
              <a:rPr lang="ru-RU" sz="1300" dirty="0" err="1"/>
              <a:t>мыйзамдарынын</a:t>
            </a:r>
            <a:r>
              <a:rPr lang="ru-RU" sz="1300" dirty="0"/>
              <a:t> </a:t>
            </a:r>
            <a:r>
              <a:rPr lang="ru-RU" sz="1300" dirty="0" err="1"/>
              <a:t>жана</a:t>
            </a:r>
            <a:r>
              <a:rPr lang="ru-RU" sz="1300" dirty="0"/>
              <a:t> </a:t>
            </a:r>
            <a:r>
              <a:rPr lang="ru-RU" sz="1300" dirty="0" err="1"/>
              <a:t>Агенттиктин</a:t>
            </a:r>
            <a:r>
              <a:rPr lang="ru-RU" sz="1300" dirty="0"/>
              <a:t> ички </a:t>
            </a:r>
            <a:r>
              <a:rPr lang="ru-RU" sz="1300" dirty="0" err="1"/>
              <a:t>ченемдик</a:t>
            </a:r>
            <a:r>
              <a:rPr lang="ru-RU" sz="1300" dirty="0"/>
              <a:t> </a:t>
            </a:r>
            <a:r>
              <a:rPr lang="ru-RU" sz="1300" dirty="0" err="1"/>
              <a:t>актыларынын</a:t>
            </a:r>
            <a:r>
              <a:rPr lang="ru-RU" sz="1300" dirty="0"/>
              <a:t> </a:t>
            </a:r>
            <a:r>
              <a:rPr lang="ru-RU" sz="1300" dirty="0" err="1"/>
              <a:t>талаптарына</a:t>
            </a:r>
            <a:r>
              <a:rPr lang="ru-RU" sz="1300" dirty="0"/>
              <a:t> </a:t>
            </a:r>
            <a:r>
              <a:rPr lang="ru-RU" sz="1300" dirty="0" err="1"/>
              <a:t>ылайык</a:t>
            </a:r>
            <a:r>
              <a:rPr lang="ru-RU" sz="1300" dirty="0"/>
              <a:t> </a:t>
            </a:r>
            <a:r>
              <a:rPr lang="ru-RU" sz="1300" dirty="0" err="1"/>
              <a:t>тышкы</a:t>
            </a:r>
            <a:r>
              <a:rPr lang="ru-RU" sz="1300" dirty="0"/>
              <a:t> </a:t>
            </a:r>
            <a:r>
              <a:rPr lang="en-US" sz="1300" dirty="0"/>
              <a:t>IT-</a:t>
            </a:r>
            <a:r>
              <a:rPr lang="ru-RU" sz="1300" dirty="0"/>
              <a:t>аудит </a:t>
            </a:r>
            <a:r>
              <a:rPr lang="ru-RU" sz="1300" dirty="0" err="1"/>
              <a:t>жүргүзүлдү</a:t>
            </a:r>
            <a:r>
              <a:rPr lang="ru-RU" sz="1300" dirty="0"/>
              <a:t>. </a:t>
            </a:r>
            <a:r>
              <a:rPr lang="ru-RU" sz="1300" dirty="0" err="1"/>
              <a:t>Аудиттин</a:t>
            </a:r>
            <a:r>
              <a:rPr lang="ru-RU" sz="1300" dirty="0"/>
              <a:t> </a:t>
            </a:r>
            <a:r>
              <a:rPr lang="ru-RU" sz="1300" dirty="0" err="1"/>
              <a:t>жыйынтыгы</a:t>
            </a:r>
            <a:r>
              <a:rPr lang="ru-RU" sz="1300" dirty="0"/>
              <a:t> </a:t>
            </a:r>
            <a:r>
              <a:rPr lang="ru-RU" sz="1300" dirty="0" err="1"/>
              <a:t>боюнча</a:t>
            </a:r>
            <a:r>
              <a:rPr lang="ru-RU" sz="1300" dirty="0"/>
              <a:t> </a:t>
            </a:r>
            <a:r>
              <a:rPr lang="ru-RU" sz="1300" dirty="0" err="1"/>
              <a:t>маалыматтык</a:t>
            </a:r>
            <a:r>
              <a:rPr lang="ru-RU" sz="1300" dirty="0"/>
              <a:t> </a:t>
            </a:r>
            <a:r>
              <a:rPr lang="ru-RU" sz="1300" dirty="0" err="1"/>
              <a:t>системаларды</a:t>
            </a:r>
            <a:r>
              <a:rPr lang="ru-RU" sz="1300" dirty="0"/>
              <a:t> </a:t>
            </a:r>
            <a:r>
              <a:rPr lang="ru-RU" sz="1300" dirty="0" err="1"/>
              <a:t>өркүндөтүү</a:t>
            </a:r>
            <a:r>
              <a:rPr lang="ru-RU" sz="1300" dirty="0"/>
              <a:t> </a:t>
            </a:r>
            <a:r>
              <a:rPr lang="ru-RU" sz="1300" dirty="0" err="1"/>
              <a:t>жана</a:t>
            </a:r>
            <a:r>
              <a:rPr lang="ru-RU" sz="1300" dirty="0"/>
              <a:t> </a:t>
            </a:r>
            <a:r>
              <a:rPr lang="ru-RU" sz="1300" dirty="0" err="1"/>
              <a:t>маалыматтык</a:t>
            </a:r>
            <a:r>
              <a:rPr lang="ru-RU" sz="1300" dirty="0"/>
              <a:t> </a:t>
            </a:r>
            <a:r>
              <a:rPr lang="ru-RU" sz="1300" dirty="0" err="1"/>
              <a:t>жана</a:t>
            </a:r>
            <a:r>
              <a:rPr lang="ru-RU" sz="1300" dirty="0"/>
              <a:t> </a:t>
            </a:r>
            <a:r>
              <a:rPr lang="ru-RU" sz="1300" dirty="0" err="1"/>
              <a:t>киберкоопсуздукту</a:t>
            </a:r>
            <a:r>
              <a:rPr lang="ru-RU" sz="1300" dirty="0"/>
              <a:t> </a:t>
            </a:r>
            <a:r>
              <a:rPr lang="ru-RU" sz="1300" dirty="0" err="1"/>
              <a:t>бекемдөө</a:t>
            </a:r>
            <a:r>
              <a:rPr lang="ru-RU" sz="1300" dirty="0"/>
              <a:t> </a:t>
            </a:r>
            <a:r>
              <a:rPr lang="ru-RU" sz="1300" dirty="0" err="1"/>
              <a:t>боюнча</a:t>
            </a:r>
            <a:r>
              <a:rPr lang="ru-RU" sz="1300" dirty="0"/>
              <a:t> </a:t>
            </a:r>
            <a:r>
              <a:rPr lang="ru-RU" sz="1300" dirty="0" err="1"/>
              <a:t>сунуштар</a:t>
            </a:r>
            <a:r>
              <a:rPr lang="ru-RU" sz="1300" dirty="0"/>
              <a:t> </a:t>
            </a:r>
            <a:r>
              <a:rPr lang="ru-RU" sz="1300" dirty="0" err="1"/>
              <a:t>иштелип</a:t>
            </a:r>
            <a:r>
              <a:rPr lang="ru-RU" sz="1300" dirty="0"/>
              <a:t> </a:t>
            </a:r>
            <a:r>
              <a:rPr lang="ru-RU" sz="1300" dirty="0" err="1"/>
              <a:t>чыкты</a:t>
            </a:r>
            <a:r>
              <a:rPr lang="ru-RU" sz="1300" dirty="0"/>
              <a:t>.</a:t>
            </a:r>
          </a:p>
          <a:p>
            <a:pPr indent="360363" algn="just"/>
            <a:r>
              <a:rPr lang="ru-RU" sz="1300" b="1" dirty="0">
                <a:solidFill>
                  <a:srgbClr val="002F80"/>
                </a:solidFill>
                <a:latin typeface="Open Sans 2 Ultra-Bold"/>
                <a:ea typeface="Open Sans 2 Ultra-Bold"/>
                <a:cs typeface="Open Sans 2 Ultra-Bold"/>
              </a:rPr>
              <a:t>Т</a:t>
            </a:r>
            <a:r>
              <a:rPr lang="ru-KG" sz="1300" b="1" dirty="0" err="1">
                <a:solidFill>
                  <a:srgbClr val="002F80"/>
                </a:solidFill>
                <a:latin typeface="Open Sans 2 Ultra-Bold"/>
                <a:ea typeface="Open Sans 2 Ultra-Bold"/>
                <a:cs typeface="Open Sans 2 Ultra-Bold"/>
              </a:rPr>
              <a:t>обокелдиктерди</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башкаруу</a:t>
            </a:r>
            <a:endParaRPr lang="ru-RU" sz="1300" b="1" dirty="0">
              <a:solidFill>
                <a:srgbClr val="002F80"/>
              </a:solidFill>
              <a:latin typeface="Open Sans 2 Ultra-Bold"/>
              <a:ea typeface="Open Sans 2 Ultra-Bold"/>
              <a:cs typeface="Open Sans 2 Ultra-Bold"/>
            </a:endParaRPr>
          </a:p>
          <a:p>
            <a:pPr indent="360363" algn="just"/>
            <a:r>
              <a:rPr lang="ru-KG" sz="1300" dirty="0"/>
              <a:t>Т</a:t>
            </a:r>
            <a:r>
              <a:rPr lang="ru-RU" sz="1300" dirty="0" err="1"/>
              <a:t>обокелдиктерди</a:t>
            </a:r>
            <a:r>
              <a:rPr lang="ru-RU" sz="1300" dirty="0"/>
              <a:t> </a:t>
            </a:r>
            <a:r>
              <a:rPr lang="ru-RU" sz="1300" dirty="0" err="1"/>
              <a:t>башкаруу</a:t>
            </a:r>
            <a:r>
              <a:rPr lang="ru-RU" sz="1300" dirty="0"/>
              <a:t> </a:t>
            </a:r>
            <a:r>
              <a:rPr lang="ru-RU" sz="1300" dirty="0" err="1"/>
              <a:t>системасы</a:t>
            </a:r>
            <a:r>
              <a:rPr lang="ru-KG" sz="1300" dirty="0"/>
              <a:t> </a:t>
            </a:r>
            <a:r>
              <a:rPr lang="ru-RU" sz="1300" dirty="0" err="1"/>
              <a:t>Агенттиктин</a:t>
            </a:r>
            <a:r>
              <a:rPr lang="ru-RU" sz="1300" dirty="0"/>
              <a:t> </a:t>
            </a:r>
            <a:r>
              <a:rPr lang="ru-RU" sz="1300" dirty="0" err="1"/>
              <a:t>функцияларын</a:t>
            </a:r>
            <a:r>
              <a:rPr lang="ru-RU" sz="1300" dirty="0"/>
              <a:t> </a:t>
            </a:r>
            <a:r>
              <a:rPr lang="ru-RU" sz="1300" dirty="0" err="1"/>
              <a:t>аткарууга</a:t>
            </a:r>
            <a:r>
              <a:rPr lang="ru-RU" sz="1300" dirty="0"/>
              <a:t> </a:t>
            </a:r>
            <a:r>
              <a:rPr lang="ru-RU" sz="1300" dirty="0" err="1"/>
              <a:t>таасир</a:t>
            </a:r>
            <a:r>
              <a:rPr lang="ru-RU" sz="1300" dirty="0"/>
              <a:t> </a:t>
            </a:r>
            <a:r>
              <a:rPr lang="ru-RU" sz="1300" dirty="0" err="1"/>
              <a:t>эте</a:t>
            </a:r>
            <a:r>
              <a:rPr lang="ru-RU" sz="1300" dirty="0"/>
              <a:t> </a:t>
            </a:r>
            <a:r>
              <a:rPr lang="ru-RU" sz="1300" dirty="0" err="1"/>
              <a:t>турган</a:t>
            </a:r>
            <a:r>
              <a:rPr lang="ru-RU" sz="1300" dirty="0"/>
              <a:t> </a:t>
            </a:r>
            <a:r>
              <a:rPr lang="ru-KG" sz="1300" dirty="0" err="1"/>
              <a:t>жана</a:t>
            </a:r>
            <a:r>
              <a:rPr lang="ru-KG" sz="1300" dirty="0"/>
              <a:t> </a:t>
            </a:r>
            <a:r>
              <a:rPr lang="ru-RU" sz="1300" dirty="0" err="1"/>
              <a:t>мүмкүн</a:t>
            </a:r>
            <a:r>
              <a:rPr lang="ru-RU" sz="1300" dirty="0"/>
              <a:t> </a:t>
            </a:r>
            <a:r>
              <a:rPr lang="ru-RU" sz="1300" dirty="0" err="1"/>
              <a:t>болуучу</a:t>
            </a:r>
            <a:r>
              <a:rPr lang="ru-RU" sz="1300" dirty="0"/>
              <a:t> </a:t>
            </a:r>
            <a:r>
              <a:rPr lang="ru-RU" sz="1300" dirty="0" err="1"/>
              <a:t>коркунучтарды</a:t>
            </a:r>
            <a:r>
              <a:rPr lang="ru-RU" sz="1300" dirty="0"/>
              <a:t> </a:t>
            </a:r>
            <a:r>
              <a:rPr lang="ru-RU" sz="1300" dirty="0" err="1"/>
              <a:t>аныктоого</a:t>
            </a:r>
            <a:r>
              <a:rPr lang="ru-RU" sz="1300" dirty="0"/>
              <a:t>, </a:t>
            </a:r>
            <a:r>
              <a:rPr lang="ru-RU" sz="1300" dirty="0" err="1"/>
              <a:t>баалоого</a:t>
            </a:r>
            <a:r>
              <a:rPr lang="ru-RU" sz="1300" dirty="0"/>
              <a:t> </a:t>
            </a:r>
            <a:r>
              <a:rPr lang="ru-RU" sz="1300" dirty="0" err="1"/>
              <a:t>жана</a:t>
            </a:r>
            <a:r>
              <a:rPr lang="ru-RU" sz="1300" dirty="0"/>
              <a:t> </a:t>
            </a:r>
            <a:r>
              <a:rPr lang="ru-RU" sz="1300" dirty="0" err="1"/>
              <a:t>азайтууга</a:t>
            </a:r>
            <a:r>
              <a:rPr lang="ru-RU" sz="1300" dirty="0"/>
              <a:t> </a:t>
            </a:r>
            <a:r>
              <a:rPr lang="ru-RU" sz="1300" dirty="0" err="1"/>
              <a:t>багытталган</a:t>
            </a:r>
            <a:r>
              <a:rPr lang="ru-RU" sz="1300" dirty="0"/>
              <a:t>. </a:t>
            </a:r>
            <a:endParaRPr lang="ru-KG" sz="1300" dirty="0"/>
          </a:p>
          <a:p>
            <a:pPr indent="360363" algn="just"/>
            <a:r>
              <a:rPr lang="ru-RU" sz="1300" dirty="0" err="1"/>
              <a:t>Жыл</a:t>
            </a:r>
            <a:r>
              <a:rPr lang="ru-RU" sz="1300" dirty="0"/>
              <a:t> </a:t>
            </a:r>
            <a:r>
              <a:rPr lang="ru-RU" sz="1300" dirty="0" err="1"/>
              <a:t>ичинде</a:t>
            </a:r>
            <a:r>
              <a:rPr lang="ru-RU" sz="1300" dirty="0"/>
              <a:t> </a:t>
            </a:r>
            <a:r>
              <a:rPr lang="ru-RU" sz="1300" dirty="0" err="1"/>
              <a:t>төмөнкү</a:t>
            </a:r>
            <a:r>
              <a:rPr lang="ru-KG" sz="1300" dirty="0" err="1"/>
              <a:t>дөй</a:t>
            </a:r>
            <a:r>
              <a:rPr lang="ru-RU" sz="1300" dirty="0"/>
              <a:t> </a:t>
            </a:r>
            <a:r>
              <a:rPr lang="ru-RU" sz="1300" dirty="0" err="1"/>
              <a:t>чаралар</a:t>
            </a:r>
            <a:r>
              <a:rPr lang="ru-RU" sz="1300" dirty="0"/>
              <a:t> </a:t>
            </a:r>
            <a:r>
              <a:rPr lang="ru-RU" sz="1300" dirty="0" err="1"/>
              <a:t>ишке</a:t>
            </a:r>
            <a:r>
              <a:rPr lang="ru-RU" sz="1300" dirty="0"/>
              <a:t> </a:t>
            </a:r>
            <a:r>
              <a:rPr lang="ru-RU" sz="1300" dirty="0" err="1"/>
              <a:t>ашырылды</a:t>
            </a:r>
            <a:r>
              <a:rPr lang="ru-RU" sz="1300" dirty="0"/>
              <a:t>:</a:t>
            </a:r>
            <a:endParaRPr lang="ru-KG" sz="1300" dirty="0"/>
          </a:p>
          <a:p>
            <a:pPr marL="285750" indent="-285750" algn="just">
              <a:buFont typeface="Arial" panose="020B0604020202020204" pitchFamily="34" charset="0"/>
              <a:buChar char="•"/>
            </a:pPr>
            <a:r>
              <a:rPr lang="ru-RU" sz="1300" dirty="0" err="1"/>
              <a:t>кызматкерлердин</a:t>
            </a:r>
            <a:r>
              <a:rPr lang="ru-RU" sz="1300" dirty="0"/>
              <a:t> </a:t>
            </a:r>
            <a:r>
              <a:rPr lang="ru-RU" sz="1300" dirty="0" err="1"/>
              <a:t>штаттан</a:t>
            </a:r>
            <a:r>
              <a:rPr lang="ru-RU" sz="1300" dirty="0"/>
              <a:t> </a:t>
            </a:r>
            <a:r>
              <a:rPr lang="ru-RU" sz="1300" dirty="0" err="1"/>
              <a:t>тышкаркы</a:t>
            </a:r>
            <a:r>
              <a:rPr lang="ru-RU" sz="1300" dirty="0"/>
              <a:t> </a:t>
            </a:r>
            <a:r>
              <a:rPr lang="ru-RU" sz="1300" dirty="0" err="1"/>
              <a:t>кырдаалдарда</a:t>
            </a:r>
            <a:r>
              <a:rPr lang="ru-RU" sz="1300" dirty="0"/>
              <a:t> </a:t>
            </a:r>
            <a:r>
              <a:rPr lang="ru-RU" sz="1300" dirty="0" err="1"/>
              <a:t>жана</a:t>
            </a:r>
            <a:r>
              <a:rPr lang="ru-RU" sz="1300" dirty="0"/>
              <a:t> </a:t>
            </a:r>
            <a:r>
              <a:rPr lang="ru-RU" sz="1300" dirty="0" err="1"/>
              <a:t>кепилдик</a:t>
            </a:r>
            <a:r>
              <a:rPr lang="ru-RU" sz="1300" dirty="0"/>
              <a:t> </a:t>
            </a:r>
            <a:r>
              <a:rPr lang="ru-RU" sz="1300" dirty="0" err="1"/>
              <a:t>учурларында</a:t>
            </a:r>
            <a:r>
              <a:rPr lang="ru-RU" sz="1300" dirty="0"/>
              <a:t> </a:t>
            </a:r>
            <a:r>
              <a:rPr lang="ru-RU" sz="1300" dirty="0" err="1"/>
              <a:t>аракеттерин</a:t>
            </a:r>
            <a:r>
              <a:rPr lang="ru-RU" sz="1300" dirty="0"/>
              <a:t> </a:t>
            </a:r>
            <a:r>
              <a:rPr lang="ru-RU" sz="1300" dirty="0" err="1"/>
              <a:t>регламенттөө</a:t>
            </a:r>
            <a:r>
              <a:rPr lang="ru-RU" sz="1300" dirty="0"/>
              <a:t>; </a:t>
            </a:r>
            <a:endParaRPr lang="ru-KG" sz="1300" dirty="0"/>
          </a:p>
          <a:p>
            <a:pPr marL="285750" indent="-285750" algn="just">
              <a:buFont typeface="Arial" panose="020B0604020202020204" pitchFamily="34" charset="0"/>
              <a:buChar char="•"/>
            </a:pPr>
            <a:r>
              <a:rPr lang="ru-RU" sz="1300" dirty="0" err="1"/>
              <a:t>автоматташтырылган</a:t>
            </a:r>
            <a:r>
              <a:rPr lang="ru-RU" sz="1300" dirty="0"/>
              <a:t> </a:t>
            </a:r>
            <a:r>
              <a:rPr lang="ru-RU" sz="1300" dirty="0" err="1"/>
              <a:t>сактоо</a:t>
            </a:r>
            <a:r>
              <a:rPr lang="ru-RU" sz="1300" dirty="0"/>
              <a:t> </a:t>
            </a:r>
            <a:r>
              <a:rPr lang="ru-RU" sz="1300" dirty="0" err="1"/>
              <a:t>жана</a:t>
            </a:r>
            <a:r>
              <a:rPr lang="ru-RU" sz="1300" dirty="0"/>
              <a:t> </a:t>
            </a:r>
            <a:r>
              <a:rPr lang="ru-RU" sz="1300" dirty="0" err="1"/>
              <a:t>маалыматтарды</a:t>
            </a:r>
            <a:r>
              <a:rPr lang="ru-RU" sz="1300" dirty="0"/>
              <a:t> </a:t>
            </a:r>
            <a:r>
              <a:rPr lang="ru-RU" sz="1300" dirty="0" err="1"/>
              <a:t>иштетүү</a:t>
            </a:r>
            <a:r>
              <a:rPr lang="ru-RU" sz="1300" dirty="0"/>
              <a:t> </a:t>
            </a:r>
            <a:r>
              <a:rPr lang="ru-RU" sz="1300" dirty="0" err="1"/>
              <a:t>системаларын</a:t>
            </a:r>
            <a:r>
              <a:rPr lang="ru-RU" sz="1300" dirty="0"/>
              <a:t> </a:t>
            </a:r>
            <a:r>
              <a:rPr lang="ru-RU" sz="1300" dirty="0" err="1"/>
              <a:t>модернизациялоо</a:t>
            </a:r>
            <a:r>
              <a:rPr lang="ru-RU" sz="1300" dirty="0"/>
              <a:t> </a:t>
            </a:r>
            <a:r>
              <a:rPr lang="ru-RU" sz="1300" dirty="0" err="1"/>
              <a:t>процессинде</a:t>
            </a:r>
            <a:r>
              <a:rPr lang="ru-RU" sz="1300" dirty="0"/>
              <a:t> </a:t>
            </a:r>
            <a:r>
              <a:rPr lang="ru-RU" sz="1300" dirty="0" err="1"/>
              <a:t>тобокелдиктерди</a:t>
            </a:r>
            <a:r>
              <a:rPr lang="ru-RU" sz="1300" dirty="0"/>
              <a:t> </a:t>
            </a:r>
            <a:r>
              <a:rPr lang="ru-RU" sz="1300" dirty="0" err="1"/>
              <a:t>азайтуу</a:t>
            </a:r>
            <a:r>
              <a:rPr lang="ru-RU" sz="1300" dirty="0"/>
              <a:t>; </a:t>
            </a:r>
            <a:endParaRPr lang="ru-KG" sz="1300" dirty="0"/>
          </a:p>
          <a:p>
            <a:pPr marL="285750" indent="-285750" algn="just">
              <a:buFont typeface="Arial" panose="020B0604020202020204" pitchFamily="34" charset="0"/>
              <a:buChar char="•"/>
            </a:pPr>
            <a:r>
              <a:rPr lang="ru-RU" sz="1300" dirty="0" err="1"/>
              <a:t>ишмердүүлүктүн</a:t>
            </a:r>
            <a:r>
              <a:rPr lang="ru-RU" sz="1300" dirty="0"/>
              <a:t> </a:t>
            </a:r>
            <a:r>
              <a:rPr lang="ru-RU" sz="1300" dirty="0" err="1"/>
              <a:t>үзгүлтүксүздүгүн</a:t>
            </a:r>
            <a:r>
              <a:rPr lang="ru-RU" sz="1300" dirty="0"/>
              <a:t> </a:t>
            </a:r>
            <a:r>
              <a:rPr lang="ru-RU" sz="1300" dirty="0" err="1"/>
              <a:t>камсыз</a:t>
            </a:r>
            <a:r>
              <a:rPr lang="ru-RU" sz="1300" dirty="0"/>
              <a:t> </a:t>
            </a:r>
            <a:r>
              <a:rPr lang="ru-RU" sz="1300" dirty="0" err="1"/>
              <a:t>кылуу</a:t>
            </a:r>
            <a:r>
              <a:rPr lang="ru-RU" sz="1300" dirty="0"/>
              <a:t> </a:t>
            </a:r>
            <a:r>
              <a:rPr lang="ru-RU" sz="1300" dirty="0" err="1"/>
              <a:t>жана</a:t>
            </a:r>
            <a:r>
              <a:rPr lang="ru-RU" sz="1300" dirty="0"/>
              <a:t> бизнес-</a:t>
            </a:r>
            <a:r>
              <a:rPr lang="ru-RU" sz="1300" dirty="0" err="1"/>
              <a:t>процесстердин</a:t>
            </a:r>
            <a:r>
              <a:rPr lang="ru-RU" sz="1300" dirty="0"/>
              <a:t> </a:t>
            </a:r>
            <a:r>
              <a:rPr lang="ru-RU" sz="1300" dirty="0" err="1"/>
              <a:t>туруктуулугун</a:t>
            </a:r>
            <a:r>
              <a:rPr lang="ru-RU" sz="1300" dirty="0"/>
              <a:t> </a:t>
            </a:r>
            <a:r>
              <a:rPr lang="ru-RU" sz="1300" dirty="0" err="1"/>
              <a:t>жогорулатуу</a:t>
            </a:r>
            <a:r>
              <a:rPr lang="ru-RU" sz="1300" dirty="0"/>
              <a:t>; </a:t>
            </a:r>
            <a:endParaRPr lang="ru-KG" sz="1300" dirty="0"/>
          </a:p>
          <a:p>
            <a:pPr marL="285750" indent="-285750" algn="just">
              <a:buFont typeface="Arial" panose="020B0604020202020204" pitchFamily="34" charset="0"/>
              <a:buChar char="•"/>
            </a:pPr>
            <a:r>
              <a:rPr lang="ru-RU" sz="1300" dirty="0" err="1"/>
              <a:t>маалыматты</a:t>
            </a:r>
            <a:r>
              <a:rPr lang="ru-RU" sz="1300" dirty="0"/>
              <a:t> </a:t>
            </a:r>
            <a:r>
              <a:rPr lang="ru-RU" sz="1300" dirty="0" err="1"/>
              <a:t>коргоону</a:t>
            </a:r>
            <a:r>
              <a:rPr lang="ru-RU" sz="1300" dirty="0"/>
              <a:t> </a:t>
            </a:r>
            <a:r>
              <a:rPr lang="ru-RU" sz="1300" dirty="0" err="1"/>
              <a:t>күчөтүү</a:t>
            </a:r>
            <a:r>
              <a:rPr lang="ru-RU" sz="1300" dirty="0"/>
              <a:t>.</a:t>
            </a:r>
            <a:endParaRPr lang="ru-KG" sz="1300" dirty="0"/>
          </a:p>
          <a:p>
            <a:pPr indent="360363" algn="just"/>
            <a:r>
              <a:rPr lang="ru-RU" sz="1300" dirty="0" err="1"/>
              <a:t>Алдын</a:t>
            </a:r>
            <a:r>
              <a:rPr lang="ru-RU" sz="1300" dirty="0"/>
              <a:t> </a:t>
            </a:r>
            <a:r>
              <a:rPr lang="ru-RU" sz="1300" dirty="0" err="1"/>
              <a:t>алуу</a:t>
            </a:r>
            <a:r>
              <a:rPr lang="ru-RU" sz="1300" dirty="0"/>
              <a:t> </a:t>
            </a:r>
            <a:r>
              <a:rPr lang="ru-RU" sz="1300" dirty="0" err="1"/>
              <a:t>механизмдерин</a:t>
            </a:r>
            <a:r>
              <a:rPr lang="ru-RU" sz="1300" dirty="0"/>
              <a:t> </a:t>
            </a:r>
            <a:r>
              <a:rPr lang="ru-RU" sz="1300" dirty="0" err="1"/>
              <a:t>өнүктүрүүнүн</a:t>
            </a:r>
            <a:r>
              <a:rPr lang="ru-RU" sz="1300" dirty="0"/>
              <a:t> </a:t>
            </a:r>
            <a:r>
              <a:rPr lang="ru-RU" sz="1300" dirty="0" err="1"/>
              <a:t>алкагында</a:t>
            </a:r>
            <a:r>
              <a:rPr lang="ru-RU" sz="1300" dirty="0"/>
              <a:t> </a:t>
            </a:r>
            <a:r>
              <a:rPr lang="ru-RU" sz="1300" dirty="0" err="1"/>
              <a:t>төрт</a:t>
            </a:r>
            <a:r>
              <a:rPr lang="ru-RU" sz="1300" dirty="0"/>
              <a:t> стресс-тест </a:t>
            </a:r>
            <a:r>
              <a:rPr lang="ru-RU" sz="1300" dirty="0" err="1"/>
              <a:t>жана</a:t>
            </a:r>
            <a:r>
              <a:rPr lang="ru-RU" sz="1300" dirty="0"/>
              <a:t> </a:t>
            </a:r>
            <a:r>
              <a:rPr lang="ru-RU" sz="1300" dirty="0" err="1"/>
              <a:t>сценарийлик</a:t>
            </a:r>
            <a:r>
              <a:rPr lang="ru-RU" sz="1300" dirty="0"/>
              <a:t> </a:t>
            </a:r>
            <a:r>
              <a:rPr lang="ru-RU" sz="1300" dirty="0" err="1"/>
              <a:t>моделдөө</a:t>
            </a:r>
            <a:r>
              <a:rPr lang="ru-RU" sz="1300" dirty="0"/>
              <a:t> </a:t>
            </a:r>
            <a:r>
              <a:rPr lang="ru-RU" sz="1300" dirty="0" err="1"/>
              <a:t>жүргүзүлдү</a:t>
            </a:r>
            <a:r>
              <a:rPr lang="ru-RU" sz="1300" dirty="0"/>
              <a:t>, </a:t>
            </a:r>
            <a:r>
              <a:rPr lang="ru-RU" sz="1300" dirty="0" err="1"/>
              <a:t>анын</a:t>
            </a:r>
            <a:r>
              <a:rPr lang="ru-RU" sz="1300" dirty="0"/>
              <a:t> </a:t>
            </a:r>
            <a:r>
              <a:rPr lang="ru-RU" sz="1300" dirty="0" err="1"/>
              <a:t>ичинде</a:t>
            </a:r>
            <a:r>
              <a:rPr lang="ru-RU" sz="1300" dirty="0"/>
              <a:t>: </a:t>
            </a:r>
            <a:r>
              <a:rPr lang="ru-RU" sz="1300" dirty="0" err="1"/>
              <a:t>системанын</a:t>
            </a:r>
            <a:r>
              <a:rPr lang="ru-RU" sz="1300" dirty="0"/>
              <a:t> </a:t>
            </a:r>
            <a:r>
              <a:rPr lang="ru-RU" sz="1300" dirty="0" err="1"/>
              <a:t>катышуучусунда</a:t>
            </a:r>
            <a:r>
              <a:rPr lang="ru-RU" sz="1300" dirty="0"/>
              <a:t> </a:t>
            </a:r>
            <a:r>
              <a:rPr lang="ru-RU" sz="1300" dirty="0" err="1"/>
              <a:t>кепилдик</a:t>
            </a:r>
            <a:r>
              <a:rPr lang="ru-RU" sz="1300" dirty="0"/>
              <a:t> </a:t>
            </a:r>
            <a:r>
              <a:rPr lang="ru-RU" sz="1300" dirty="0" err="1"/>
              <a:t>учур</a:t>
            </a:r>
            <a:r>
              <a:rPr lang="ru-KG" sz="1300" dirty="0"/>
              <a:t>га </a:t>
            </a:r>
            <a:r>
              <a:rPr lang="ru-KG" sz="1300" dirty="0" err="1"/>
              <a:t>кабылышы</a:t>
            </a:r>
            <a:r>
              <a:rPr lang="ru-RU" sz="1300" dirty="0"/>
              <a:t>, </a:t>
            </a:r>
            <a:r>
              <a:rPr lang="ru-RU" sz="1300" dirty="0" err="1"/>
              <a:t>өзгөчө</a:t>
            </a:r>
            <a:r>
              <a:rPr lang="ru-RU" sz="1300" dirty="0"/>
              <a:t> </a:t>
            </a:r>
            <a:r>
              <a:rPr lang="ru-RU" sz="1300" dirty="0" err="1"/>
              <a:t>кырдаалдарда</a:t>
            </a:r>
            <a:r>
              <a:rPr lang="ru-RU" sz="1300" dirty="0"/>
              <a:t> </a:t>
            </a:r>
            <a:r>
              <a:rPr lang="ru-RU" sz="1300" dirty="0" err="1"/>
              <a:t>персоналдын</a:t>
            </a:r>
            <a:r>
              <a:rPr lang="ru-RU" sz="1300" dirty="0"/>
              <a:t> </a:t>
            </a:r>
            <a:r>
              <a:rPr lang="ru-RU" sz="1300" dirty="0" err="1"/>
              <a:t>аракеттери</a:t>
            </a:r>
            <a:r>
              <a:rPr lang="ru-RU" sz="1300" dirty="0"/>
              <a:t> (</a:t>
            </a:r>
            <a:r>
              <a:rPr lang="ru-RU" sz="1300" dirty="0" err="1"/>
              <a:t>өрт</a:t>
            </a:r>
            <a:r>
              <a:rPr lang="ru-RU" sz="1300" dirty="0"/>
              <a:t>, </a:t>
            </a:r>
            <a:r>
              <a:rPr lang="ru-RU" sz="1300" dirty="0" err="1"/>
              <a:t>табигый</a:t>
            </a:r>
            <a:r>
              <a:rPr lang="ru-RU" sz="1300" dirty="0"/>
              <a:t> </a:t>
            </a:r>
            <a:r>
              <a:rPr lang="ru-RU" sz="1300" dirty="0" err="1"/>
              <a:t>кырсыктар</a:t>
            </a:r>
            <a:r>
              <a:rPr lang="ru-RU" sz="1300" dirty="0"/>
              <a:t>), </a:t>
            </a:r>
            <a:r>
              <a:rPr lang="ru-RU" sz="1300" dirty="0" err="1"/>
              <a:t>ошондой</a:t>
            </a:r>
            <a:r>
              <a:rPr lang="ru-RU" sz="1300" dirty="0"/>
              <a:t> эле </a:t>
            </a:r>
            <a:r>
              <a:rPr lang="ru-RU" sz="1300" dirty="0" err="1"/>
              <a:t>экинчилик</a:t>
            </a:r>
            <a:r>
              <a:rPr lang="ru-RU" sz="1300" dirty="0"/>
              <a:t> </a:t>
            </a:r>
            <a:r>
              <a:rPr lang="ru-RU" sz="1300" dirty="0" err="1"/>
              <a:t>рынокто</a:t>
            </a:r>
            <a:r>
              <a:rPr lang="ru-RU" sz="1300" dirty="0"/>
              <a:t> </a:t>
            </a:r>
            <a:r>
              <a:rPr lang="ru-RU" sz="1300" dirty="0" err="1"/>
              <a:t>мамлекеттик</a:t>
            </a:r>
            <a:r>
              <a:rPr lang="ru-RU" sz="1300" dirty="0"/>
              <a:t> </a:t>
            </a:r>
            <a:r>
              <a:rPr lang="ru-RU" sz="1300" dirty="0" err="1"/>
              <a:t>баалуу</a:t>
            </a:r>
            <a:r>
              <a:rPr lang="ru-RU" sz="1300" dirty="0"/>
              <a:t> </a:t>
            </a:r>
            <a:r>
              <a:rPr lang="ru-RU" sz="1300" dirty="0" err="1"/>
              <a:t>кагаздар</a:t>
            </a:r>
            <a:r>
              <a:rPr lang="ru-RU" sz="1300" dirty="0"/>
              <a:t> </a:t>
            </a:r>
            <a:r>
              <a:rPr lang="ru-RU" sz="1300" dirty="0" err="1"/>
              <a:t>менен</a:t>
            </a:r>
            <a:r>
              <a:rPr lang="ru-RU" sz="1300" dirty="0"/>
              <a:t> </a:t>
            </a:r>
            <a:r>
              <a:rPr lang="ru-RU" sz="1300" dirty="0" err="1"/>
              <a:t>операциялар</a:t>
            </a:r>
            <a:r>
              <a:rPr lang="ru-RU" sz="1300" dirty="0"/>
              <a:t>. </a:t>
            </a:r>
            <a:r>
              <a:rPr lang="ru-RU" sz="1300" dirty="0" err="1"/>
              <a:t>Тестирлөөнүн</a:t>
            </a:r>
            <a:r>
              <a:rPr lang="ru-RU" sz="1300" dirty="0"/>
              <a:t> </a:t>
            </a:r>
            <a:r>
              <a:rPr lang="ru-RU" sz="1300" dirty="0" err="1"/>
              <a:t>жыйынтыгы</a:t>
            </a:r>
            <a:r>
              <a:rPr lang="ru-RU" sz="1300" dirty="0"/>
              <a:t> </a:t>
            </a:r>
            <a:r>
              <a:rPr lang="ru-RU" sz="1300" dirty="0" err="1"/>
              <a:t>боюнча</a:t>
            </a:r>
            <a:r>
              <a:rPr lang="ru-RU" sz="1300" dirty="0"/>
              <a:t> </a:t>
            </a:r>
            <a:r>
              <a:rPr lang="ru-RU" sz="1300" dirty="0" err="1"/>
              <a:t>депозиттерди</a:t>
            </a:r>
            <a:r>
              <a:rPr lang="ru-RU" sz="1300" dirty="0"/>
              <a:t> </a:t>
            </a:r>
            <a:r>
              <a:rPr lang="ru-RU" sz="1300" dirty="0" err="1"/>
              <a:t>коргоо</a:t>
            </a:r>
            <a:r>
              <a:rPr lang="ru-RU" sz="1300" dirty="0"/>
              <a:t> </a:t>
            </a:r>
            <a:r>
              <a:rPr lang="ru-RU" sz="1300" dirty="0" err="1"/>
              <a:t>системасынын</a:t>
            </a:r>
            <a:r>
              <a:rPr lang="ru-RU" sz="1300" dirty="0"/>
              <a:t> </a:t>
            </a:r>
            <a:r>
              <a:rPr lang="ru-RU" sz="1300" dirty="0" err="1"/>
              <a:t>даярдыгын</a:t>
            </a:r>
            <a:r>
              <a:rPr lang="ru-RU" sz="1300" dirty="0"/>
              <a:t> </a:t>
            </a:r>
            <a:r>
              <a:rPr lang="ru-RU" sz="1300" dirty="0" err="1"/>
              <a:t>жана</a:t>
            </a:r>
            <a:r>
              <a:rPr lang="ru-RU" sz="1300" dirty="0"/>
              <a:t> </a:t>
            </a:r>
            <a:r>
              <a:rPr lang="ru-RU" sz="1300" dirty="0" err="1"/>
              <a:t>операциялык</a:t>
            </a:r>
            <a:r>
              <a:rPr lang="ru-RU" sz="1300" dirty="0"/>
              <a:t> </a:t>
            </a:r>
            <a:r>
              <a:rPr lang="ru-RU" sz="1300" dirty="0" err="1"/>
              <a:t>туруктуулугун</a:t>
            </a:r>
            <a:r>
              <a:rPr lang="ru-RU" sz="1300" dirty="0"/>
              <a:t> </a:t>
            </a:r>
            <a:r>
              <a:rPr lang="ru-RU" sz="1300" dirty="0" err="1"/>
              <a:t>жогорулатууга</a:t>
            </a:r>
            <a:r>
              <a:rPr lang="ru-RU" sz="1300" dirty="0"/>
              <a:t> </a:t>
            </a:r>
            <a:r>
              <a:rPr lang="ru-RU" sz="1300" dirty="0" err="1"/>
              <a:t>багытталган</a:t>
            </a:r>
            <a:r>
              <a:rPr lang="ru-RU" sz="1300" dirty="0"/>
              <a:t> </a:t>
            </a:r>
            <a:r>
              <a:rPr lang="ru-RU" sz="1300" dirty="0" err="1"/>
              <a:t>оңдоо</a:t>
            </a:r>
            <a:r>
              <a:rPr lang="ru-RU" sz="1300" dirty="0"/>
              <a:t> </a:t>
            </a:r>
            <a:r>
              <a:rPr lang="ru-RU" sz="1300" dirty="0" err="1"/>
              <a:t>чаралары</a:t>
            </a:r>
            <a:r>
              <a:rPr lang="ru-RU" sz="1300" dirty="0"/>
              <a:t> </a:t>
            </a:r>
            <a:r>
              <a:rPr lang="ru-RU" sz="1300" dirty="0" err="1"/>
              <a:t>кабыл</a:t>
            </a:r>
            <a:r>
              <a:rPr lang="ru-RU" sz="1300" dirty="0"/>
              <a:t> </a:t>
            </a:r>
            <a:r>
              <a:rPr lang="ru-RU" sz="1300" dirty="0" err="1"/>
              <a:t>алынды</a:t>
            </a:r>
            <a:r>
              <a:rPr lang="ru-RU" sz="1300" dirty="0"/>
              <a:t>.</a:t>
            </a:r>
          </a:p>
          <a:p>
            <a:pPr indent="360363" algn="just"/>
            <a:r>
              <a:rPr lang="ru-RU" sz="1300" dirty="0"/>
              <a:t>Ички </a:t>
            </a:r>
            <a:r>
              <a:rPr lang="ru-RU" sz="1300" dirty="0" err="1"/>
              <a:t>контролдоо</a:t>
            </a:r>
            <a:r>
              <a:rPr lang="ru-RU" sz="1300" dirty="0"/>
              <a:t> </a:t>
            </a:r>
            <a:r>
              <a:rPr lang="ru-RU" sz="1300" dirty="0" err="1"/>
              <a:t>жана</a:t>
            </a:r>
            <a:r>
              <a:rPr lang="ru-RU" sz="1300" dirty="0"/>
              <a:t> </a:t>
            </a:r>
            <a:r>
              <a:rPr lang="ru-RU" sz="1300" dirty="0" err="1"/>
              <a:t>тобокелдиктерди</a:t>
            </a:r>
            <a:r>
              <a:rPr lang="ru-RU" sz="1300" dirty="0"/>
              <a:t> </a:t>
            </a:r>
            <a:r>
              <a:rPr lang="ru-RU" sz="1300" dirty="0" err="1"/>
              <a:t>башкаруу</a:t>
            </a:r>
            <a:r>
              <a:rPr lang="ru-RU" sz="1300" dirty="0"/>
              <a:t> </a:t>
            </a:r>
            <a:r>
              <a:rPr lang="ru-RU" sz="1300" dirty="0" err="1"/>
              <a:t>системасына</a:t>
            </a:r>
            <a:r>
              <a:rPr lang="ru-RU" sz="1300" dirty="0"/>
              <a:t> </a:t>
            </a:r>
            <a:r>
              <a:rPr lang="ru-RU" sz="1300" dirty="0" err="1"/>
              <a:t>комплекстүү</a:t>
            </a:r>
            <a:r>
              <a:rPr lang="ru-RU" sz="1300" dirty="0"/>
              <a:t> </a:t>
            </a:r>
            <a:r>
              <a:rPr lang="ru-RU" sz="1300" dirty="0" err="1"/>
              <a:t>мамиле</a:t>
            </a:r>
            <a:r>
              <a:rPr lang="ru-RU" sz="1300" dirty="0"/>
              <a:t> </a:t>
            </a:r>
            <a:r>
              <a:rPr lang="ru-RU" sz="1300" dirty="0" err="1"/>
              <a:t>Агенттиктин</a:t>
            </a:r>
            <a:r>
              <a:rPr lang="ru-RU" sz="1300" dirty="0"/>
              <a:t> </a:t>
            </a:r>
            <a:r>
              <a:rPr lang="ru-RU" sz="1300" dirty="0" err="1"/>
              <a:t>институционалдык</a:t>
            </a:r>
            <a:r>
              <a:rPr lang="ru-RU" sz="1300" dirty="0"/>
              <a:t> </a:t>
            </a:r>
            <a:r>
              <a:rPr lang="ru-RU" sz="1300" dirty="0" err="1"/>
              <a:t>ишенимдүүлүгүн</a:t>
            </a:r>
            <a:r>
              <a:rPr lang="ru-RU" sz="1300" dirty="0"/>
              <a:t> </a:t>
            </a:r>
            <a:r>
              <a:rPr lang="ru-RU" sz="1300" dirty="0" err="1"/>
              <a:t>камсыздайт</a:t>
            </a:r>
            <a:r>
              <a:rPr lang="ru-RU" sz="1300" dirty="0"/>
              <a:t> </a:t>
            </a:r>
            <a:r>
              <a:rPr lang="ru-RU" sz="1300" dirty="0" err="1"/>
              <a:t>жана</a:t>
            </a:r>
            <a:r>
              <a:rPr lang="ru-RU" sz="1300" dirty="0"/>
              <a:t> </a:t>
            </a:r>
            <a:r>
              <a:rPr lang="ru-RU" sz="1300" dirty="0" err="1"/>
              <a:t>финансылык</a:t>
            </a:r>
            <a:r>
              <a:rPr lang="ru-RU" sz="1300" dirty="0"/>
              <a:t> </a:t>
            </a:r>
            <a:r>
              <a:rPr lang="ru-RU" sz="1300" dirty="0" err="1"/>
              <a:t>туруктуулукту</a:t>
            </a:r>
            <a:r>
              <a:rPr lang="ru-RU" sz="1300" dirty="0"/>
              <a:t> </a:t>
            </a:r>
            <a:r>
              <a:rPr lang="ru-RU" sz="1300" dirty="0" err="1"/>
              <a:t>сактоого</a:t>
            </a:r>
            <a:r>
              <a:rPr lang="ru-RU" sz="1300" dirty="0"/>
              <a:t> </a:t>
            </a:r>
            <a:r>
              <a:rPr lang="ru-RU" sz="1300" dirty="0" err="1"/>
              <a:t>өбөлгө</a:t>
            </a:r>
            <a:r>
              <a:rPr lang="ru-RU" sz="1300" dirty="0"/>
              <a:t> </a:t>
            </a:r>
            <a:r>
              <a:rPr lang="ru-RU" sz="1300" dirty="0" err="1"/>
              <a:t>түзөт</a:t>
            </a:r>
            <a:r>
              <a:rPr lang="ru-RU" sz="1300" dirty="0"/>
              <a:t>.</a:t>
            </a:r>
            <a:endParaRPr lang="ru-KG" sz="1300" dirty="0"/>
          </a:p>
        </p:txBody>
      </p:sp>
      <p:sp>
        <p:nvSpPr>
          <p:cNvPr id="9" name="TextBox 14">
            <a:extLst>
              <a:ext uri="{FF2B5EF4-FFF2-40B4-BE49-F238E27FC236}">
                <a16:creationId xmlns:a16="http://schemas.microsoft.com/office/drawing/2014/main" id="{18C3A9BE-80AF-037A-CFC5-B9B6E879B183}"/>
              </a:ext>
            </a:extLst>
          </p:cNvPr>
          <p:cNvSpPr txBox="1"/>
          <p:nvPr/>
        </p:nvSpPr>
        <p:spPr>
          <a:xfrm>
            <a:off x="939180" y="313463"/>
            <a:ext cx="6268070" cy="492443"/>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5.3. </a:t>
            </a:r>
            <a:r>
              <a:rPr lang="ru-KG" sz="1600" b="1" dirty="0">
                <a:solidFill>
                  <a:srgbClr val="002F80"/>
                </a:solidFill>
                <a:latin typeface="Open Sans 2 Ultra-Bold"/>
                <a:ea typeface="Open Sans 2 Ultra-Bold"/>
                <a:cs typeface="Open Sans 2 Ultra-Bold"/>
              </a:rPr>
              <a:t>Ички </a:t>
            </a:r>
            <a:r>
              <a:rPr lang="ru-KG" sz="1600" b="1" dirty="0" err="1">
                <a:solidFill>
                  <a:srgbClr val="002F80"/>
                </a:solidFill>
                <a:latin typeface="Open Sans 2 Ultra-Bold"/>
                <a:ea typeface="Open Sans 2 Ultra-Bold"/>
                <a:cs typeface="Open Sans 2 Ultra-Bold"/>
              </a:rPr>
              <a:t>текшерүү</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жана</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тобокелдиктерди</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башкаруу</a:t>
            </a:r>
            <a:r>
              <a:rPr lang="ru-RU" sz="1600" b="1" dirty="0">
                <a:solidFill>
                  <a:srgbClr val="002F80"/>
                </a:solidFill>
                <a:latin typeface="Open Sans 2 Ultra-Bold"/>
                <a:ea typeface="Open Sans 2 Ultra-Bold"/>
                <a:cs typeface="Open Sans 2 Ultra-Bold"/>
              </a:rPr>
              <a:t> </a:t>
            </a:r>
            <a:r>
              <a:rPr lang="ru-KG" sz="1600" b="1" dirty="0">
                <a:solidFill>
                  <a:srgbClr val="002F80"/>
                </a:solidFill>
                <a:latin typeface="Open Sans 2 Ultra-Bold"/>
                <a:ea typeface="Open Sans 2 Ultra-Bold"/>
                <a:cs typeface="Open Sans 2 Ultra-Bold"/>
              </a:rPr>
              <a:t>с</a:t>
            </a:r>
            <a:r>
              <a:rPr lang="ru-RU" sz="1600" b="1" dirty="0" err="1">
                <a:solidFill>
                  <a:srgbClr val="002F80"/>
                </a:solidFill>
                <a:latin typeface="Open Sans 2 Ultra-Bold"/>
                <a:ea typeface="Open Sans 2 Ultra-Bold"/>
                <a:cs typeface="Open Sans 2 Ultra-Bold"/>
              </a:rPr>
              <a:t>истема</a:t>
            </a:r>
            <a:r>
              <a:rPr lang="ru-KG" sz="1600" b="1" dirty="0" err="1">
                <a:solidFill>
                  <a:srgbClr val="002F80"/>
                </a:solidFill>
                <a:latin typeface="Open Sans 2 Ultra-Bold"/>
                <a:ea typeface="Open Sans 2 Ultra-Bold"/>
                <a:cs typeface="Open Sans 2 Ultra-Bold"/>
              </a:rPr>
              <a:t>сы</a:t>
            </a:r>
            <a:r>
              <a:rPr lang="ru-KG" sz="1600" b="1" dirty="0">
                <a:solidFill>
                  <a:srgbClr val="002F80"/>
                </a:solidFill>
                <a:latin typeface="Open Sans 2 Ultra-Bold"/>
                <a:ea typeface="Open Sans 2 Ultra-Bold"/>
                <a:cs typeface="Open Sans 2 Ultra-Bold"/>
              </a:rPr>
              <a:t> </a:t>
            </a:r>
          </a:p>
        </p:txBody>
      </p:sp>
      <p:sp>
        <p:nvSpPr>
          <p:cNvPr id="7" name="TextBox 15">
            <a:extLst>
              <a:ext uri="{FF2B5EF4-FFF2-40B4-BE49-F238E27FC236}">
                <a16:creationId xmlns:a16="http://schemas.microsoft.com/office/drawing/2014/main" id="{66CC8A14-9F4A-8860-149B-FB94A0B5A03C}"/>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1425913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1ACDE-321B-E232-F394-399A1853E20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190D8DF-51F2-5917-1FEE-E9D1767A0583}"/>
              </a:ext>
            </a:extLst>
          </p:cNvPr>
          <p:cNvSpPr/>
          <p:nvPr/>
        </p:nvSpPr>
        <p:spPr>
          <a:xfrm>
            <a:off x="11793" y="140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C853497D-81B8-1300-7850-F60F05E40F28}"/>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E42CE805-FBDD-71C8-A68F-A26660558DB9}"/>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DAE4EFA3-95B9-F43C-8627-15898B72EF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C0A212CD-72C3-32B3-155B-FAFAD8B69B7F}"/>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E9DFAC8C-E43A-8F6C-13C8-72398116F766}"/>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29</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2C855901-8A90-213F-F371-9738C4FBBDF7}"/>
              </a:ext>
            </a:extLst>
          </p:cNvPr>
          <p:cNvSpPr/>
          <p:nvPr/>
        </p:nvSpPr>
        <p:spPr>
          <a:xfrm>
            <a:off x="1240260" y="1993900"/>
            <a:ext cx="935285" cy="0"/>
          </a:xfrm>
          <a:prstGeom prst="line">
            <a:avLst/>
          </a:prstGeom>
          <a:ln w="47625" cap="rnd">
            <a:solidFill>
              <a:srgbClr val="FEBA3A"/>
            </a:solidFill>
            <a:prstDash val="solid"/>
            <a:headEnd type="none" w="sm" len="sm"/>
            <a:tailEnd type="none" w="sm" len="sm"/>
          </a:ln>
        </p:spPr>
      </p:sp>
      <p:grpSp>
        <p:nvGrpSpPr>
          <p:cNvPr id="13" name="Group 33">
            <a:extLst>
              <a:ext uri="{FF2B5EF4-FFF2-40B4-BE49-F238E27FC236}">
                <a16:creationId xmlns:a16="http://schemas.microsoft.com/office/drawing/2014/main" id="{F9F42A83-C3B0-4C18-984C-5663B00A3F75}"/>
              </a:ext>
            </a:extLst>
          </p:cNvPr>
          <p:cNvGrpSpPr/>
          <p:nvPr/>
        </p:nvGrpSpPr>
        <p:grpSpPr>
          <a:xfrm>
            <a:off x="1240261" y="908400"/>
            <a:ext cx="935285" cy="852877"/>
            <a:chOff x="0" y="0"/>
            <a:chExt cx="335185" cy="305652"/>
          </a:xfrm>
        </p:grpSpPr>
        <p:sp>
          <p:nvSpPr>
            <p:cNvPr id="14" name="Freeform 34">
              <a:extLst>
                <a:ext uri="{FF2B5EF4-FFF2-40B4-BE49-F238E27FC236}">
                  <a16:creationId xmlns:a16="http://schemas.microsoft.com/office/drawing/2014/main" id="{F907A999-4ADE-E1F5-4019-FBDDD07D1C63}"/>
                </a:ext>
              </a:extLst>
            </p:cNvPr>
            <p:cNvSpPr/>
            <p:nvPr/>
          </p:nvSpPr>
          <p:spPr>
            <a:xfrm>
              <a:off x="0" y="0"/>
              <a:ext cx="335185" cy="305652"/>
            </a:xfrm>
            <a:custGeom>
              <a:avLst/>
              <a:gdLst/>
              <a:ahLst/>
              <a:cxnLst/>
              <a:rect l="l" t="t" r="r" b="b"/>
              <a:pathLst>
                <a:path w="335185" h="305652">
                  <a:moveTo>
                    <a:pt x="0" y="0"/>
                  </a:moveTo>
                  <a:lnTo>
                    <a:pt x="335185" y="0"/>
                  </a:lnTo>
                  <a:lnTo>
                    <a:pt x="335185" y="305652"/>
                  </a:lnTo>
                  <a:lnTo>
                    <a:pt x="0" y="305652"/>
                  </a:lnTo>
                  <a:close/>
                </a:path>
              </a:pathLst>
            </a:custGeom>
            <a:solidFill>
              <a:srgbClr val="FEBA3A"/>
            </a:solidFill>
          </p:spPr>
          <p:txBody>
            <a:bodyPr/>
            <a:lstStyle/>
            <a:p>
              <a:endParaRPr lang="ru-KG" dirty="0"/>
            </a:p>
          </p:txBody>
        </p:sp>
        <p:sp>
          <p:nvSpPr>
            <p:cNvPr id="15" name="TextBox 35">
              <a:extLst>
                <a:ext uri="{FF2B5EF4-FFF2-40B4-BE49-F238E27FC236}">
                  <a16:creationId xmlns:a16="http://schemas.microsoft.com/office/drawing/2014/main" id="{E34A5764-6E29-9537-06A7-D6075594824C}"/>
                </a:ext>
              </a:extLst>
            </p:cNvPr>
            <p:cNvSpPr txBox="1"/>
            <p:nvPr/>
          </p:nvSpPr>
          <p:spPr>
            <a:xfrm>
              <a:off x="0" y="0"/>
              <a:ext cx="335185" cy="305652"/>
            </a:xfrm>
            <a:prstGeom prst="rect">
              <a:avLst/>
            </a:prstGeom>
          </p:spPr>
          <p:txBody>
            <a:bodyPr lIns="50800" tIns="50800" rIns="50800" bIns="50800" rtlCol="0" anchor="ctr"/>
            <a:lstStyle/>
            <a:p>
              <a:pPr algn="ctr">
                <a:lnSpc>
                  <a:spcPts val="1439"/>
                </a:lnSpc>
              </a:pPr>
              <a:endParaRPr/>
            </a:p>
          </p:txBody>
        </p:sp>
      </p:grpSp>
      <p:sp>
        <p:nvSpPr>
          <p:cNvPr id="16" name="TextBox 36">
            <a:extLst>
              <a:ext uri="{FF2B5EF4-FFF2-40B4-BE49-F238E27FC236}">
                <a16:creationId xmlns:a16="http://schemas.microsoft.com/office/drawing/2014/main" id="{54D65A28-07CE-9188-F0E5-0EFC4580B4BF}"/>
              </a:ext>
            </a:extLst>
          </p:cNvPr>
          <p:cNvSpPr txBox="1"/>
          <p:nvPr/>
        </p:nvSpPr>
        <p:spPr>
          <a:xfrm>
            <a:off x="1402297" y="1142859"/>
            <a:ext cx="611212" cy="413703"/>
          </a:xfrm>
          <a:prstGeom prst="rect">
            <a:avLst/>
          </a:prstGeom>
        </p:spPr>
        <p:txBody>
          <a:bodyPr lIns="0" tIns="0" rIns="0" bIns="0" rtlCol="0" anchor="t">
            <a:spAutoFit/>
          </a:bodyPr>
          <a:lstStyle/>
          <a:p>
            <a:pPr algn="ctr">
              <a:lnSpc>
                <a:spcPts val="3200"/>
              </a:lnSpc>
            </a:pPr>
            <a:r>
              <a:rPr lang="en-US" sz="3200" b="1" dirty="0">
                <a:solidFill>
                  <a:srgbClr val="FFFFFF"/>
                </a:solidFill>
                <a:latin typeface="Open Sans 2 Ultra-Bold"/>
                <a:ea typeface="Open Sans 2 Ultra-Bold"/>
                <a:cs typeface="Open Sans 2 Ultra-Bold"/>
                <a:sym typeface="Open Sans 2 Ultra-Bold"/>
              </a:rPr>
              <a:t>0</a:t>
            </a:r>
            <a:r>
              <a:rPr lang="ru-RU" sz="3200" b="1" dirty="0">
                <a:solidFill>
                  <a:srgbClr val="FFFFFF"/>
                </a:solidFill>
                <a:latin typeface="Open Sans 2 Ultra-Bold"/>
                <a:ea typeface="Open Sans 2 Ultra-Bold"/>
                <a:cs typeface="Open Sans 2 Ultra-Bold"/>
                <a:sym typeface="Open Sans 2 Ultra-Bold"/>
              </a:rPr>
              <a:t>6</a:t>
            </a:r>
            <a:endParaRPr lang="en-US" sz="3200" b="1" dirty="0">
              <a:solidFill>
                <a:srgbClr val="FFFFFF"/>
              </a:solidFill>
              <a:latin typeface="Open Sans 2 Ultra-Bold"/>
              <a:ea typeface="Open Sans 2 Ultra-Bold"/>
              <a:cs typeface="Open Sans 2 Ultra-Bold"/>
              <a:sym typeface="Open Sans 2 Ultra-Bold"/>
            </a:endParaRPr>
          </a:p>
        </p:txBody>
      </p:sp>
      <p:sp>
        <p:nvSpPr>
          <p:cNvPr id="17" name="TextBox 9">
            <a:extLst>
              <a:ext uri="{FF2B5EF4-FFF2-40B4-BE49-F238E27FC236}">
                <a16:creationId xmlns:a16="http://schemas.microsoft.com/office/drawing/2014/main" id="{9739494A-3A66-C89A-6327-72D29808C4F1}"/>
              </a:ext>
            </a:extLst>
          </p:cNvPr>
          <p:cNvSpPr txBox="1"/>
          <p:nvPr/>
        </p:nvSpPr>
        <p:spPr>
          <a:xfrm>
            <a:off x="1133280" y="2192602"/>
            <a:ext cx="5890789" cy="824072"/>
          </a:xfrm>
          <a:prstGeom prst="rect">
            <a:avLst/>
          </a:prstGeom>
        </p:spPr>
        <p:txBody>
          <a:bodyPr wrap="square" lIns="0" tIns="0" rIns="0" bIns="0" rtlCol="0" anchor="t">
            <a:spAutoFit/>
          </a:bodyPr>
          <a:lstStyle/>
          <a:p>
            <a:pPr>
              <a:lnSpc>
                <a:spcPts val="3200"/>
              </a:lnSpc>
            </a:pPr>
            <a:r>
              <a:rPr lang="ru-RU" sz="3200" b="1" dirty="0">
                <a:solidFill>
                  <a:srgbClr val="002F80"/>
                </a:solidFill>
                <a:latin typeface="Open Sans 2 Ultra-Bold"/>
                <a:ea typeface="Open Sans 2 Ultra-Bold"/>
                <a:cs typeface="Open Sans 2 Ultra-Bold"/>
              </a:rPr>
              <a:t>Б</a:t>
            </a:r>
            <a:r>
              <a:rPr lang="ru-KG" sz="3200" b="1" dirty="0">
                <a:solidFill>
                  <a:srgbClr val="002F80"/>
                </a:solidFill>
                <a:latin typeface="Open Sans 2 Ultra-Bold"/>
                <a:ea typeface="Open Sans 2 Ultra-Bold"/>
                <a:cs typeface="Open Sans 2 Ultra-Bold"/>
              </a:rPr>
              <a:t>ОЛОЧОК </a:t>
            </a:r>
            <a:r>
              <a:rPr lang="ru-RU" sz="3200" b="1" dirty="0">
                <a:solidFill>
                  <a:srgbClr val="002F80"/>
                </a:solidFill>
                <a:latin typeface="Open Sans 2 Ultra-Bold"/>
                <a:ea typeface="Open Sans 2 Ultra-Bold"/>
                <a:cs typeface="Open Sans 2 Ultra-Bold"/>
              </a:rPr>
              <a:t>Ж</a:t>
            </a:r>
            <a:r>
              <a:rPr lang="ru-KG" sz="3200" b="1" dirty="0">
                <a:solidFill>
                  <a:srgbClr val="002F80"/>
                </a:solidFill>
                <a:latin typeface="Open Sans 2 Ultra-Bold"/>
                <a:ea typeface="Open Sans 2 Ultra-Bold"/>
                <a:cs typeface="Open Sans 2 Ultra-Bold"/>
              </a:rPr>
              <a:t>АҢЫЧЫЛ</a:t>
            </a:r>
            <a:r>
              <a:rPr lang="ru-RU" sz="3200" b="1" dirty="0">
                <a:solidFill>
                  <a:srgbClr val="002F80"/>
                </a:solidFill>
                <a:latin typeface="Open Sans 2 Ultra-Bold"/>
                <a:ea typeface="Open Sans 2 Ultra-Bold"/>
                <a:cs typeface="Open Sans 2 Ultra-Bold"/>
              </a:rPr>
              <a:t> </a:t>
            </a:r>
          </a:p>
          <a:p>
            <a:pPr>
              <a:lnSpc>
                <a:spcPts val="3200"/>
              </a:lnSpc>
            </a:pPr>
            <a:r>
              <a:rPr lang="ru-KG" sz="3200" b="1" dirty="0">
                <a:solidFill>
                  <a:srgbClr val="002F80"/>
                </a:solidFill>
                <a:latin typeface="Open Sans 2 Ultra-Bold"/>
                <a:ea typeface="Open Sans 2 Ultra-Bold"/>
                <a:cs typeface="Open Sans 2 Ultra-Bold"/>
              </a:rPr>
              <a:t>ЫКМАЛАР</a:t>
            </a:r>
          </a:p>
        </p:txBody>
      </p:sp>
      <p:sp>
        <p:nvSpPr>
          <p:cNvPr id="7" name="TextBox 6">
            <a:extLst>
              <a:ext uri="{FF2B5EF4-FFF2-40B4-BE49-F238E27FC236}">
                <a16:creationId xmlns:a16="http://schemas.microsoft.com/office/drawing/2014/main" id="{2FD297F6-0221-EFBC-0243-99352B4BB3A0}"/>
              </a:ext>
            </a:extLst>
          </p:cNvPr>
          <p:cNvSpPr txBox="1"/>
          <p:nvPr/>
        </p:nvSpPr>
        <p:spPr>
          <a:xfrm>
            <a:off x="1001128" y="5588454"/>
            <a:ext cx="3559199" cy="307777"/>
          </a:xfrm>
          <a:prstGeom prst="rect">
            <a:avLst/>
          </a:prstGeom>
          <a:noFill/>
        </p:spPr>
        <p:txBody>
          <a:bodyPr wrap="square">
            <a:spAutoFit/>
          </a:bodyPr>
          <a:lstStyle/>
          <a:p>
            <a:pPr algn="just"/>
            <a:r>
              <a:rPr lang="ru-RU" sz="1400" b="1" dirty="0">
                <a:solidFill>
                  <a:srgbClr val="002F80"/>
                </a:solidFill>
                <a:latin typeface="Open Sans 2 Ultra-Bold"/>
                <a:ea typeface="Open Sans 2 Ultra-Bold"/>
                <a:cs typeface="Open Sans 2 Ultra-Bold"/>
              </a:rPr>
              <a:t>2026</a:t>
            </a:r>
            <a:r>
              <a:rPr lang="ru-KG" sz="1400" b="1" dirty="0">
                <a:solidFill>
                  <a:srgbClr val="002F80"/>
                </a:solidFill>
                <a:latin typeface="Open Sans 2 Ultra-Bold"/>
                <a:ea typeface="Open Sans 2 Ultra-Bold"/>
                <a:cs typeface="Open Sans 2 Ultra-Bold"/>
              </a:rPr>
              <a:t>-</a:t>
            </a:r>
            <a:r>
              <a:rPr lang="ru-KG" sz="1400" b="1" dirty="0" err="1">
                <a:solidFill>
                  <a:srgbClr val="002F80"/>
                </a:solidFill>
                <a:latin typeface="Open Sans 2 Ultra-Bold"/>
                <a:ea typeface="Open Sans 2 Ultra-Bold"/>
                <a:cs typeface="Open Sans 2 Ultra-Bold"/>
              </a:rPr>
              <a:t>жылга</a:t>
            </a:r>
            <a:r>
              <a:rPr lang="ru-KG" sz="1400" b="1" dirty="0">
                <a:solidFill>
                  <a:srgbClr val="002F80"/>
                </a:solidFill>
                <a:latin typeface="Open Sans 2 Ultra-Bold"/>
                <a:ea typeface="Open Sans 2 Ultra-Bold"/>
                <a:cs typeface="Open Sans 2 Ultra-Bold"/>
              </a:rPr>
              <a:t> </a:t>
            </a:r>
            <a:r>
              <a:rPr lang="ru-KG" sz="1400" b="1" dirty="0" err="1">
                <a:solidFill>
                  <a:srgbClr val="002F80"/>
                </a:solidFill>
                <a:latin typeface="Open Sans 2 Ultra-Bold"/>
                <a:ea typeface="Open Sans 2 Ultra-Bold"/>
                <a:cs typeface="Open Sans 2 Ultra-Bold"/>
              </a:rPr>
              <a:t>стратегиялык</a:t>
            </a:r>
            <a:r>
              <a:rPr lang="ru-KG" sz="1400" b="1" dirty="0">
                <a:solidFill>
                  <a:srgbClr val="002F80"/>
                </a:solidFill>
                <a:latin typeface="Open Sans 2 Ultra-Bold"/>
                <a:ea typeface="Open Sans 2 Ultra-Bold"/>
                <a:cs typeface="Open Sans 2 Ultra-Bold"/>
              </a:rPr>
              <a:t> фокус</a:t>
            </a:r>
            <a:endParaRPr lang="ru-KG" sz="1400" dirty="0"/>
          </a:p>
        </p:txBody>
      </p:sp>
      <p:sp>
        <p:nvSpPr>
          <p:cNvPr id="9" name="AutoShape 8">
            <a:extLst>
              <a:ext uri="{FF2B5EF4-FFF2-40B4-BE49-F238E27FC236}">
                <a16:creationId xmlns:a16="http://schemas.microsoft.com/office/drawing/2014/main" id="{92CCE52C-02BD-D89B-5672-8CC5D4B0E4CC}"/>
              </a:ext>
            </a:extLst>
          </p:cNvPr>
          <p:cNvSpPr/>
          <p:nvPr/>
        </p:nvSpPr>
        <p:spPr>
          <a:xfrm flipH="1" flipV="1">
            <a:off x="1118654" y="6526100"/>
            <a:ext cx="0" cy="1772930"/>
          </a:xfrm>
          <a:prstGeom prst="line">
            <a:avLst/>
          </a:prstGeom>
          <a:ln w="19050" cap="flat">
            <a:solidFill>
              <a:srgbClr val="4F4F4F"/>
            </a:solidFill>
            <a:prstDash val="sysDash"/>
            <a:headEnd type="none" w="sm" len="sm"/>
            <a:tailEnd type="none" w="sm" len="sm"/>
          </a:ln>
        </p:spPr>
      </p:sp>
      <p:grpSp>
        <p:nvGrpSpPr>
          <p:cNvPr id="10" name="Group 9">
            <a:extLst>
              <a:ext uri="{FF2B5EF4-FFF2-40B4-BE49-F238E27FC236}">
                <a16:creationId xmlns:a16="http://schemas.microsoft.com/office/drawing/2014/main" id="{464C37DD-FD64-3B10-56AB-35D13E455309}"/>
              </a:ext>
            </a:extLst>
          </p:cNvPr>
          <p:cNvGrpSpPr/>
          <p:nvPr/>
        </p:nvGrpSpPr>
        <p:grpSpPr>
          <a:xfrm>
            <a:off x="1015044" y="6509235"/>
            <a:ext cx="207220" cy="207220"/>
            <a:chOff x="0" y="0"/>
            <a:chExt cx="812800" cy="812800"/>
          </a:xfrm>
        </p:grpSpPr>
        <p:sp>
          <p:nvSpPr>
            <p:cNvPr id="11" name="Freeform 10">
              <a:extLst>
                <a:ext uri="{FF2B5EF4-FFF2-40B4-BE49-F238E27FC236}">
                  <a16:creationId xmlns:a16="http://schemas.microsoft.com/office/drawing/2014/main" id="{93328946-F48C-881D-353B-E31789904A9B}"/>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EBA3A"/>
            </a:solidFill>
          </p:spPr>
        </p:sp>
        <p:sp>
          <p:nvSpPr>
            <p:cNvPr id="19" name="TextBox 11">
              <a:extLst>
                <a:ext uri="{FF2B5EF4-FFF2-40B4-BE49-F238E27FC236}">
                  <a16:creationId xmlns:a16="http://schemas.microsoft.com/office/drawing/2014/main" id="{50445972-8171-5F8D-40C2-8FCD1EEA9A36}"/>
                </a:ext>
              </a:extLst>
            </p:cNvPr>
            <p:cNvSpPr txBox="1"/>
            <p:nvPr/>
          </p:nvSpPr>
          <p:spPr>
            <a:xfrm>
              <a:off x="139700" y="139700"/>
              <a:ext cx="533400" cy="533400"/>
            </a:xfrm>
            <a:prstGeom prst="rect">
              <a:avLst/>
            </a:prstGeom>
          </p:spPr>
          <p:txBody>
            <a:bodyPr lIns="50800" tIns="50800" rIns="50800" bIns="50800" rtlCol="0" anchor="ctr"/>
            <a:lstStyle/>
            <a:p>
              <a:pPr algn="ctr">
                <a:lnSpc>
                  <a:spcPts val="1439"/>
                </a:lnSpc>
              </a:pPr>
              <a:endParaRPr dirty="0"/>
            </a:p>
          </p:txBody>
        </p:sp>
      </p:grpSp>
      <p:sp>
        <p:nvSpPr>
          <p:cNvPr id="20" name="TextBox 29">
            <a:extLst>
              <a:ext uri="{FF2B5EF4-FFF2-40B4-BE49-F238E27FC236}">
                <a16:creationId xmlns:a16="http://schemas.microsoft.com/office/drawing/2014/main" id="{23B9CF2D-12FC-C583-8139-150C2EC51882}"/>
              </a:ext>
            </a:extLst>
          </p:cNvPr>
          <p:cNvSpPr txBox="1"/>
          <p:nvPr/>
        </p:nvSpPr>
        <p:spPr>
          <a:xfrm>
            <a:off x="1139630" y="3938406"/>
            <a:ext cx="3553020" cy="1384995"/>
          </a:xfrm>
          <a:prstGeom prst="rect">
            <a:avLst/>
          </a:prstGeom>
        </p:spPr>
        <p:txBody>
          <a:bodyPr wrap="square" lIns="0" tIns="0" rIns="0" bIns="0" rtlCol="0" anchor="t">
            <a:spAutoFit/>
          </a:bodyPr>
          <a:lstStyle/>
          <a:p>
            <a:pPr indent="360363" algn="just"/>
            <a:r>
              <a:rPr lang="ru-RU" sz="1500" dirty="0"/>
              <a:t>2025-жыл</a:t>
            </a:r>
            <a:r>
              <a:rPr lang="ru-KG" sz="1500" dirty="0" err="1"/>
              <a:t>дагы</a:t>
            </a:r>
            <a:r>
              <a:rPr lang="ru-RU" sz="1500" dirty="0"/>
              <a:t> </a:t>
            </a:r>
            <a:r>
              <a:rPr lang="ru-RU" sz="1500" dirty="0" err="1"/>
              <a:t>натыйжалар</a:t>
            </a:r>
            <a:r>
              <a:rPr lang="ru-RU" sz="1500" dirty="0"/>
              <a:t> </a:t>
            </a:r>
            <a:r>
              <a:rPr lang="ru-RU" sz="1500" dirty="0" err="1"/>
              <a:t>депозиттерди</a:t>
            </a:r>
            <a:r>
              <a:rPr lang="ru-RU" sz="1500" dirty="0"/>
              <a:t> </a:t>
            </a:r>
            <a:r>
              <a:rPr lang="ru-RU" sz="1500" dirty="0" err="1"/>
              <a:t>коргоо</a:t>
            </a:r>
            <a:r>
              <a:rPr lang="ru-RU" sz="1500" dirty="0"/>
              <a:t> </a:t>
            </a:r>
            <a:r>
              <a:rPr lang="ru-RU" sz="1500" dirty="0" err="1"/>
              <a:t>системасынын</a:t>
            </a:r>
            <a:r>
              <a:rPr lang="ru-RU" sz="1500" dirty="0"/>
              <a:t> </a:t>
            </a:r>
            <a:r>
              <a:rPr lang="ru-RU" sz="1500" dirty="0" err="1"/>
              <a:t>туруктуулугун</a:t>
            </a:r>
            <a:r>
              <a:rPr lang="ru-RU" sz="1500" dirty="0"/>
              <a:t> </a:t>
            </a:r>
            <a:r>
              <a:rPr lang="ru-RU" sz="1500" dirty="0" err="1"/>
              <a:t>бекемдеди</a:t>
            </a:r>
            <a:r>
              <a:rPr lang="ru-RU" sz="1500" dirty="0"/>
              <a:t>. </a:t>
            </a:r>
            <a:r>
              <a:rPr lang="ru-RU" sz="1500" dirty="0" err="1"/>
              <a:t>Финансылык</a:t>
            </a:r>
            <a:r>
              <a:rPr lang="ru-RU" sz="1500" dirty="0"/>
              <a:t> </a:t>
            </a:r>
            <a:r>
              <a:rPr lang="ru-RU" sz="1500" dirty="0" err="1"/>
              <a:t>чөйрөнүн</a:t>
            </a:r>
            <a:r>
              <a:rPr lang="ru-RU" sz="1500" dirty="0"/>
              <a:t> </a:t>
            </a:r>
            <a:r>
              <a:rPr lang="ru-RU" sz="1500" dirty="0" err="1"/>
              <a:t>өнүгүшү</a:t>
            </a:r>
            <a:r>
              <a:rPr lang="ru-RU" sz="1500" dirty="0"/>
              <a:t> </a:t>
            </a:r>
            <a:r>
              <a:rPr lang="ru-RU" sz="1500" dirty="0" err="1"/>
              <a:t>Агенттиктин</a:t>
            </a:r>
            <a:r>
              <a:rPr lang="ru-RU" sz="1500" dirty="0"/>
              <a:t> </a:t>
            </a:r>
            <a:r>
              <a:rPr lang="ru-RU" sz="1500" dirty="0" err="1"/>
              <a:t>иштөөсүнүн</a:t>
            </a:r>
            <a:r>
              <a:rPr lang="ru-RU" sz="1500" dirty="0"/>
              <a:t> </a:t>
            </a:r>
            <a:r>
              <a:rPr lang="ru-RU" sz="1500" dirty="0" err="1"/>
              <a:t>технологиялык</a:t>
            </a:r>
            <a:r>
              <a:rPr lang="ru-RU" sz="1500" dirty="0"/>
              <a:t> </a:t>
            </a:r>
            <a:r>
              <a:rPr lang="ru-RU" sz="1500" dirty="0" err="1"/>
              <a:t>жактан</a:t>
            </a:r>
            <a:r>
              <a:rPr lang="ru-RU" sz="1500" dirty="0"/>
              <a:t> </a:t>
            </a:r>
            <a:r>
              <a:rPr lang="ru-RU" sz="1500" dirty="0" err="1"/>
              <a:t>өнүккөн</a:t>
            </a:r>
            <a:r>
              <a:rPr lang="ru-RU" sz="1500" dirty="0"/>
              <a:t> </a:t>
            </a:r>
            <a:r>
              <a:rPr lang="ru-RU" sz="1500" dirty="0" err="1"/>
              <a:t>жана</a:t>
            </a:r>
            <a:r>
              <a:rPr lang="ru-RU" sz="1500" dirty="0"/>
              <a:t> </a:t>
            </a:r>
            <a:r>
              <a:rPr lang="ru-RU" sz="1500" dirty="0" err="1"/>
              <a:t>активдүү</a:t>
            </a:r>
            <a:r>
              <a:rPr lang="ru-RU" sz="1500" dirty="0"/>
              <a:t> </a:t>
            </a:r>
            <a:r>
              <a:rPr lang="ru-RU" sz="1500" dirty="0" err="1"/>
              <a:t>моделине</a:t>
            </a:r>
            <a:r>
              <a:rPr lang="ru-RU" sz="1500" dirty="0"/>
              <a:t> </a:t>
            </a:r>
            <a:r>
              <a:rPr lang="ru-RU" sz="1500" dirty="0" err="1"/>
              <a:t>өтүүнү</a:t>
            </a:r>
            <a:r>
              <a:rPr lang="ru-RU" sz="1500" dirty="0"/>
              <a:t> </a:t>
            </a:r>
            <a:r>
              <a:rPr lang="ru-RU" sz="1500" dirty="0" err="1"/>
              <a:t>талап</a:t>
            </a:r>
            <a:r>
              <a:rPr lang="ru-RU" sz="1500" dirty="0"/>
              <a:t> </a:t>
            </a:r>
            <a:r>
              <a:rPr lang="ru-RU" sz="1500" dirty="0" err="1"/>
              <a:t>кылат</a:t>
            </a:r>
            <a:r>
              <a:rPr lang="ru-RU" sz="1500" dirty="0"/>
              <a:t>.</a:t>
            </a:r>
            <a:endParaRPr lang="ru-KG" sz="1500" dirty="0"/>
          </a:p>
        </p:txBody>
      </p:sp>
      <p:sp>
        <p:nvSpPr>
          <p:cNvPr id="21" name="TextBox 30">
            <a:extLst>
              <a:ext uri="{FF2B5EF4-FFF2-40B4-BE49-F238E27FC236}">
                <a16:creationId xmlns:a16="http://schemas.microsoft.com/office/drawing/2014/main" id="{F463C634-E325-ABA0-8139-98B7976FF963}"/>
              </a:ext>
            </a:extLst>
          </p:cNvPr>
          <p:cNvSpPr txBox="1"/>
          <p:nvPr/>
        </p:nvSpPr>
        <p:spPr>
          <a:xfrm>
            <a:off x="1424892" y="6526101"/>
            <a:ext cx="3290353" cy="427874"/>
          </a:xfrm>
          <a:prstGeom prst="rect">
            <a:avLst/>
          </a:prstGeom>
        </p:spPr>
        <p:txBody>
          <a:bodyPr wrap="square" lIns="0" tIns="0" rIns="0" bIns="0" rtlCol="0" anchor="t">
            <a:spAutoFit/>
          </a:bodyPr>
          <a:lstStyle/>
          <a:p>
            <a:pPr algn="l">
              <a:lnSpc>
                <a:spcPts val="1680"/>
              </a:lnSpc>
            </a:pPr>
            <a:r>
              <a:rPr lang="ru-KG" sz="1400" b="1" dirty="0" err="1">
                <a:solidFill>
                  <a:srgbClr val="4F4F4F"/>
                </a:solidFill>
                <a:latin typeface="Open Sans 1 Bold"/>
                <a:ea typeface="Open Sans 1 Bold"/>
                <a:cs typeface="Open Sans 1 Bold"/>
                <a:sym typeface="Open Sans 1 Bold"/>
              </a:rPr>
              <a:t>Санарип</a:t>
            </a:r>
            <a:r>
              <a:rPr lang="ru-RU" sz="1400" b="1" dirty="0">
                <a:solidFill>
                  <a:srgbClr val="4F4F4F"/>
                </a:solidFill>
                <a:latin typeface="Open Sans 1 Bold"/>
                <a:ea typeface="Open Sans 1 Bold"/>
                <a:cs typeface="Open Sans 1 Bold"/>
                <a:sym typeface="Open Sans 1 Bold"/>
              </a:rPr>
              <a:t> трансформация </a:t>
            </a:r>
          </a:p>
          <a:p>
            <a:pPr algn="l">
              <a:lnSpc>
                <a:spcPts val="1680"/>
              </a:lnSpc>
            </a:pPr>
            <a:r>
              <a:rPr lang="ru-KG" sz="1400" b="1" dirty="0" err="1">
                <a:solidFill>
                  <a:srgbClr val="4F4F4F"/>
                </a:solidFill>
                <a:latin typeface="Open Sans 1 Bold"/>
                <a:ea typeface="Open Sans 1 Bold"/>
                <a:cs typeface="Open Sans 1 Bold"/>
                <a:sym typeface="Open Sans 1 Bold"/>
              </a:rPr>
              <a:t>жана</a:t>
            </a:r>
            <a:r>
              <a:rPr lang="ru-RU" sz="1400" b="1" dirty="0">
                <a:solidFill>
                  <a:srgbClr val="4F4F4F"/>
                </a:solidFill>
                <a:latin typeface="Open Sans 1 Bold"/>
                <a:ea typeface="Open Sans 1 Bold"/>
                <a:cs typeface="Open Sans 1 Bold"/>
                <a:sym typeface="Open Sans 1 Bold"/>
              </a:rPr>
              <a:t> автоматизация</a:t>
            </a:r>
            <a:endParaRPr lang="en-US" sz="1400" b="1" dirty="0">
              <a:solidFill>
                <a:srgbClr val="4F4F4F"/>
              </a:solidFill>
              <a:latin typeface="Open Sans 1 Bold"/>
              <a:ea typeface="Open Sans 1 Bold"/>
              <a:cs typeface="Open Sans 1 Bold"/>
              <a:sym typeface="Open Sans 1 Bold"/>
            </a:endParaRPr>
          </a:p>
        </p:txBody>
      </p:sp>
      <p:sp>
        <p:nvSpPr>
          <p:cNvPr id="22" name="TextBox 30">
            <a:extLst>
              <a:ext uri="{FF2B5EF4-FFF2-40B4-BE49-F238E27FC236}">
                <a16:creationId xmlns:a16="http://schemas.microsoft.com/office/drawing/2014/main" id="{C1957AC0-6500-03B6-A924-74BC6BC48C90}"/>
              </a:ext>
            </a:extLst>
          </p:cNvPr>
          <p:cNvSpPr txBox="1"/>
          <p:nvPr/>
        </p:nvSpPr>
        <p:spPr>
          <a:xfrm>
            <a:off x="1402297" y="7228161"/>
            <a:ext cx="2909353" cy="427874"/>
          </a:xfrm>
          <a:prstGeom prst="rect">
            <a:avLst/>
          </a:prstGeom>
        </p:spPr>
        <p:txBody>
          <a:bodyPr wrap="square" lIns="0" tIns="0" rIns="0" bIns="0" rtlCol="0" anchor="t">
            <a:spAutoFit/>
          </a:bodyPr>
          <a:lstStyle/>
          <a:p>
            <a:pPr>
              <a:lnSpc>
                <a:spcPts val="1680"/>
              </a:lnSpc>
            </a:pPr>
            <a:r>
              <a:rPr lang="ru-KG" sz="1400" b="1" dirty="0" err="1">
                <a:solidFill>
                  <a:srgbClr val="4F4F4F"/>
                </a:solidFill>
                <a:latin typeface="Open Sans 1 Bold"/>
                <a:ea typeface="Open Sans 1 Bold"/>
                <a:cs typeface="Open Sans 1 Bold"/>
              </a:rPr>
              <a:t>Калкты</a:t>
            </a:r>
            <a:r>
              <a:rPr lang="ru-KG" sz="1400" b="1" dirty="0">
                <a:solidFill>
                  <a:srgbClr val="4F4F4F"/>
                </a:solidFill>
                <a:latin typeface="Open Sans 1 Bold"/>
                <a:ea typeface="Open Sans 1 Bold"/>
                <a:cs typeface="Open Sans 1 Bold"/>
              </a:rPr>
              <a:t> </a:t>
            </a:r>
            <a:r>
              <a:rPr lang="ru-KG" sz="1400" b="1" dirty="0" err="1">
                <a:solidFill>
                  <a:srgbClr val="4F4F4F"/>
                </a:solidFill>
                <a:latin typeface="Open Sans 1 Bold"/>
                <a:ea typeface="Open Sans 1 Bold"/>
                <a:cs typeface="Open Sans 1 Bold"/>
              </a:rPr>
              <a:t>маалымдоо</a:t>
            </a:r>
            <a:r>
              <a:rPr lang="ru-KG" sz="1400" b="1" dirty="0">
                <a:solidFill>
                  <a:srgbClr val="4F4F4F"/>
                </a:solidFill>
                <a:latin typeface="Open Sans 1 Bold"/>
                <a:ea typeface="Open Sans 1 Bold"/>
                <a:cs typeface="Open Sans 1 Bold"/>
              </a:rPr>
              <a:t> </a:t>
            </a:r>
            <a:r>
              <a:rPr lang="ru-KG" sz="1400" b="1" dirty="0" err="1">
                <a:solidFill>
                  <a:srgbClr val="4F4F4F"/>
                </a:solidFill>
                <a:latin typeface="Open Sans 1 Bold"/>
                <a:ea typeface="Open Sans 1 Bold"/>
                <a:cs typeface="Open Sans 1 Bold"/>
              </a:rPr>
              <a:t>жагында</a:t>
            </a:r>
            <a:r>
              <a:rPr lang="ru-KG" sz="1400" b="1" dirty="0">
                <a:solidFill>
                  <a:srgbClr val="4F4F4F"/>
                </a:solidFill>
                <a:latin typeface="Open Sans 1 Bold"/>
                <a:ea typeface="Open Sans 1 Bold"/>
                <a:cs typeface="Open Sans 1 Bold"/>
              </a:rPr>
              <a:t> </a:t>
            </a:r>
            <a:r>
              <a:rPr lang="ru-KG" sz="1400" b="1" dirty="0" err="1">
                <a:solidFill>
                  <a:srgbClr val="4F4F4F"/>
                </a:solidFill>
                <a:latin typeface="Open Sans 1 Bold"/>
                <a:ea typeface="Open Sans 1 Bold"/>
                <a:cs typeface="Open Sans 1 Bold"/>
              </a:rPr>
              <a:t>күжүрмөн</a:t>
            </a:r>
            <a:r>
              <a:rPr lang="ru-KG" sz="1400" b="1" dirty="0">
                <a:solidFill>
                  <a:srgbClr val="4F4F4F"/>
                </a:solidFill>
                <a:latin typeface="Open Sans 1 Bold"/>
                <a:ea typeface="Open Sans 1 Bold"/>
                <a:cs typeface="Open Sans 1 Bold"/>
              </a:rPr>
              <a:t> </a:t>
            </a:r>
            <a:r>
              <a:rPr lang="ru-KG" sz="1400" b="1" dirty="0" err="1">
                <a:solidFill>
                  <a:srgbClr val="4F4F4F"/>
                </a:solidFill>
                <a:latin typeface="Open Sans 1 Bold"/>
                <a:ea typeface="Open Sans 1 Bold"/>
                <a:cs typeface="Open Sans 1 Bold"/>
              </a:rPr>
              <a:t>үлгү</a:t>
            </a:r>
            <a:endParaRPr lang="ru-KG" sz="1400" b="1" dirty="0">
              <a:solidFill>
                <a:srgbClr val="4F4F4F"/>
              </a:solidFill>
              <a:latin typeface="Open Sans 1 Bold"/>
              <a:ea typeface="Open Sans 1 Bold"/>
              <a:cs typeface="Open Sans 1 Bold"/>
            </a:endParaRPr>
          </a:p>
        </p:txBody>
      </p:sp>
      <p:sp>
        <p:nvSpPr>
          <p:cNvPr id="23" name="TextBox 30">
            <a:extLst>
              <a:ext uri="{FF2B5EF4-FFF2-40B4-BE49-F238E27FC236}">
                <a16:creationId xmlns:a16="http://schemas.microsoft.com/office/drawing/2014/main" id="{20DF508B-1250-8832-821A-0008305157FC}"/>
              </a:ext>
            </a:extLst>
          </p:cNvPr>
          <p:cNvSpPr txBox="1"/>
          <p:nvPr/>
        </p:nvSpPr>
        <p:spPr>
          <a:xfrm>
            <a:off x="1424892" y="7891621"/>
            <a:ext cx="3290353" cy="427874"/>
          </a:xfrm>
          <a:prstGeom prst="rect">
            <a:avLst/>
          </a:prstGeom>
        </p:spPr>
        <p:txBody>
          <a:bodyPr wrap="square" lIns="0" tIns="0" rIns="0" bIns="0" rtlCol="0" anchor="t">
            <a:spAutoFit/>
          </a:bodyPr>
          <a:lstStyle/>
          <a:p>
            <a:pPr>
              <a:lnSpc>
                <a:spcPts val="1680"/>
              </a:lnSpc>
            </a:pPr>
            <a:r>
              <a:rPr lang="ru-KG" sz="1400" b="1" dirty="0" err="1">
                <a:solidFill>
                  <a:srgbClr val="4F4F4F"/>
                </a:solidFill>
                <a:latin typeface="Open Sans 1 Bold"/>
                <a:ea typeface="Open Sans 1 Bold"/>
                <a:cs typeface="Open Sans 1 Bold"/>
              </a:rPr>
              <a:t>Кризистин</a:t>
            </a:r>
            <a:r>
              <a:rPr lang="ru-KG" sz="1400" b="1" dirty="0">
                <a:solidFill>
                  <a:srgbClr val="4F4F4F"/>
                </a:solidFill>
                <a:latin typeface="Open Sans 1 Bold"/>
                <a:ea typeface="Open Sans 1 Bold"/>
                <a:cs typeface="Open Sans 1 Bold"/>
              </a:rPr>
              <a:t> </a:t>
            </a:r>
            <a:r>
              <a:rPr lang="ru-KG" sz="1400" b="1" dirty="0" err="1">
                <a:solidFill>
                  <a:srgbClr val="4F4F4F"/>
                </a:solidFill>
                <a:latin typeface="Open Sans 1 Bold"/>
                <a:ea typeface="Open Sans 1 Bold"/>
                <a:cs typeface="Open Sans 1 Bold"/>
              </a:rPr>
              <a:t>алдын</a:t>
            </a:r>
            <a:r>
              <a:rPr lang="ru-KG" sz="1400" b="1" dirty="0">
                <a:solidFill>
                  <a:srgbClr val="4F4F4F"/>
                </a:solidFill>
                <a:latin typeface="Open Sans 1 Bold"/>
                <a:ea typeface="Open Sans 1 Bold"/>
                <a:cs typeface="Open Sans 1 Bold"/>
              </a:rPr>
              <a:t> </a:t>
            </a:r>
            <a:r>
              <a:rPr lang="ru-KG" sz="1400" b="1" dirty="0" err="1">
                <a:solidFill>
                  <a:srgbClr val="4F4F4F"/>
                </a:solidFill>
                <a:latin typeface="Open Sans 1 Bold"/>
                <a:ea typeface="Open Sans 1 Bold"/>
                <a:cs typeface="Open Sans 1 Bold"/>
              </a:rPr>
              <a:t>алуу</a:t>
            </a:r>
            <a:r>
              <a:rPr lang="ru-KG" sz="1400" b="1" dirty="0">
                <a:solidFill>
                  <a:srgbClr val="4F4F4F"/>
                </a:solidFill>
                <a:latin typeface="Open Sans 1 Bold"/>
                <a:ea typeface="Open Sans 1 Bold"/>
                <a:cs typeface="Open Sans 1 Bold"/>
              </a:rPr>
              <a:t> </a:t>
            </a:r>
            <a:r>
              <a:rPr lang="ru-KG" sz="1400" b="1" dirty="0" err="1">
                <a:solidFill>
                  <a:srgbClr val="4F4F4F"/>
                </a:solidFill>
                <a:latin typeface="Open Sans 1 Bold"/>
                <a:ea typeface="Open Sans 1 Bold"/>
                <a:cs typeface="Open Sans 1 Bold"/>
              </a:rPr>
              <a:t>куралдарын</a:t>
            </a:r>
            <a:r>
              <a:rPr lang="ru-KG" sz="1400" b="1" dirty="0">
                <a:solidFill>
                  <a:srgbClr val="4F4F4F"/>
                </a:solidFill>
                <a:latin typeface="Open Sans 1 Bold"/>
                <a:ea typeface="Open Sans 1 Bold"/>
                <a:cs typeface="Open Sans 1 Bold"/>
              </a:rPr>
              <a:t> </a:t>
            </a:r>
            <a:r>
              <a:rPr lang="ru-KG" sz="1400" b="1" dirty="0" err="1">
                <a:solidFill>
                  <a:srgbClr val="4F4F4F"/>
                </a:solidFill>
                <a:latin typeface="Open Sans 1 Bold"/>
                <a:ea typeface="Open Sans 1 Bold"/>
                <a:cs typeface="Open Sans 1 Bold"/>
              </a:rPr>
              <a:t>өнүктүрүү</a:t>
            </a:r>
            <a:endParaRPr lang="en-US" sz="1400" b="1" dirty="0">
              <a:solidFill>
                <a:srgbClr val="4F4F4F"/>
              </a:solidFill>
              <a:latin typeface="Open Sans 1 Bold"/>
              <a:ea typeface="Open Sans 1 Bold"/>
              <a:cs typeface="Open Sans 1 Bold"/>
              <a:sym typeface="Open Sans 1 Bold"/>
            </a:endParaRPr>
          </a:p>
        </p:txBody>
      </p:sp>
      <p:grpSp>
        <p:nvGrpSpPr>
          <p:cNvPr id="24" name="Group 9">
            <a:extLst>
              <a:ext uri="{FF2B5EF4-FFF2-40B4-BE49-F238E27FC236}">
                <a16:creationId xmlns:a16="http://schemas.microsoft.com/office/drawing/2014/main" id="{5A04AE98-391E-AF31-D0CC-237F43EF9ED0}"/>
              </a:ext>
            </a:extLst>
          </p:cNvPr>
          <p:cNvGrpSpPr/>
          <p:nvPr/>
        </p:nvGrpSpPr>
        <p:grpSpPr>
          <a:xfrm>
            <a:off x="1015044" y="7234878"/>
            <a:ext cx="207220" cy="207220"/>
            <a:chOff x="0" y="0"/>
            <a:chExt cx="812800" cy="812800"/>
          </a:xfrm>
        </p:grpSpPr>
        <p:sp>
          <p:nvSpPr>
            <p:cNvPr id="25" name="Freeform 10">
              <a:extLst>
                <a:ext uri="{FF2B5EF4-FFF2-40B4-BE49-F238E27FC236}">
                  <a16:creationId xmlns:a16="http://schemas.microsoft.com/office/drawing/2014/main" id="{0D27C5CA-0760-1E1C-76E5-BEEF64DFEB5D}"/>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EBA3A"/>
            </a:solidFill>
          </p:spPr>
        </p:sp>
        <p:sp>
          <p:nvSpPr>
            <p:cNvPr id="26" name="TextBox 11">
              <a:extLst>
                <a:ext uri="{FF2B5EF4-FFF2-40B4-BE49-F238E27FC236}">
                  <a16:creationId xmlns:a16="http://schemas.microsoft.com/office/drawing/2014/main" id="{9042E510-2FFA-2567-77AD-36C771B19D42}"/>
                </a:ext>
              </a:extLst>
            </p:cNvPr>
            <p:cNvSpPr txBox="1"/>
            <p:nvPr/>
          </p:nvSpPr>
          <p:spPr>
            <a:xfrm>
              <a:off x="139700" y="139700"/>
              <a:ext cx="533400" cy="533400"/>
            </a:xfrm>
            <a:prstGeom prst="rect">
              <a:avLst/>
            </a:prstGeom>
          </p:spPr>
          <p:txBody>
            <a:bodyPr lIns="50800" tIns="50800" rIns="50800" bIns="50800" rtlCol="0" anchor="ctr"/>
            <a:lstStyle/>
            <a:p>
              <a:pPr algn="ctr">
                <a:lnSpc>
                  <a:spcPts val="1439"/>
                </a:lnSpc>
              </a:pPr>
              <a:endParaRPr dirty="0"/>
            </a:p>
          </p:txBody>
        </p:sp>
      </p:grpSp>
      <p:grpSp>
        <p:nvGrpSpPr>
          <p:cNvPr id="27" name="Group 9">
            <a:extLst>
              <a:ext uri="{FF2B5EF4-FFF2-40B4-BE49-F238E27FC236}">
                <a16:creationId xmlns:a16="http://schemas.microsoft.com/office/drawing/2014/main" id="{D5B1A271-C6D0-5D22-C54E-50208A2F7EE9}"/>
              </a:ext>
            </a:extLst>
          </p:cNvPr>
          <p:cNvGrpSpPr/>
          <p:nvPr/>
        </p:nvGrpSpPr>
        <p:grpSpPr>
          <a:xfrm>
            <a:off x="1015044" y="7891621"/>
            <a:ext cx="207220" cy="207220"/>
            <a:chOff x="0" y="0"/>
            <a:chExt cx="812800" cy="812800"/>
          </a:xfrm>
        </p:grpSpPr>
        <p:sp>
          <p:nvSpPr>
            <p:cNvPr id="28" name="Freeform 10">
              <a:extLst>
                <a:ext uri="{FF2B5EF4-FFF2-40B4-BE49-F238E27FC236}">
                  <a16:creationId xmlns:a16="http://schemas.microsoft.com/office/drawing/2014/main" id="{08B261BF-B6D8-688F-1D4E-75FD74631147}"/>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EBA3A"/>
            </a:solidFill>
          </p:spPr>
        </p:sp>
        <p:sp>
          <p:nvSpPr>
            <p:cNvPr id="29" name="TextBox 11">
              <a:extLst>
                <a:ext uri="{FF2B5EF4-FFF2-40B4-BE49-F238E27FC236}">
                  <a16:creationId xmlns:a16="http://schemas.microsoft.com/office/drawing/2014/main" id="{55166F33-65F4-A12C-D953-8E85BF81E755}"/>
                </a:ext>
              </a:extLst>
            </p:cNvPr>
            <p:cNvSpPr txBox="1"/>
            <p:nvPr/>
          </p:nvSpPr>
          <p:spPr>
            <a:xfrm>
              <a:off x="139700" y="139700"/>
              <a:ext cx="533400" cy="533400"/>
            </a:xfrm>
            <a:prstGeom prst="rect">
              <a:avLst/>
            </a:prstGeom>
          </p:spPr>
          <p:txBody>
            <a:bodyPr lIns="50800" tIns="50800" rIns="50800" bIns="50800" rtlCol="0" anchor="ctr"/>
            <a:lstStyle/>
            <a:p>
              <a:pPr algn="ctr">
                <a:lnSpc>
                  <a:spcPts val="1439"/>
                </a:lnSpc>
              </a:pPr>
              <a:endParaRPr dirty="0"/>
            </a:p>
          </p:txBody>
        </p:sp>
      </p:grpSp>
      <p:sp>
        <p:nvSpPr>
          <p:cNvPr id="33" name="TextBox 20">
            <a:extLst>
              <a:ext uri="{FF2B5EF4-FFF2-40B4-BE49-F238E27FC236}">
                <a16:creationId xmlns:a16="http://schemas.microsoft.com/office/drawing/2014/main" id="{BF2C6A76-20D4-61D6-BD22-9A4F5966F7B0}"/>
              </a:ext>
            </a:extLst>
          </p:cNvPr>
          <p:cNvSpPr txBox="1"/>
          <p:nvPr/>
        </p:nvSpPr>
        <p:spPr>
          <a:xfrm>
            <a:off x="4930894" y="6350908"/>
            <a:ext cx="1873106" cy="2872468"/>
          </a:xfrm>
          <a:prstGeom prst="rect">
            <a:avLst/>
          </a:prstGeom>
        </p:spPr>
        <p:txBody>
          <a:bodyPr lIns="50800" tIns="50800" rIns="50800" bIns="50800" rtlCol="0" anchor="ctr"/>
          <a:lstStyle/>
          <a:p>
            <a:pPr algn="ctr">
              <a:lnSpc>
                <a:spcPts val="1439"/>
              </a:lnSpc>
            </a:pPr>
            <a:endParaRPr sz="1200"/>
          </a:p>
        </p:txBody>
      </p:sp>
      <p:sp>
        <p:nvSpPr>
          <p:cNvPr id="30" name="Freeform 19">
            <a:extLst>
              <a:ext uri="{FF2B5EF4-FFF2-40B4-BE49-F238E27FC236}">
                <a16:creationId xmlns:a16="http://schemas.microsoft.com/office/drawing/2014/main" id="{CA6FAE30-78B7-85FF-D69E-1232878C6CCA}"/>
              </a:ext>
            </a:extLst>
          </p:cNvPr>
          <p:cNvSpPr/>
          <p:nvPr/>
        </p:nvSpPr>
        <p:spPr>
          <a:xfrm>
            <a:off x="4833069" y="5508195"/>
            <a:ext cx="2191000" cy="3424737"/>
          </a:xfrm>
          <a:custGeom>
            <a:avLst/>
            <a:gdLst/>
            <a:ahLst/>
            <a:cxnLst/>
            <a:rect l="l" t="t" r="r" b="b"/>
            <a:pathLst>
              <a:path w="552347" h="1307607">
                <a:moveTo>
                  <a:pt x="0" y="0"/>
                </a:moveTo>
                <a:lnTo>
                  <a:pt x="552347" y="0"/>
                </a:lnTo>
                <a:lnTo>
                  <a:pt x="552347" y="1307607"/>
                </a:lnTo>
                <a:lnTo>
                  <a:pt x="0" y="1307607"/>
                </a:lnTo>
                <a:close/>
              </a:path>
            </a:pathLst>
          </a:custGeom>
          <a:solidFill>
            <a:srgbClr val="EDEDED"/>
          </a:solidFill>
        </p:spPr>
        <p:txBody>
          <a:bodyPr/>
          <a:lstStyle/>
          <a:p>
            <a:pPr algn="ctr"/>
            <a:r>
              <a:rPr lang="ru-RU" sz="1300" dirty="0" err="1">
                <a:solidFill>
                  <a:srgbClr val="002F80"/>
                </a:solidFill>
                <a:latin typeface="Open Sans 1"/>
                <a:ea typeface="Open Sans 1"/>
                <a:cs typeface="Open Sans 1"/>
              </a:rPr>
              <a:t>Белгиленген</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демилгелерди</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ишке</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ашыруу</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аманаттарды</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коргоонун</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заманбап</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санариптик</a:t>
            </a:r>
            <a:r>
              <a:rPr lang="ru-RU" sz="1300" dirty="0">
                <a:solidFill>
                  <a:srgbClr val="002F80"/>
                </a:solidFill>
                <a:latin typeface="Open Sans 1"/>
                <a:ea typeface="Open Sans 1"/>
                <a:cs typeface="Open Sans 1"/>
              </a:rPr>
              <a:t> инфра</a:t>
            </a:r>
            <a:r>
              <a:rPr lang="ru-KG" sz="1300" dirty="0" err="1">
                <a:solidFill>
                  <a:srgbClr val="002F80"/>
                </a:solidFill>
                <a:latin typeface="Open Sans 1"/>
                <a:ea typeface="Open Sans 1"/>
                <a:cs typeface="Open Sans 1"/>
              </a:rPr>
              <a:t>түзүмүн</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түзүүгө</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системанын</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тышкы</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шокторго</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ыңгайлашуусун</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жогорулатууга</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жана</a:t>
            </a:r>
            <a:r>
              <a:rPr lang="ru-RU" sz="1300" dirty="0">
                <a:solidFill>
                  <a:srgbClr val="002F80"/>
                </a:solidFill>
                <a:latin typeface="Open Sans 1"/>
                <a:ea typeface="Open Sans 1"/>
                <a:cs typeface="Open Sans 1"/>
              </a:rPr>
              <a:t> Кыргыз </a:t>
            </a:r>
            <a:r>
              <a:rPr lang="ru-RU" sz="1300" dirty="0" err="1">
                <a:solidFill>
                  <a:srgbClr val="002F80"/>
                </a:solidFill>
                <a:latin typeface="Open Sans 1"/>
                <a:ea typeface="Open Sans 1"/>
                <a:cs typeface="Open Sans 1"/>
              </a:rPr>
              <a:t>Республикасында</a:t>
            </a:r>
            <a:r>
              <a:rPr lang="ru-RU" sz="1300" dirty="0">
                <a:solidFill>
                  <a:srgbClr val="002F80"/>
                </a:solidFill>
                <a:latin typeface="Open Sans 1"/>
                <a:ea typeface="Open Sans 1"/>
                <a:cs typeface="Open Sans 1"/>
              </a:rPr>
              <a:t> </a:t>
            </a:r>
            <a:r>
              <a:rPr lang="ru-KG" sz="1300" dirty="0" err="1">
                <a:solidFill>
                  <a:srgbClr val="002F80"/>
                </a:solidFill>
                <a:latin typeface="Open Sans 1"/>
                <a:ea typeface="Open Sans 1"/>
                <a:cs typeface="Open Sans 1"/>
              </a:rPr>
              <a:t>ДКСтин</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туруктуу</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өнүгүүсүн</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камсыз</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кылууга</a:t>
            </a:r>
            <a:r>
              <a:rPr lang="ru-RU" sz="1300" dirty="0">
                <a:solidFill>
                  <a:srgbClr val="002F80"/>
                </a:solidFill>
                <a:latin typeface="Open Sans 1"/>
                <a:ea typeface="Open Sans 1"/>
                <a:cs typeface="Open Sans 1"/>
              </a:rPr>
              <a:t> </a:t>
            </a:r>
            <a:r>
              <a:rPr lang="ru-RU" sz="1300" dirty="0" err="1">
                <a:solidFill>
                  <a:srgbClr val="002F80"/>
                </a:solidFill>
                <a:latin typeface="Open Sans 1"/>
                <a:ea typeface="Open Sans 1"/>
                <a:cs typeface="Open Sans 1"/>
              </a:rPr>
              <a:t>мүмкүндүк</a:t>
            </a:r>
            <a:r>
              <a:rPr lang="ru-RU" sz="1300" dirty="0">
                <a:solidFill>
                  <a:srgbClr val="002F80"/>
                </a:solidFill>
                <a:latin typeface="Open Sans 1"/>
                <a:ea typeface="Open Sans 1"/>
                <a:cs typeface="Open Sans 1"/>
              </a:rPr>
              <a:t> берет.</a:t>
            </a:r>
            <a:endParaRPr lang="ru-KG" sz="1200" dirty="0"/>
          </a:p>
        </p:txBody>
      </p:sp>
      <p:sp>
        <p:nvSpPr>
          <p:cNvPr id="31" name="TextBox 15">
            <a:extLst>
              <a:ext uri="{FF2B5EF4-FFF2-40B4-BE49-F238E27FC236}">
                <a16:creationId xmlns:a16="http://schemas.microsoft.com/office/drawing/2014/main" id="{F3FD81E9-32D4-05B1-DEC3-5E78FAFE61F0}"/>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2600429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F3834-FC4D-EBE2-2109-EDD50381B55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407BDA-8B31-7703-377A-36F4DC053BA9}"/>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2"/>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6C58DCFF-9E9D-9AF6-5275-1EAAE20AE888}"/>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45D3D8E2-249A-A467-FADB-EA2E6BFB6E7C}"/>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CB1D5CB0-5608-2033-C614-CC7F4025FAA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99133721-18BC-01BF-CAB1-1D1917A72518}"/>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60B5668D-13D1-0F33-7C20-0037A01647A7}"/>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en-US" sz="2100" b="1" dirty="0">
                <a:solidFill>
                  <a:srgbClr val="002F80"/>
                </a:solidFill>
                <a:latin typeface="Open Sans 1 Bold"/>
                <a:ea typeface="Open Sans 1 Bold"/>
                <a:cs typeface="Open Sans 1 Bold"/>
                <a:sym typeface="Open Sans 1 Bold"/>
              </a:rPr>
              <a:t>0</a:t>
            </a:r>
            <a:r>
              <a:rPr lang="ru-RU" sz="2100" b="1" dirty="0">
                <a:solidFill>
                  <a:srgbClr val="002F80"/>
                </a:solidFill>
                <a:latin typeface="Open Sans 1 Bold"/>
                <a:ea typeface="Open Sans 1 Bold"/>
                <a:cs typeface="Open Sans 1 Bold"/>
                <a:sym typeface="Open Sans 1 Bold"/>
              </a:rPr>
              <a:t>3</a:t>
            </a:r>
            <a:endParaRPr lang="en-US" sz="2100" b="1" dirty="0">
              <a:solidFill>
                <a:srgbClr val="002F80"/>
              </a:solidFill>
              <a:latin typeface="Open Sans 1 Bold"/>
              <a:ea typeface="Open Sans 1 Bold"/>
              <a:cs typeface="Open Sans 1 Bold"/>
              <a:sym typeface="Open Sans 1 Bold"/>
            </a:endParaRPr>
          </a:p>
        </p:txBody>
      </p:sp>
      <p:sp>
        <p:nvSpPr>
          <p:cNvPr id="13" name="TextBox 14">
            <a:extLst>
              <a:ext uri="{FF2B5EF4-FFF2-40B4-BE49-F238E27FC236}">
                <a16:creationId xmlns:a16="http://schemas.microsoft.com/office/drawing/2014/main" id="{BFC8F032-0844-DAC9-DEA5-822DEB76D0AF}"/>
              </a:ext>
            </a:extLst>
          </p:cNvPr>
          <p:cNvSpPr txBox="1"/>
          <p:nvPr/>
        </p:nvSpPr>
        <p:spPr>
          <a:xfrm>
            <a:off x="835805" y="437332"/>
            <a:ext cx="4382492" cy="413703"/>
          </a:xfrm>
          <a:prstGeom prst="rect">
            <a:avLst/>
          </a:prstGeom>
        </p:spPr>
        <p:txBody>
          <a:bodyPr wrap="square" lIns="0" tIns="0" rIns="0" bIns="0" rtlCol="0" anchor="t">
            <a:spAutoFit/>
          </a:bodyPr>
          <a:lstStyle/>
          <a:p>
            <a:pPr>
              <a:lnSpc>
                <a:spcPts val="3200"/>
              </a:lnSpc>
            </a:pPr>
            <a:r>
              <a:rPr lang="ru-KG" sz="2800" b="1" dirty="0" err="1">
                <a:solidFill>
                  <a:srgbClr val="002F80"/>
                </a:solidFill>
                <a:latin typeface="Open Sans 2 Ultra-Bold"/>
                <a:ea typeface="Open Sans 2 Ultra-Bold"/>
                <a:cs typeface="Open Sans 2 Ultra-Bold"/>
              </a:rPr>
              <a:t>Мазмуну</a:t>
            </a:r>
            <a:endParaRPr lang="ru-KG" sz="2800" b="1" dirty="0">
              <a:solidFill>
                <a:srgbClr val="002F80"/>
              </a:solidFill>
              <a:latin typeface="Open Sans 2 Ultra-Bold"/>
              <a:ea typeface="Open Sans 2 Ultra-Bold"/>
              <a:cs typeface="Open Sans 2 Ultra-Bold"/>
            </a:endParaRPr>
          </a:p>
        </p:txBody>
      </p:sp>
      <p:sp>
        <p:nvSpPr>
          <p:cNvPr id="18" name="AutoShape 6">
            <a:extLst>
              <a:ext uri="{FF2B5EF4-FFF2-40B4-BE49-F238E27FC236}">
                <a16:creationId xmlns:a16="http://schemas.microsoft.com/office/drawing/2014/main" id="{820A8D14-0523-3769-9D09-B0E51DB9774A}"/>
              </a:ext>
            </a:extLst>
          </p:cNvPr>
          <p:cNvSpPr/>
          <p:nvPr/>
        </p:nvSpPr>
        <p:spPr>
          <a:xfrm>
            <a:off x="882759" y="927100"/>
            <a:ext cx="613868" cy="0"/>
          </a:xfrm>
          <a:prstGeom prst="line">
            <a:avLst/>
          </a:prstGeom>
          <a:ln w="47625" cap="rnd">
            <a:solidFill>
              <a:srgbClr val="FEBA3A"/>
            </a:solidFill>
            <a:prstDash val="solid"/>
            <a:headEnd type="none" w="sm" len="sm"/>
            <a:tailEnd type="none" w="sm" len="sm"/>
          </a:ln>
        </p:spPr>
      </p:sp>
      <p:sp>
        <p:nvSpPr>
          <p:cNvPr id="20" name="TextBox 19">
            <a:extLst>
              <a:ext uri="{FF2B5EF4-FFF2-40B4-BE49-F238E27FC236}">
                <a16:creationId xmlns:a16="http://schemas.microsoft.com/office/drawing/2014/main" id="{8EDFA399-6569-CEAD-4415-B65BECFC6814}"/>
              </a:ext>
            </a:extLst>
          </p:cNvPr>
          <p:cNvSpPr txBox="1"/>
          <p:nvPr/>
        </p:nvSpPr>
        <p:spPr>
          <a:xfrm>
            <a:off x="557203" y="2275365"/>
            <a:ext cx="6442094" cy="369332"/>
          </a:xfrm>
          <a:prstGeom prst="rect">
            <a:avLst/>
          </a:prstGeom>
          <a:noFill/>
        </p:spPr>
        <p:txBody>
          <a:bodyPr wrap="square" rtlCol="0">
            <a:spAutoFit/>
          </a:bodyPr>
          <a:lstStyle/>
          <a:p>
            <a:pPr marL="261938" indent="361950" algn="just"/>
            <a:r>
              <a:rPr lang="ru-RU" dirty="0"/>
              <a:t> </a:t>
            </a:r>
            <a:endParaRPr lang="ru-KG" dirty="0"/>
          </a:p>
        </p:txBody>
      </p:sp>
      <p:sp>
        <p:nvSpPr>
          <p:cNvPr id="9" name="TextBox 8">
            <a:extLst>
              <a:ext uri="{FF2B5EF4-FFF2-40B4-BE49-F238E27FC236}">
                <a16:creationId xmlns:a16="http://schemas.microsoft.com/office/drawing/2014/main" id="{0BBADBD7-113D-0E53-59F8-855CA5C1FB8B}"/>
              </a:ext>
            </a:extLst>
          </p:cNvPr>
          <p:cNvSpPr txBox="1"/>
          <p:nvPr/>
        </p:nvSpPr>
        <p:spPr>
          <a:xfrm>
            <a:off x="812421" y="1067071"/>
            <a:ext cx="6186876" cy="7504619"/>
          </a:xfrm>
          <a:prstGeom prst="rect">
            <a:avLst/>
          </a:prstGeom>
          <a:noFill/>
        </p:spPr>
        <p:txBody>
          <a:bodyPr wrap="square">
            <a:spAutoFit/>
          </a:bodyPr>
          <a:lstStyle/>
          <a:p>
            <a:pPr indent="360363" algn="just">
              <a:spcAft>
                <a:spcPts val="200"/>
              </a:spcAft>
              <a:buNone/>
            </a:pPr>
            <a:r>
              <a:rPr lang="ru-KG" sz="1300" b="1" kern="100" dirty="0">
                <a:solidFill>
                  <a:srgbClr val="002465"/>
                </a:solidFill>
                <a:effectLst/>
                <a:ea typeface="Calibri" panose="020F0502020204030204" pitchFamily="34" charset="0"/>
                <a:cs typeface="Times New Roman" panose="02020603050405020304" pitchFamily="18" charset="0"/>
              </a:rPr>
              <a:t>Агенттиктин Башкармасынын төрагасынын учурашуусу</a:t>
            </a:r>
            <a:r>
              <a:rPr lang="ru-RU" sz="1300" b="1" kern="100" dirty="0">
                <a:solidFill>
                  <a:srgbClr val="002465"/>
                </a:solidFill>
                <a:effectLst/>
                <a:ea typeface="Calibri" panose="020F0502020204030204" pitchFamily="34" charset="0"/>
                <a:cs typeface="Times New Roman" panose="02020603050405020304" pitchFamily="18" charset="0"/>
              </a:rPr>
              <a:t> ………………………….………   </a:t>
            </a:r>
            <a:r>
              <a:rPr lang="ru-RU" sz="1300" b="1" u="sng" kern="100" dirty="0">
                <a:solidFill>
                  <a:srgbClr val="002465"/>
                </a:solidFill>
                <a:effectLst/>
                <a:ea typeface="Calibri" panose="020F0502020204030204" pitchFamily="34" charset="0"/>
                <a:cs typeface="Times New Roman" panose="02020603050405020304" pitchFamily="18" charset="0"/>
              </a:rPr>
              <a:t>                                                  </a:t>
            </a:r>
            <a:r>
              <a:rPr lang="ru-RU" sz="1300" b="1" kern="100" dirty="0">
                <a:solidFill>
                  <a:srgbClr val="002465"/>
                </a:solidFill>
                <a:effectLst/>
                <a:ea typeface="Calibri" panose="020F0502020204030204" pitchFamily="34" charset="0"/>
                <a:cs typeface="Times New Roman" panose="02020603050405020304" pitchFamily="18" charset="0"/>
              </a:rPr>
              <a:t>                                        </a:t>
            </a:r>
          </a:p>
          <a:p>
            <a:pPr algn="just">
              <a:spcAft>
                <a:spcPts val="200"/>
              </a:spcAft>
            </a:pPr>
            <a:r>
              <a:rPr lang="ru-RU" sz="1300" b="1" kern="100" dirty="0">
                <a:solidFill>
                  <a:srgbClr val="002465"/>
                </a:solidFill>
                <a:cs typeface="Times New Roman" panose="02020603050405020304" pitchFamily="18" charset="0"/>
              </a:rPr>
              <a:t>1.      Кыргыз Республик</a:t>
            </a:r>
            <a:r>
              <a:rPr lang="ru-KG" sz="1300" b="1" kern="100" dirty="0">
                <a:solidFill>
                  <a:srgbClr val="002465"/>
                </a:solidFill>
                <a:cs typeface="Times New Roman" panose="02020603050405020304" pitchFamily="18" charset="0"/>
              </a:rPr>
              <a:t>асынын Депозиттерди коргоо системасы</a:t>
            </a:r>
            <a:r>
              <a:rPr lang="ru-RU" sz="1300" b="1" kern="100" dirty="0">
                <a:solidFill>
                  <a:srgbClr val="002465"/>
                </a:solidFill>
                <a:cs typeface="Times New Roman" panose="02020603050405020304" pitchFamily="18" charset="0"/>
              </a:rPr>
              <a:t> ………….………….……                                     </a:t>
            </a:r>
            <a:endParaRPr lang="ru-RU" sz="1300" b="1" kern="100" dirty="0">
              <a:solidFill>
                <a:srgbClr val="002465"/>
              </a:solidFill>
              <a:ea typeface="Calibri" panose="020F0502020204030204" pitchFamily="34" charset="0"/>
              <a:cs typeface="Times New Roman" panose="02020603050405020304" pitchFamily="18" charset="0"/>
            </a:endParaRPr>
          </a:p>
          <a:p>
            <a:pPr marL="360363" lvl="0" algn="just">
              <a:spcAft>
                <a:spcPts val="200"/>
              </a:spcAft>
            </a:pPr>
            <a:r>
              <a:rPr lang="ru-RU" sz="1300" kern="100" dirty="0">
                <a:solidFill>
                  <a:srgbClr val="003399"/>
                </a:solidFill>
                <a:ea typeface="Calibri" panose="020F0502020204030204" pitchFamily="34" charset="0"/>
                <a:cs typeface="Times New Roman" panose="02020603050405020304" pitchFamily="18" charset="0"/>
              </a:rPr>
              <a:t>1.1. Институционал</a:t>
            </a:r>
            <a:r>
              <a:rPr lang="ru-KG" sz="1300" kern="100" dirty="0" err="1">
                <a:solidFill>
                  <a:srgbClr val="003399"/>
                </a:solidFill>
                <a:ea typeface="Calibri" panose="020F0502020204030204" pitchFamily="34" charset="0"/>
                <a:cs typeface="Times New Roman" panose="02020603050405020304" pitchFamily="18" charset="0"/>
              </a:rPr>
              <a:t>дык</a:t>
            </a:r>
            <a:r>
              <a:rPr lang="ru-RU" sz="1300" kern="100" dirty="0">
                <a:solidFill>
                  <a:srgbClr val="003399"/>
                </a:solidFill>
                <a:ea typeface="Calibri" panose="020F0502020204030204" pitchFamily="34" charset="0"/>
                <a:cs typeface="Times New Roman" panose="02020603050405020304" pitchFamily="18" charset="0"/>
              </a:rPr>
              <a:t> </a:t>
            </a:r>
            <a:r>
              <a:rPr lang="ru-KG" sz="1300" kern="100" dirty="0" err="1">
                <a:solidFill>
                  <a:srgbClr val="003399"/>
                </a:solidFill>
                <a:ea typeface="Calibri" panose="020F0502020204030204" pitchFamily="34" charset="0"/>
                <a:cs typeface="Times New Roman" panose="02020603050405020304" pitchFamily="18" charset="0"/>
              </a:rPr>
              <a:t>жана</a:t>
            </a:r>
            <a:r>
              <a:rPr lang="ru-RU" sz="1300" kern="100" dirty="0">
                <a:solidFill>
                  <a:srgbClr val="003399"/>
                </a:solidFill>
                <a:ea typeface="Calibri" panose="020F0502020204030204" pitchFamily="34" charset="0"/>
                <a:cs typeface="Times New Roman" panose="02020603050405020304" pitchFamily="18" charset="0"/>
              </a:rPr>
              <a:t> </a:t>
            </a:r>
            <a:r>
              <a:rPr lang="ru-KG" sz="1300" kern="100" dirty="0" err="1">
                <a:solidFill>
                  <a:srgbClr val="003399"/>
                </a:solidFill>
                <a:ea typeface="Calibri" panose="020F0502020204030204" pitchFamily="34" charset="0"/>
                <a:cs typeface="Times New Roman" panose="02020603050405020304" pitchFamily="18" charset="0"/>
              </a:rPr>
              <a:t>ченемдик</a:t>
            </a:r>
            <a:r>
              <a:rPr lang="ru-RU" sz="1300" kern="100" dirty="0">
                <a:solidFill>
                  <a:srgbClr val="003399"/>
                </a:solidFill>
                <a:ea typeface="Calibri" panose="020F0502020204030204" pitchFamily="34" charset="0"/>
                <a:cs typeface="Times New Roman" panose="02020603050405020304" pitchFamily="18" charset="0"/>
              </a:rPr>
              <a:t> база …………………………………………….…………                                                      </a:t>
            </a:r>
            <a:endParaRPr lang="ru-KG" sz="1300" kern="100" dirty="0">
              <a:solidFill>
                <a:srgbClr val="003399"/>
              </a:solidFill>
              <a:ea typeface="Calibri" panose="020F0502020204030204" pitchFamily="34" charset="0"/>
              <a:cs typeface="Times New Roman" panose="02020603050405020304" pitchFamily="18" charset="0"/>
            </a:endParaRPr>
          </a:p>
          <a:p>
            <a:pPr marL="360363" algn="just">
              <a:spcAft>
                <a:spcPts val="200"/>
              </a:spcAft>
            </a:pPr>
            <a:r>
              <a:rPr lang="ru-RU" sz="1300" kern="100" dirty="0">
                <a:solidFill>
                  <a:srgbClr val="003399"/>
                </a:solidFill>
                <a:cs typeface="Times New Roman" panose="02020603050405020304" pitchFamily="18" charset="0"/>
              </a:rPr>
              <a:t>1.2. Кыргыз Республик</a:t>
            </a:r>
            <a:r>
              <a:rPr lang="ru-KG" sz="1300" kern="100" dirty="0" err="1">
                <a:solidFill>
                  <a:srgbClr val="003399"/>
                </a:solidFill>
                <a:cs typeface="Times New Roman" panose="02020603050405020304" pitchFamily="18" charset="0"/>
              </a:rPr>
              <a:t>асында</a:t>
            </a:r>
            <a:r>
              <a:rPr lang="ru-KG" sz="1300" kern="100" dirty="0">
                <a:solidFill>
                  <a:srgbClr val="003399"/>
                </a:solidFill>
                <a:cs typeface="Times New Roman" panose="02020603050405020304" pitchFamily="18" charset="0"/>
              </a:rPr>
              <a:t> </a:t>
            </a:r>
            <a:r>
              <a:rPr lang="ru-KG" sz="1300" kern="100" dirty="0" err="1">
                <a:solidFill>
                  <a:srgbClr val="003399"/>
                </a:solidFill>
                <a:cs typeface="Times New Roman" panose="02020603050405020304" pitchFamily="18" charset="0"/>
              </a:rPr>
              <a:t>Депозиттерди</a:t>
            </a:r>
            <a:r>
              <a:rPr lang="ru-KG" sz="1300" kern="100" dirty="0">
                <a:solidFill>
                  <a:srgbClr val="003399"/>
                </a:solidFill>
                <a:cs typeface="Times New Roman" panose="02020603050405020304" pitchFamily="18" charset="0"/>
              </a:rPr>
              <a:t> </a:t>
            </a:r>
            <a:r>
              <a:rPr lang="ru-KG" sz="1300" kern="100" dirty="0" err="1">
                <a:solidFill>
                  <a:srgbClr val="003399"/>
                </a:solidFill>
                <a:cs typeface="Times New Roman" panose="02020603050405020304" pitchFamily="18" charset="0"/>
              </a:rPr>
              <a:t>коргоо</a:t>
            </a:r>
            <a:r>
              <a:rPr lang="ru-KG" sz="1300" kern="100" dirty="0">
                <a:solidFill>
                  <a:srgbClr val="003399"/>
                </a:solidFill>
                <a:cs typeface="Times New Roman" panose="02020603050405020304" pitchFamily="18" charset="0"/>
              </a:rPr>
              <a:t> </a:t>
            </a:r>
            <a:r>
              <a:rPr lang="ru-KG" sz="1300" kern="100" dirty="0" err="1">
                <a:solidFill>
                  <a:srgbClr val="003399"/>
                </a:solidFill>
                <a:cs typeface="Times New Roman" panose="02020603050405020304" pitchFamily="18" charset="0"/>
              </a:rPr>
              <a:t>системасын</a:t>
            </a:r>
            <a:r>
              <a:rPr lang="ru-KG" sz="1300" kern="100" dirty="0">
                <a:solidFill>
                  <a:srgbClr val="003399"/>
                </a:solidFill>
                <a:cs typeface="Times New Roman" panose="02020603050405020304" pitchFamily="18" charset="0"/>
              </a:rPr>
              <a:t> </a:t>
            </a:r>
            <a:r>
              <a:rPr lang="ru-KG" sz="1300" kern="100" dirty="0" err="1">
                <a:solidFill>
                  <a:srgbClr val="003399"/>
                </a:solidFill>
                <a:cs typeface="Times New Roman" panose="02020603050405020304" pitchFamily="18" charset="0"/>
              </a:rPr>
              <a:t>өнүктүрүү</a:t>
            </a:r>
            <a:r>
              <a:rPr lang="ru-RU" sz="1300" kern="100" dirty="0">
                <a:solidFill>
                  <a:srgbClr val="003399"/>
                </a:solidFill>
                <a:cs typeface="Times New Roman" panose="02020603050405020304" pitchFamily="18" charset="0"/>
              </a:rPr>
              <a:t>           </a:t>
            </a:r>
            <a:endParaRPr lang="ru-KG" sz="1300" kern="100" dirty="0">
              <a:solidFill>
                <a:srgbClr val="003399"/>
              </a:solidFill>
              <a:cs typeface="Times New Roman" panose="02020603050405020304" pitchFamily="18" charset="0"/>
            </a:endParaRPr>
          </a:p>
          <a:p>
            <a:pPr algn="just">
              <a:spcAft>
                <a:spcPts val="200"/>
              </a:spcAft>
              <a:tabLst>
                <a:tab pos="360363" algn="l"/>
              </a:tabLst>
            </a:pPr>
            <a:r>
              <a:rPr lang="ru-RU" sz="1300" b="1" kern="100" dirty="0">
                <a:solidFill>
                  <a:srgbClr val="002465"/>
                </a:solidFill>
                <a:ea typeface="Calibri" panose="020F0502020204030204" pitchFamily="34" charset="0"/>
                <a:cs typeface="Times New Roman" panose="02020603050405020304" pitchFamily="18" charset="0"/>
              </a:rPr>
              <a:t>2.      </a:t>
            </a:r>
            <a:r>
              <a:rPr lang="ru-KG" sz="1300" b="1" kern="100" dirty="0">
                <a:solidFill>
                  <a:srgbClr val="002465"/>
                </a:solidFill>
                <a:ea typeface="Calibri" panose="020F0502020204030204" pitchFamily="34" charset="0"/>
                <a:cs typeface="Times New Roman" panose="02020603050405020304" pitchFamily="18" charset="0"/>
              </a:rPr>
              <a:t>Д</a:t>
            </a:r>
            <a:r>
              <a:rPr lang="ru-RU" sz="1300" b="1" kern="100" dirty="0" err="1">
                <a:solidFill>
                  <a:srgbClr val="002465"/>
                </a:solidFill>
                <a:ea typeface="Calibri" panose="020F0502020204030204" pitchFamily="34" charset="0"/>
                <a:cs typeface="Times New Roman" panose="02020603050405020304" pitchFamily="18" charset="0"/>
              </a:rPr>
              <a:t>епозит</a:t>
            </a:r>
            <a:r>
              <a:rPr lang="ru-KG" sz="1300" b="1" kern="100" dirty="0">
                <a:solidFill>
                  <a:srgbClr val="002465"/>
                </a:solidFill>
                <a:ea typeface="Calibri" panose="020F0502020204030204" pitchFamily="34" charset="0"/>
                <a:cs typeface="Times New Roman" panose="02020603050405020304" pitchFamily="18" charset="0"/>
              </a:rPr>
              <a:t>терди коргоо системасынын катышуучуларына сереп</a:t>
            </a:r>
            <a:r>
              <a:rPr lang="ru-RU" sz="1300" b="1" kern="100" dirty="0">
                <a:solidFill>
                  <a:srgbClr val="002465"/>
                </a:solidFill>
                <a:ea typeface="Calibri" panose="020F0502020204030204" pitchFamily="34" charset="0"/>
                <a:cs typeface="Times New Roman" panose="02020603050405020304" pitchFamily="18" charset="0"/>
              </a:rPr>
              <a:t> ………………………</a:t>
            </a:r>
            <a:r>
              <a:rPr lang="ru-KG" sz="1300" b="1" kern="100" dirty="0">
                <a:solidFill>
                  <a:srgbClr val="002465"/>
                </a:solidFill>
                <a:ea typeface="Calibri" panose="020F0502020204030204" pitchFamily="34" charset="0"/>
                <a:cs typeface="Times New Roman" panose="02020603050405020304" pitchFamily="18" charset="0"/>
              </a:rPr>
              <a:t>..</a:t>
            </a:r>
            <a:r>
              <a:rPr lang="ru-RU" sz="1300" b="1" kern="100" dirty="0">
                <a:solidFill>
                  <a:srgbClr val="002465"/>
                </a:solidFill>
                <a:ea typeface="Calibri" panose="020F0502020204030204" pitchFamily="34" charset="0"/>
                <a:cs typeface="Times New Roman" panose="02020603050405020304" pitchFamily="18" charset="0"/>
              </a:rPr>
              <a:t>                                                 </a:t>
            </a:r>
          </a:p>
          <a:p>
            <a:pPr marL="360363" algn="just">
              <a:spcAft>
                <a:spcPts val="200"/>
              </a:spcAft>
            </a:pPr>
            <a:r>
              <a:rPr lang="ru-RU" sz="1300" kern="100" dirty="0">
                <a:solidFill>
                  <a:srgbClr val="003399"/>
                </a:solidFill>
                <a:cs typeface="Times New Roman" panose="02020603050405020304" pitchFamily="18" charset="0"/>
              </a:rPr>
              <a:t>2.1. </a:t>
            </a:r>
            <a:r>
              <a:rPr lang="ru-KG" sz="1300" kern="100" dirty="0">
                <a:solidFill>
                  <a:srgbClr val="003399"/>
                </a:solidFill>
                <a:cs typeface="Times New Roman" panose="02020603050405020304" pitchFamily="18" charset="0"/>
              </a:rPr>
              <a:t>Б</a:t>
            </a:r>
            <a:r>
              <a:rPr lang="ru-RU" sz="1300" kern="100" dirty="0" err="1">
                <a:solidFill>
                  <a:srgbClr val="003399"/>
                </a:solidFill>
                <a:cs typeface="Times New Roman" panose="02020603050405020304" pitchFamily="18" charset="0"/>
              </a:rPr>
              <a:t>анк</a:t>
            </a:r>
            <a:r>
              <a:rPr lang="ru-RU" sz="1300" kern="100" dirty="0">
                <a:solidFill>
                  <a:srgbClr val="003399"/>
                </a:solidFill>
                <a:cs typeface="Times New Roman" panose="02020603050405020304" pitchFamily="18" charset="0"/>
              </a:rPr>
              <a:t> сектор</a:t>
            </a:r>
            <a:r>
              <a:rPr lang="ru-KG" sz="1300" kern="100" dirty="0">
                <a:solidFill>
                  <a:srgbClr val="003399"/>
                </a:solidFill>
                <a:cs typeface="Times New Roman" panose="02020603050405020304" pitchFamily="18" charset="0"/>
              </a:rPr>
              <a:t>унун көрсөткүчтөрүнө сереп</a:t>
            </a:r>
            <a:r>
              <a:rPr lang="ru-RU" sz="1300" kern="100" dirty="0">
                <a:solidFill>
                  <a:srgbClr val="003399"/>
                </a:solidFill>
                <a:cs typeface="Times New Roman" panose="02020603050405020304" pitchFamily="18" charset="0"/>
              </a:rPr>
              <a:t> ………………………………………….……………</a:t>
            </a:r>
            <a:endParaRPr lang="ru-KG" sz="1300" kern="100" dirty="0">
              <a:solidFill>
                <a:srgbClr val="003399"/>
              </a:solidFill>
              <a:cs typeface="Times New Roman" panose="02020603050405020304" pitchFamily="18" charset="0"/>
            </a:endParaRPr>
          </a:p>
          <a:p>
            <a:pPr marL="360363" algn="just">
              <a:spcAft>
                <a:spcPts val="200"/>
              </a:spcAft>
            </a:pPr>
            <a:r>
              <a:rPr lang="ru-RU" sz="1300" kern="100" dirty="0">
                <a:solidFill>
                  <a:srgbClr val="003399"/>
                </a:solidFill>
                <a:cs typeface="Times New Roman" panose="02020603050405020304" pitchFamily="18" charset="0"/>
              </a:rPr>
              <a:t>2.2. </a:t>
            </a:r>
            <a:r>
              <a:rPr lang="ru-KG" sz="1300" kern="100" dirty="0">
                <a:solidFill>
                  <a:srgbClr val="003399"/>
                </a:solidFill>
                <a:cs typeface="Times New Roman" panose="02020603050405020304" pitchFamily="18" charset="0"/>
              </a:rPr>
              <a:t>М</a:t>
            </a:r>
            <a:r>
              <a:rPr lang="ru-RU" sz="1300" kern="100" dirty="0" err="1">
                <a:solidFill>
                  <a:srgbClr val="003399"/>
                </a:solidFill>
                <a:cs typeface="Times New Roman" panose="02020603050405020304" pitchFamily="18" charset="0"/>
              </a:rPr>
              <a:t>икрофинанс</a:t>
            </a:r>
            <a:r>
              <a:rPr lang="ru-KG" sz="1300" kern="100" dirty="0">
                <a:solidFill>
                  <a:srgbClr val="003399"/>
                </a:solidFill>
                <a:cs typeface="Times New Roman" panose="02020603050405020304" pitchFamily="18" charset="0"/>
              </a:rPr>
              <a:t>ы</a:t>
            </a:r>
            <a:r>
              <a:rPr lang="ru-RU" sz="1300" kern="100" dirty="0">
                <a:solidFill>
                  <a:srgbClr val="003399"/>
                </a:solidFill>
                <a:cs typeface="Times New Roman" panose="02020603050405020304" pitchFamily="18" charset="0"/>
              </a:rPr>
              <a:t> </a:t>
            </a:r>
            <a:r>
              <a:rPr lang="ru-RU" sz="1300" kern="100" dirty="0" err="1">
                <a:solidFill>
                  <a:srgbClr val="003399"/>
                </a:solidFill>
                <a:cs typeface="Times New Roman" panose="02020603050405020304" pitchFamily="18" charset="0"/>
              </a:rPr>
              <a:t>компани</a:t>
            </a:r>
            <a:r>
              <a:rPr lang="ru-KG" sz="1300" kern="100" dirty="0">
                <a:solidFill>
                  <a:srgbClr val="003399"/>
                </a:solidFill>
                <a:cs typeface="Times New Roman" panose="02020603050405020304" pitchFamily="18" charset="0"/>
              </a:rPr>
              <a:t>яларынын көрсөткүчтөрүнө сереп</a:t>
            </a:r>
            <a:r>
              <a:rPr lang="ru-RU" sz="1300" kern="100" dirty="0">
                <a:solidFill>
                  <a:srgbClr val="003399"/>
                </a:solidFill>
                <a:cs typeface="Times New Roman" panose="02020603050405020304" pitchFamily="18" charset="0"/>
              </a:rPr>
              <a:t> …………..……………</a:t>
            </a:r>
            <a:endParaRPr lang="ru-KG" sz="1300" kern="100" dirty="0">
              <a:solidFill>
                <a:srgbClr val="003399"/>
              </a:solidFill>
              <a:cs typeface="Times New Roman" panose="02020603050405020304" pitchFamily="18" charset="0"/>
            </a:endParaRPr>
          </a:p>
          <a:p>
            <a:pPr algn="just">
              <a:spcAft>
                <a:spcPts val="200"/>
              </a:spcAft>
            </a:pPr>
            <a:r>
              <a:rPr lang="ru-RU" sz="1300" b="1" kern="100" dirty="0">
                <a:solidFill>
                  <a:srgbClr val="002465"/>
                </a:solidFill>
                <a:ea typeface="Calibri" panose="020F0502020204030204" pitchFamily="34" charset="0"/>
                <a:cs typeface="Times New Roman" panose="02020603050405020304" pitchFamily="18" charset="0"/>
              </a:rPr>
              <a:t>3.     2023-2025</a:t>
            </a:r>
            <a:r>
              <a:rPr lang="ru-KG" sz="1300" b="1" kern="100" dirty="0">
                <a:solidFill>
                  <a:srgbClr val="002465"/>
                </a:solidFill>
                <a:ea typeface="Calibri" panose="020F0502020204030204" pitchFamily="34" charset="0"/>
                <a:cs typeface="Times New Roman" panose="02020603050405020304" pitchFamily="18" charset="0"/>
              </a:rPr>
              <a:t>-жылдар үчүн Агенттиктин Өнүктүрүү Стартегиясын ишке ашыруу</a:t>
            </a:r>
            <a:r>
              <a:rPr lang="ru-RU" sz="1300" b="1" kern="100" dirty="0">
                <a:solidFill>
                  <a:srgbClr val="002465"/>
                </a:solidFill>
                <a:ea typeface="Calibri" panose="020F0502020204030204" pitchFamily="34" charset="0"/>
                <a:cs typeface="Times New Roman" panose="02020603050405020304" pitchFamily="18" charset="0"/>
              </a:rPr>
              <a:t> . </a:t>
            </a:r>
          </a:p>
          <a:p>
            <a:pPr marL="360363" lvl="0" algn="just">
              <a:spcAft>
                <a:spcPts val="200"/>
              </a:spcAft>
            </a:pPr>
            <a:r>
              <a:rPr lang="ru-RU" sz="1300" kern="100" dirty="0">
                <a:solidFill>
                  <a:srgbClr val="003399"/>
                </a:solidFill>
                <a:cs typeface="Times New Roman" panose="02020603050405020304" pitchFamily="18" charset="0"/>
              </a:rPr>
              <a:t>3.1. </a:t>
            </a:r>
            <a:r>
              <a:rPr lang="ru-KG" sz="1300" kern="100" dirty="0">
                <a:solidFill>
                  <a:srgbClr val="003399"/>
                </a:solidFill>
                <a:cs typeface="Times New Roman" panose="02020603050405020304" pitchFamily="18" charset="0"/>
              </a:rPr>
              <a:t>С</a:t>
            </a:r>
            <a:r>
              <a:rPr lang="ru-RU" sz="1300" kern="100" dirty="0" err="1">
                <a:solidFill>
                  <a:srgbClr val="003399"/>
                </a:solidFill>
                <a:cs typeface="Times New Roman" panose="02020603050405020304" pitchFamily="18" charset="0"/>
              </a:rPr>
              <a:t>тратеги</a:t>
            </a:r>
            <a:r>
              <a:rPr lang="ru-KG" sz="1300" kern="100" dirty="0" err="1">
                <a:solidFill>
                  <a:srgbClr val="003399"/>
                </a:solidFill>
                <a:cs typeface="Times New Roman" panose="02020603050405020304" pitchFamily="18" charset="0"/>
              </a:rPr>
              <a:t>ялык</a:t>
            </a:r>
            <a:r>
              <a:rPr lang="ru-RU" sz="1300" kern="100" dirty="0">
                <a:solidFill>
                  <a:srgbClr val="003399"/>
                </a:solidFill>
                <a:cs typeface="Times New Roman" panose="02020603050405020304" pitchFamily="18" charset="0"/>
              </a:rPr>
              <a:t> </a:t>
            </a:r>
            <a:r>
              <a:rPr lang="ru-KG" sz="1300" kern="100" dirty="0">
                <a:solidFill>
                  <a:srgbClr val="003399"/>
                </a:solidFill>
                <a:cs typeface="Times New Roman" panose="02020603050405020304" pitchFamily="18" charset="0"/>
              </a:rPr>
              <a:t>багыттарды ишке ашыруу</a:t>
            </a:r>
            <a:r>
              <a:rPr lang="ru-RU" sz="1300" kern="100" dirty="0">
                <a:solidFill>
                  <a:srgbClr val="003399"/>
                </a:solidFill>
                <a:cs typeface="Times New Roman" panose="02020603050405020304" pitchFamily="18" charset="0"/>
              </a:rPr>
              <a:t> ………………………………………………………..</a:t>
            </a:r>
            <a:endParaRPr lang="ru-KG" sz="1300" kern="100" dirty="0">
              <a:solidFill>
                <a:srgbClr val="003399"/>
              </a:solidFill>
              <a:cs typeface="Times New Roman" panose="02020603050405020304" pitchFamily="18" charset="0"/>
            </a:endParaRPr>
          </a:p>
          <a:p>
            <a:pPr marL="360363" lvl="0" algn="just">
              <a:spcAft>
                <a:spcPts val="200"/>
              </a:spcAft>
            </a:pPr>
            <a:r>
              <a:rPr lang="ru-RU" sz="1300" kern="100" dirty="0">
                <a:solidFill>
                  <a:srgbClr val="003399"/>
                </a:solidFill>
                <a:cs typeface="Times New Roman" panose="02020603050405020304" pitchFamily="18" charset="0"/>
              </a:rPr>
              <a:t>3.2. </a:t>
            </a:r>
            <a:r>
              <a:rPr lang="ru-KG" sz="1300" kern="100" dirty="0">
                <a:solidFill>
                  <a:srgbClr val="003399"/>
                </a:solidFill>
                <a:cs typeface="Times New Roman" panose="02020603050405020304" pitchFamily="18" charset="0"/>
              </a:rPr>
              <a:t>Өнүктүрүү Стратегиясынын максаттуу көрсөткүчтөрүн аткаруу</a:t>
            </a:r>
            <a:r>
              <a:rPr lang="ru-RU" sz="1300" kern="100" dirty="0">
                <a:solidFill>
                  <a:srgbClr val="003399"/>
                </a:solidFill>
                <a:cs typeface="Times New Roman" panose="02020603050405020304" pitchFamily="18" charset="0"/>
              </a:rPr>
              <a:t> ……………….……</a:t>
            </a:r>
            <a:endParaRPr lang="ru-KG" sz="1300" kern="100" dirty="0">
              <a:solidFill>
                <a:srgbClr val="003399"/>
              </a:solidFill>
              <a:cs typeface="Times New Roman" panose="02020603050405020304" pitchFamily="18" charset="0"/>
            </a:endParaRPr>
          </a:p>
          <a:p>
            <a:pPr algn="just">
              <a:spcAft>
                <a:spcPts val="200"/>
              </a:spcAft>
            </a:pPr>
            <a:r>
              <a:rPr lang="ru-RU" sz="1300" b="1" kern="100" dirty="0">
                <a:solidFill>
                  <a:srgbClr val="002465"/>
                </a:solidFill>
                <a:ea typeface="Calibri" panose="020F0502020204030204" pitchFamily="34" charset="0"/>
                <a:cs typeface="Times New Roman" panose="02020603050405020304" pitchFamily="18" charset="0"/>
              </a:rPr>
              <a:t>4.      </a:t>
            </a:r>
            <a:r>
              <a:rPr lang="ru-KG" sz="1300" b="1" kern="100" dirty="0">
                <a:solidFill>
                  <a:srgbClr val="002465"/>
                </a:solidFill>
                <a:ea typeface="Calibri" panose="020F0502020204030204" pitchFamily="34" charset="0"/>
                <a:cs typeface="Times New Roman" panose="02020603050405020304" pitchFamily="18" charset="0"/>
              </a:rPr>
              <a:t>Д</a:t>
            </a:r>
            <a:r>
              <a:rPr lang="ru-RU" sz="1300" b="1" kern="100" dirty="0" err="1">
                <a:solidFill>
                  <a:srgbClr val="002465"/>
                </a:solidFill>
                <a:ea typeface="Calibri" panose="020F0502020204030204" pitchFamily="34" charset="0"/>
                <a:cs typeface="Times New Roman" panose="02020603050405020304" pitchFamily="18" charset="0"/>
              </a:rPr>
              <a:t>епозит</a:t>
            </a:r>
            <a:r>
              <a:rPr lang="ru-KG" sz="1300" b="1" kern="100" dirty="0">
                <a:solidFill>
                  <a:srgbClr val="002465"/>
                </a:solidFill>
                <a:ea typeface="Calibri" panose="020F0502020204030204" pitchFamily="34" charset="0"/>
                <a:cs typeface="Times New Roman" panose="02020603050405020304" pitchFamily="18" charset="0"/>
              </a:rPr>
              <a:t>терди коргоо системасын куруу</a:t>
            </a:r>
            <a:r>
              <a:rPr lang="ru-RU" sz="1300" b="1" kern="100" dirty="0">
                <a:solidFill>
                  <a:srgbClr val="002465"/>
                </a:solidFill>
                <a:ea typeface="Calibri" panose="020F0502020204030204" pitchFamily="34" charset="0"/>
                <a:cs typeface="Times New Roman" panose="02020603050405020304" pitchFamily="18" charset="0"/>
              </a:rPr>
              <a:t> …………………………………………………..……..</a:t>
            </a:r>
          </a:p>
          <a:p>
            <a:pPr marL="360363" algn="just">
              <a:spcAft>
                <a:spcPts val="200"/>
              </a:spcAft>
            </a:pPr>
            <a:r>
              <a:rPr lang="ru-RU" sz="1300" kern="100" dirty="0">
                <a:solidFill>
                  <a:srgbClr val="003399"/>
                </a:solidFill>
                <a:cs typeface="Times New Roman" panose="02020603050405020304" pitchFamily="18" charset="0"/>
              </a:rPr>
              <a:t>4.1. Д</a:t>
            </a:r>
            <a:r>
              <a:rPr lang="ru-KG" sz="1300" kern="100" dirty="0">
                <a:solidFill>
                  <a:srgbClr val="003399"/>
                </a:solidFill>
                <a:cs typeface="Times New Roman" panose="02020603050405020304" pitchFamily="18" charset="0"/>
              </a:rPr>
              <a:t>епозиттерди коргоо фондун башкаруу</a:t>
            </a:r>
            <a:r>
              <a:rPr lang="ru-RU" sz="1300" kern="100" dirty="0">
                <a:solidFill>
                  <a:srgbClr val="003399"/>
                </a:solidFill>
                <a:cs typeface="Times New Roman" panose="02020603050405020304" pitchFamily="18" charset="0"/>
              </a:rPr>
              <a:t> …………………………………….………………….</a:t>
            </a:r>
            <a:endParaRPr lang="ru-KG" sz="1300" kern="100" dirty="0">
              <a:solidFill>
                <a:srgbClr val="003399"/>
              </a:solidFill>
              <a:cs typeface="Times New Roman" panose="02020603050405020304" pitchFamily="18" charset="0"/>
            </a:endParaRPr>
          </a:p>
          <a:p>
            <a:pPr marL="360363" algn="just">
              <a:spcAft>
                <a:spcPts val="200"/>
              </a:spcAft>
            </a:pPr>
            <a:r>
              <a:rPr lang="ru-RU" sz="1300" kern="100" dirty="0">
                <a:solidFill>
                  <a:srgbClr val="003399"/>
                </a:solidFill>
                <a:cs typeface="Times New Roman" panose="02020603050405020304" pitchFamily="18" charset="0"/>
              </a:rPr>
              <a:t>4.2. </a:t>
            </a:r>
            <a:r>
              <a:rPr lang="ru-KG" sz="1300" kern="100" dirty="0">
                <a:solidFill>
                  <a:srgbClr val="003399"/>
                </a:solidFill>
                <a:cs typeface="Times New Roman" panose="02020603050405020304" pitchFamily="18" charset="0"/>
              </a:rPr>
              <a:t>Депозиттерди коргоо системасын чыңдоо</a:t>
            </a:r>
            <a:r>
              <a:rPr lang="ru-RU" sz="1300" kern="100" dirty="0">
                <a:solidFill>
                  <a:srgbClr val="003399"/>
                </a:solidFill>
                <a:cs typeface="Times New Roman" panose="02020603050405020304" pitchFamily="18" charset="0"/>
              </a:rPr>
              <a:t> …………………………………………………….</a:t>
            </a:r>
            <a:endParaRPr lang="ru-KG" sz="1300" kern="100" dirty="0">
              <a:solidFill>
                <a:srgbClr val="003399"/>
              </a:solidFill>
              <a:cs typeface="Times New Roman" panose="02020603050405020304" pitchFamily="18" charset="0"/>
            </a:endParaRPr>
          </a:p>
          <a:p>
            <a:pPr marL="360363" algn="just">
              <a:spcAft>
                <a:spcPts val="200"/>
              </a:spcAft>
            </a:pPr>
            <a:r>
              <a:rPr lang="ru-RU" sz="1300" kern="100" dirty="0">
                <a:solidFill>
                  <a:srgbClr val="003399"/>
                </a:solidFill>
                <a:cs typeface="Times New Roman" panose="02020603050405020304" pitchFamily="18" charset="0"/>
              </a:rPr>
              <a:t>4.3. </a:t>
            </a:r>
            <a:r>
              <a:rPr lang="ru-KG" sz="1300" kern="100" dirty="0">
                <a:solidFill>
                  <a:srgbClr val="003399"/>
                </a:solidFill>
                <a:cs typeface="Times New Roman" panose="02020603050405020304" pitchFamily="18" charset="0"/>
              </a:rPr>
              <a:t>Маалымат саясаты</a:t>
            </a:r>
            <a:r>
              <a:rPr lang="ru-RU" sz="1300" kern="100" dirty="0">
                <a:solidFill>
                  <a:srgbClr val="003399"/>
                </a:solidFill>
                <a:cs typeface="Times New Roman" panose="02020603050405020304" pitchFamily="18" charset="0"/>
              </a:rPr>
              <a:t> ………………………………………………………………………………………..…</a:t>
            </a:r>
            <a:endParaRPr lang="ru-KG" sz="1300" kern="100" dirty="0">
              <a:solidFill>
                <a:srgbClr val="003399"/>
              </a:solidFill>
              <a:cs typeface="Times New Roman" panose="02020603050405020304" pitchFamily="18" charset="0"/>
            </a:endParaRPr>
          </a:p>
          <a:p>
            <a:pPr marL="360363" algn="just">
              <a:spcAft>
                <a:spcPts val="200"/>
              </a:spcAft>
            </a:pPr>
            <a:r>
              <a:rPr lang="ru-RU" sz="1300" kern="100" dirty="0">
                <a:solidFill>
                  <a:srgbClr val="003399"/>
                </a:solidFill>
                <a:cs typeface="Times New Roman" panose="02020603050405020304" pitchFamily="18" charset="0"/>
              </a:rPr>
              <a:t>4.4. </a:t>
            </a:r>
            <a:r>
              <a:rPr lang="ru-KG" sz="1300" kern="100" dirty="0">
                <a:solidFill>
                  <a:srgbClr val="003399"/>
                </a:solidFill>
                <a:cs typeface="Times New Roman" panose="02020603050405020304" pitchFamily="18" charset="0"/>
              </a:rPr>
              <a:t>Эл аралык кызматташтык</a:t>
            </a:r>
            <a:r>
              <a:rPr lang="ru-RU" sz="1300" kern="100" dirty="0">
                <a:solidFill>
                  <a:srgbClr val="003399"/>
                </a:solidFill>
                <a:cs typeface="Times New Roman" panose="02020603050405020304" pitchFamily="18" charset="0"/>
              </a:rPr>
              <a:t> ………………………………………………………………………………..</a:t>
            </a:r>
            <a:endParaRPr lang="ru-KG" sz="1300" kern="100" dirty="0">
              <a:solidFill>
                <a:srgbClr val="003399"/>
              </a:solidFill>
              <a:cs typeface="Times New Roman" panose="02020603050405020304" pitchFamily="18" charset="0"/>
            </a:endParaRPr>
          </a:p>
          <a:p>
            <a:pPr marL="360363" algn="just">
              <a:spcAft>
                <a:spcPts val="200"/>
              </a:spcAft>
            </a:pPr>
            <a:r>
              <a:rPr lang="ru-RU" sz="1300" kern="100" dirty="0">
                <a:solidFill>
                  <a:srgbClr val="003399"/>
                </a:solidFill>
                <a:cs typeface="Times New Roman" panose="02020603050405020304" pitchFamily="18" charset="0"/>
              </a:rPr>
              <a:t>4.5. </a:t>
            </a:r>
            <a:r>
              <a:rPr lang="ru-KG" sz="1300" kern="100" dirty="0">
                <a:solidFill>
                  <a:srgbClr val="003399"/>
                </a:solidFill>
                <a:cs typeface="Times New Roman" panose="02020603050405020304" pitchFamily="18" charset="0"/>
              </a:rPr>
              <a:t>Банктарды жана ФКУларды жоюу, карыздарды өндүрүү</a:t>
            </a:r>
            <a:r>
              <a:rPr lang="ru-RU" sz="1300" kern="100" dirty="0">
                <a:solidFill>
                  <a:srgbClr val="003399"/>
                </a:solidFill>
                <a:cs typeface="Times New Roman" panose="02020603050405020304" pitchFamily="18" charset="0"/>
              </a:rPr>
              <a:t> ……………..……………….</a:t>
            </a:r>
            <a:endParaRPr lang="ru-KG" sz="1300" kern="100" dirty="0">
              <a:solidFill>
                <a:srgbClr val="003399"/>
              </a:solidFill>
              <a:cs typeface="Times New Roman" panose="02020603050405020304" pitchFamily="18" charset="0"/>
            </a:endParaRPr>
          </a:p>
          <a:p>
            <a:pPr marL="342900" indent="-342900" algn="just">
              <a:spcAft>
                <a:spcPts val="200"/>
              </a:spcAft>
              <a:buAutoNum type="arabicPeriod" startAt="5"/>
            </a:pPr>
            <a:r>
              <a:rPr lang="ru-RU" sz="1300" b="1" kern="100" dirty="0">
                <a:solidFill>
                  <a:srgbClr val="002465"/>
                </a:solidFill>
                <a:ea typeface="Calibri" panose="020F0502020204030204" pitchFamily="34" charset="0"/>
                <a:cs typeface="Times New Roman" panose="02020603050405020304" pitchFamily="18" charset="0"/>
              </a:rPr>
              <a:t>Б</a:t>
            </a:r>
            <a:r>
              <a:rPr lang="ru-KG" sz="1300" b="1" kern="100" dirty="0" err="1">
                <a:solidFill>
                  <a:srgbClr val="002465"/>
                </a:solidFill>
                <a:ea typeface="Calibri" panose="020F0502020204030204" pitchFamily="34" charset="0"/>
                <a:cs typeface="Times New Roman" panose="02020603050405020304" pitchFamily="18" charset="0"/>
              </a:rPr>
              <a:t>ашкаруу</a:t>
            </a:r>
            <a:r>
              <a:rPr lang="ru-KG" sz="1300" b="1" kern="100" dirty="0">
                <a:solidFill>
                  <a:srgbClr val="002465"/>
                </a:solidFill>
                <a:ea typeface="Calibri" panose="020F0502020204030204" pitchFamily="34" charset="0"/>
                <a:cs typeface="Times New Roman" panose="02020603050405020304" pitchFamily="18" charset="0"/>
              </a:rPr>
              <a:t> </a:t>
            </a:r>
            <a:r>
              <a:rPr lang="ru-KG" sz="1300" b="1" kern="100" dirty="0" err="1">
                <a:solidFill>
                  <a:srgbClr val="002465"/>
                </a:solidFill>
                <a:ea typeface="Calibri" panose="020F0502020204030204" pitchFamily="34" charset="0"/>
                <a:cs typeface="Times New Roman" panose="02020603050405020304" pitchFamily="18" charset="0"/>
              </a:rPr>
              <a:t>жана</a:t>
            </a:r>
            <a:r>
              <a:rPr lang="ru-KG" sz="1300" b="1" kern="100" dirty="0">
                <a:solidFill>
                  <a:srgbClr val="002465"/>
                </a:solidFill>
                <a:ea typeface="Calibri" panose="020F0502020204030204" pitchFamily="34" charset="0"/>
                <a:cs typeface="Times New Roman" panose="02020603050405020304" pitchFamily="18" charset="0"/>
              </a:rPr>
              <a:t> </a:t>
            </a:r>
            <a:r>
              <a:rPr lang="ru-KG" sz="1300" b="1" kern="100" dirty="0" err="1">
                <a:solidFill>
                  <a:srgbClr val="002465"/>
                </a:solidFill>
                <a:ea typeface="Calibri" panose="020F0502020204030204" pitchFamily="34" charset="0"/>
                <a:cs typeface="Times New Roman" panose="02020603050405020304" pitchFamily="18" charset="0"/>
              </a:rPr>
              <a:t>аракеттенүү</a:t>
            </a:r>
            <a:r>
              <a:rPr lang="ru-KG" sz="1300" b="1" kern="100" dirty="0">
                <a:solidFill>
                  <a:srgbClr val="002465"/>
                </a:solidFill>
                <a:ea typeface="Calibri" panose="020F0502020204030204" pitchFamily="34" charset="0"/>
                <a:cs typeface="Times New Roman" panose="02020603050405020304" pitchFamily="18" charset="0"/>
              </a:rPr>
              <a:t> с</a:t>
            </a:r>
            <a:r>
              <a:rPr lang="ru-RU" sz="1300" b="1" kern="100" dirty="0" err="1">
                <a:solidFill>
                  <a:srgbClr val="002465"/>
                </a:solidFill>
                <a:ea typeface="Calibri" panose="020F0502020204030204" pitchFamily="34" charset="0"/>
                <a:cs typeface="Times New Roman" panose="02020603050405020304" pitchFamily="18" charset="0"/>
              </a:rPr>
              <a:t>истема</a:t>
            </a:r>
            <a:r>
              <a:rPr lang="ru-KG" sz="1300" b="1" kern="100" dirty="0">
                <a:solidFill>
                  <a:srgbClr val="002465"/>
                </a:solidFill>
                <a:ea typeface="Calibri" panose="020F0502020204030204" pitchFamily="34" charset="0"/>
                <a:cs typeface="Times New Roman" panose="02020603050405020304" pitchFamily="18" charset="0"/>
              </a:rPr>
              <a:t>сы</a:t>
            </a:r>
            <a:r>
              <a:rPr lang="ru-RU" sz="1300" b="1" kern="100" dirty="0">
                <a:solidFill>
                  <a:srgbClr val="002465"/>
                </a:solidFill>
                <a:ea typeface="Calibri" panose="020F0502020204030204" pitchFamily="34" charset="0"/>
                <a:cs typeface="Times New Roman" panose="02020603050405020304" pitchFamily="18" charset="0"/>
              </a:rPr>
              <a:t> …………………….……………………….………………</a:t>
            </a:r>
          </a:p>
          <a:p>
            <a:pPr marL="360363" lvl="0" algn="just">
              <a:spcAft>
                <a:spcPts val="200"/>
              </a:spcAft>
            </a:pPr>
            <a:r>
              <a:rPr lang="ru-RU" sz="1300" kern="100" dirty="0">
                <a:solidFill>
                  <a:srgbClr val="003399"/>
                </a:solidFill>
                <a:cs typeface="Times New Roman" panose="02020603050405020304" pitchFamily="18" charset="0"/>
              </a:rPr>
              <a:t>5.1. </a:t>
            </a:r>
            <a:r>
              <a:rPr lang="ru-KG" sz="1300" kern="100" dirty="0">
                <a:solidFill>
                  <a:srgbClr val="003399"/>
                </a:solidFill>
                <a:cs typeface="Times New Roman" panose="02020603050405020304" pitchFamily="18" charset="0"/>
              </a:rPr>
              <a:t>Корпоративдик башкаруу</a:t>
            </a:r>
            <a:r>
              <a:rPr lang="ru-RU" sz="1300" kern="100" dirty="0">
                <a:solidFill>
                  <a:srgbClr val="003399"/>
                </a:solidFill>
                <a:cs typeface="Times New Roman" panose="02020603050405020304" pitchFamily="18" charset="0"/>
              </a:rPr>
              <a:t> ………………………………………………………………………………..</a:t>
            </a:r>
            <a:endParaRPr lang="ru-KG" sz="1300" kern="100" dirty="0">
              <a:solidFill>
                <a:srgbClr val="003399"/>
              </a:solidFill>
              <a:cs typeface="Times New Roman" panose="02020603050405020304" pitchFamily="18" charset="0"/>
            </a:endParaRPr>
          </a:p>
          <a:p>
            <a:pPr marL="360363" algn="just">
              <a:spcAft>
                <a:spcPts val="200"/>
              </a:spcAft>
            </a:pPr>
            <a:r>
              <a:rPr lang="ru-RU" sz="1300" kern="100" dirty="0">
                <a:solidFill>
                  <a:srgbClr val="003399"/>
                </a:solidFill>
                <a:cs typeface="Times New Roman" panose="02020603050405020304" pitchFamily="18" charset="0"/>
              </a:rPr>
              <a:t>5.2. </a:t>
            </a:r>
            <a:r>
              <a:rPr lang="ru-KG" sz="1300" kern="100" dirty="0">
                <a:solidFill>
                  <a:srgbClr val="003399"/>
                </a:solidFill>
                <a:cs typeface="Times New Roman" panose="02020603050405020304" pitchFamily="18" charset="0"/>
              </a:rPr>
              <a:t>Кызматкерлерди башкаруу саясаты жана аларды өнүктүрүү</a:t>
            </a:r>
            <a:r>
              <a:rPr lang="ru-RU" sz="1300" kern="100" dirty="0">
                <a:solidFill>
                  <a:srgbClr val="003399"/>
                </a:solidFill>
                <a:cs typeface="Times New Roman" panose="02020603050405020304" pitchFamily="18" charset="0"/>
              </a:rPr>
              <a:t> ………………..………</a:t>
            </a:r>
            <a:endParaRPr lang="ru-KG" sz="1300" kern="100" dirty="0">
              <a:solidFill>
                <a:srgbClr val="003399"/>
              </a:solidFill>
              <a:cs typeface="Times New Roman" panose="02020603050405020304" pitchFamily="18" charset="0"/>
            </a:endParaRPr>
          </a:p>
          <a:p>
            <a:pPr marL="360363" algn="just">
              <a:spcAft>
                <a:spcPts val="200"/>
              </a:spcAft>
            </a:pPr>
            <a:r>
              <a:rPr lang="ru-RU" sz="1300" kern="100" dirty="0">
                <a:solidFill>
                  <a:srgbClr val="003399"/>
                </a:solidFill>
                <a:cs typeface="Times New Roman" panose="02020603050405020304" pitchFamily="18" charset="0"/>
              </a:rPr>
              <a:t>5.3. </a:t>
            </a:r>
            <a:r>
              <a:rPr lang="ru-KG" sz="1300" kern="100" dirty="0">
                <a:solidFill>
                  <a:srgbClr val="003399"/>
                </a:solidFill>
                <a:cs typeface="Times New Roman" panose="02020603050405020304" pitchFamily="18" charset="0"/>
              </a:rPr>
              <a:t>Ички текшерүү жана тобокелдиктерди башкаруу системасы </a:t>
            </a:r>
            <a:r>
              <a:rPr lang="ru-RU" sz="1300" kern="100" dirty="0">
                <a:solidFill>
                  <a:srgbClr val="003399"/>
                </a:solidFill>
                <a:cs typeface="Times New Roman" panose="02020603050405020304" pitchFamily="18" charset="0"/>
              </a:rPr>
              <a:t>……………………….</a:t>
            </a:r>
          </a:p>
          <a:p>
            <a:pPr algn="just">
              <a:spcAft>
                <a:spcPts val="200"/>
              </a:spcAft>
            </a:pPr>
            <a:r>
              <a:rPr lang="ru-RU" sz="1300" b="1" kern="100" dirty="0">
                <a:solidFill>
                  <a:srgbClr val="002465"/>
                </a:solidFill>
                <a:ea typeface="Calibri" panose="020F0502020204030204" pitchFamily="34" charset="0"/>
                <a:cs typeface="Times New Roman" panose="02020603050405020304" pitchFamily="18" charset="0"/>
              </a:rPr>
              <a:t>6.      Б</a:t>
            </a:r>
            <a:r>
              <a:rPr lang="ru-KG" sz="1300" b="1" kern="100" dirty="0" err="1">
                <a:solidFill>
                  <a:srgbClr val="002465"/>
                </a:solidFill>
                <a:ea typeface="Calibri" panose="020F0502020204030204" pitchFamily="34" charset="0"/>
                <a:cs typeface="Times New Roman" panose="02020603050405020304" pitchFamily="18" charset="0"/>
              </a:rPr>
              <a:t>олочок</a:t>
            </a:r>
            <a:r>
              <a:rPr lang="ru-RU" sz="1300" b="1" kern="100" dirty="0">
                <a:solidFill>
                  <a:srgbClr val="002465"/>
                </a:solidFill>
                <a:ea typeface="Calibri" panose="020F0502020204030204" pitchFamily="34" charset="0"/>
                <a:cs typeface="Times New Roman" panose="02020603050405020304" pitchFamily="18" charset="0"/>
              </a:rPr>
              <a:t> </a:t>
            </a:r>
            <a:r>
              <a:rPr lang="ru-KG" sz="1300" b="1" kern="100" dirty="0">
                <a:solidFill>
                  <a:srgbClr val="002465"/>
                </a:solidFill>
                <a:ea typeface="Calibri" panose="020F0502020204030204" pitchFamily="34" charset="0"/>
                <a:cs typeface="Times New Roman" panose="02020603050405020304" pitchFamily="18" charset="0"/>
              </a:rPr>
              <a:t>жаңычыл ыкмалар</a:t>
            </a:r>
            <a:r>
              <a:rPr lang="ru-RU" sz="1300" b="1" kern="100" dirty="0">
                <a:solidFill>
                  <a:srgbClr val="002465"/>
                </a:solidFill>
                <a:ea typeface="Calibri" panose="020F0502020204030204" pitchFamily="34" charset="0"/>
                <a:cs typeface="Times New Roman" panose="02020603050405020304" pitchFamily="18" charset="0"/>
              </a:rPr>
              <a:t> ………………………………………………………………..…………..</a:t>
            </a:r>
          </a:p>
          <a:p>
            <a:pPr marL="360363" lvl="0" algn="just">
              <a:spcAft>
                <a:spcPts val="200"/>
              </a:spcAft>
            </a:pPr>
            <a:r>
              <a:rPr lang="ru-RU" sz="1300" kern="100" dirty="0">
                <a:solidFill>
                  <a:srgbClr val="003399"/>
                </a:solidFill>
                <a:cs typeface="Times New Roman" panose="02020603050405020304" pitchFamily="18" charset="0"/>
              </a:rPr>
              <a:t>6.1. </a:t>
            </a:r>
            <a:r>
              <a:rPr lang="ru-KG" sz="1300" kern="100" dirty="0" err="1">
                <a:solidFill>
                  <a:srgbClr val="003399"/>
                </a:solidFill>
                <a:cs typeface="Times New Roman" panose="02020603050405020304" pitchFamily="18" charset="0"/>
              </a:rPr>
              <a:t>Санарип</a:t>
            </a:r>
            <a:r>
              <a:rPr lang="ru-RU" sz="1300" kern="100" dirty="0">
                <a:solidFill>
                  <a:srgbClr val="003399"/>
                </a:solidFill>
                <a:cs typeface="Times New Roman" panose="02020603050405020304" pitchFamily="18" charset="0"/>
              </a:rPr>
              <a:t> трансформация </a:t>
            </a:r>
            <a:r>
              <a:rPr lang="ru-KG" sz="1300" kern="100" dirty="0" err="1">
                <a:solidFill>
                  <a:srgbClr val="003399"/>
                </a:solidFill>
                <a:cs typeface="Times New Roman" panose="02020603050405020304" pitchFamily="18" charset="0"/>
              </a:rPr>
              <a:t>жана</a:t>
            </a:r>
            <a:r>
              <a:rPr lang="ru-RU" sz="1300" kern="100" dirty="0">
                <a:solidFill>
                  <a:srgbClr val="003399"/>
                </a:solidFill>
                <a:cs typeface="Times New Roman" panose="02020603050405020304" pitchFamily="18" charset="0"/>
              </a:rPr>
              <a:t> автомат</a:t>
            </a:r>
            <a:r>
              <a:rPr lang="ru-KG" sz="1300" kern="100" dirty="0">
                <a:solidFill>
                  <a:srgbClr val="003399"/>
                </a:solidFill>
                <a:cs typeface="Times New Roman" panose="02020603050405020304" pitchFamily="18" charset="0"/>
              </a:rPr>
              <a:t>таштыруу</a:t>
            </a:r>
            <a:r>
              <a:rPr lang="ru-RU" sz="1300" kern="100" dirty="0">
                <a:solidFill>
                  <a:srgbClr val="003399"/>
                </a:solidFill>
                <a:cs typeface="Times New Roman" panose="02020603050405020304" pitchFamily="18" charset="0"/>
              </a:rPr>
              <a:t> ………………………………….………</a:t>
            </a:r>
            <a:endParaRPr lang="ru-KG" sz="1300" kern="100" dirty="0">
              <a:solidFill>
                <a:srgbClr val="003399"/>
              </a:solidFill>
              <a:cs typeface="Times New Roman" panose="02020603050405020304" pitchFamily="18" charset="0"/>
            </a:endParaRPr>
          </a:p>
          <a:p>
            <a:pPr marL="360363" algn="just">
              <a:spcAft>
                <a:spcPts val="200"/>
              </a:spcAft>
            </a:pPr>
            <a:r>
              <a:rPr lang="ru-RU" sz="1300" kern="100" dirty="0">
                <a:solidFill>
                  <a:srgbClr val="003399"/>
                </a:solidFill>
                <a:cs typeface="Times New Roman" panose="02020603050405020304" pitchFamily="18" charset="0"/>
              </a:rPr>
              <a:t>6.2. </a:t>
            </a:r>
            <a:r>
              <a:rPr lang="ru-KG" sz="1300" kern="100" dirty="0">
                <a:solidFill>
                  <a:srgbClr val="003399"/>
                </a:solidFill>
                <a:cs typeface="Times New Roman" panose="02020603050405020304" pitchFamily="18" charset="0"/>
              </a:rPr>
              <a:t>Калкты маалымдоо жагында күжүрмөн үлгү </a:t>
            </a:r>
            <a:r>
              <a:rPr lang="ru-RU" sz="1300" kern="100" dirty="0">
                <a:solidFill>
                  <a:srgbClr val="003399"/>
                </a:solidFill>
                <a:cs typeface="Times New Roman" panose="02020603050405020304" pitchFamily="18" charset="0"/>
              </a:rPr>
              <a:t>…………………………………………………</a:t>
            </a:r>
            <a:endParaRPr lang="ru-KG" sz="1300" kern="100" dirty="0">
              <a:solidFill>
                <a:srgbClr val="003399"/>
              </a:solidFill>
              <a:cs typeface="Times New Roman" panose="02020603050405020304" pitchFamily="18" charset="0"/>
            </a:endParaRPr>
          </a:p>
          <a:p>
            <a:pPr marL="360363" algn="just">
              <a:spcAft>
                <a:spcPts val="200"/>
              </a:spcAft>
            </a:pPr>
            <a:r>
              <a:rPr lang="ru-RU" sz="1300" kern="100" dirty="0">
                <a:solidFill>
                  <a:srgbClr val="003399"/>
                </a:solidFill>
                <a:cs typeface="Times New Roman" panose="02020603050405020304" pitchFamily="18" charset="0"/>
              </a:rPr>
              <a:t>6.3. </a:t>
            </a:r>
            <a:r>
              <a:rPr lang="ru-KG" sz="1300" kern="100" dirty="0">
                <a:solidFill>
                  <a:srgbClr val="003399"/>
                </a:solidFill>
                <a:cs typeface="Times New Roman" panose="02020603050405020304" pitchFamily="18" charset="0"/>
              </a:rPr>
              <a:t>Кризистин алдын алуу куралдарын өнүктүрүү .....</a:t>
            </a:r>
            <a:r>
              <a:rPr lang="ru-RU" sz="1300" kern="100" dirty="0">
                <a:solidFill>
                  <a:srgbClr val="003399"/>
                </a:solidFill>
                <a:cs typeface="Times New Roman" panose="02020603050405020304" pitchFamily="18" charset="0"/>
              </a:rPr>
              <a:t>………………………………………….</a:t>
            </a:r>
          </a:p>
          <a:p>
            <a:pPr indent="-360363" algn="just">
              <a:spcAft>
                <a:spcPts val="200"/>
              </a:spcAft>
            </a:pPr>
            <a:r>
              <a:rPr lang="ru-RU" sz="1300" b="1" kern="100" dirty="0">
                <a:solidFill>
                  <a:srgbClr val="002465"/>
                </a:solidFill>
                <a:cs typeface="Times New Roman" panose="02020603050405020304" pitchFamily="18" charset="0"/>
              </a:rPr>
              <a:t>7.      </a:t>
            </a:r>
            <a:r>
              <a:rPr lang="ru-KG" sz="1300" b="1" kern="100" dirty="0">
                <a:solidFill>
                  <a:srgbClr val="002465"/>
                </a:solidFill>
                <a:cs typeface="Times New Roman" panose="02020603050405020304" pitchFamily="18" charset="0"/>
              </a:rPr>
              <a:t>Жылдык отчёттун тиркемелери</a:t>
            </a:r>
            <a:r>
              <a:rPr lang="ru-RU" sz="1300" b="1" kern="100" dirty="0">
                <a:solidFill>
                  <a:srgbClr val="002465"/>
                </a:solidFill>
                <a:cs typeface="Times New Roman" panose="02020603050405020304" pitchFamily="18" charset="0"/>
              </a:rPr>
              <a:t> ……………………………………………….………………………</a:t>
            </a:r>
          </a:p>
          <a:p>
            <a:pPr marL="360363" algn="just">
              <a:spcAft>
                <a:spcPts val="200"/>
              </a:spcAft>
            </a:pPr>
            <a:r>
              <a:rPr lang="ru-RU" sz="1300" kern="100" dirty="0">
                <a:solidFill>
                  <a:srgbClr val="003399"/>
                </a:solidFill>
                <a:cs typeface="Times New Roman" panose="02020603050405020304" pitchFamily="18" charset="0"/>
              </a:rPr>
              <a:t>1</a:t>
            </a:r>
            <a:r>
              <a:rPr lang="ru-KG" sz="1300" kern="100" dirty="0">
                <a:solidFill>
                  <a:srgbClr val="003399"/>
                </a:solidFill>
                <a:cs typeface="Times New Roman" panose="02020603050405020304" pitchFamily="18" charset="0"/>
              </a:rPr>
              <a:t>-</a:t>
            </a:r>
            <a:r>
              <a:rPr lang="ru-KG" sz="1300" kern="100" dirty="0" err="1">
                <a:solidFill>
                  <a:srgbClr val="003399"/>
                </a:solidFill>
                <a:cs typeface="Times New Roman" panose="02020603050405020304" pitchFamily="18" charset="0"/>
              </a:rPr>
              <a:t>тиркеме</a:t>
            </a:r>
            <a:r>
              <a:rPr lang="ru-RU" sz="1300" kern="100" dirty="0">
                <a:solidFill>
                  <a:srgbClr val="003399"/>
                </a:solidFill>
                <a:cs typeface="Times New Roman" panose="02020603050405020304" pitchFamily="18" charset="0"/>
              </a:rPr>
              <a:t>. </a:t>
            </a:r>
            <a:r>
              <a:rPr lang="ru-KG" sz="1300" kern="100" dirty="0">
                <a:solidFill>
                  <a:srgbClr val="003399"/>
                </a:solidFill>
                <a:cs typeface="Times New Roman" panose="02020603050405020304" pitchFamily="18" charset="0"/>
              </a:rPr>
              <a:t>Ф</a:t>
            </a:r>
            <a:r>
              <a:rPr lang="ru-RU" sz="1300" kern="100" dirty="0" err="1">
                <a:solidFill>
                  <a:srgbClr val="003399"/>
                </a:solidFill>
                <a:cs typeface="Times New Roman" panose="02020603050405020304" pitchFamily="18" charset="0"/>
              </a:rPr>
              <a:t>инанс</a:t>
            </a:r>
            <a:r>
              <a:rPr lang="ru-KG" sz="1300" kern="100" dirty="0" err="1">
                <a:solidFill>
                  <a:srgbClr val="003399"/>
                </a:solidFill>
                <a:cs typeface="Times New Roman" panose="02020603050405020304" pitchFamily="18" charset="0"/>
              </a:rPr>
              <a:t>ылык</a:t>
            </a:r>
            <a:r>
              <a:rPr lang="ru-KG" sz="1300" kern="100" dirty="0">
                <a:solidFill>
                  <a:srgbClr val="003399"/>
                </a:solidFill>
                <a:cs typeface="Times New Roman" panose="02020603050405020304" pitchFamily="18" charset="0"/>
              </a:rPr>
              <a:t> </a:t>
            </a:r>
            <a:r>
              <a:rPr lang="ru-KG" sz="1300" kern="100" dirty="0" err="1">
                <a:solidFill>
                  <a:srgbClr val="003399"/>
                </a:solidFill>
                <a:cs typeface="Times New Roman" panose="02020603050405020304" pitchFamily="18" charset="0"/>
              </a:rPr>
              <a:t>абал</a:t>
            </a:r>
            <a:r>
              <a:rPr lang="ru-KG" sz="1300" kern="100" dirty="0">
                <a:solidFill>
                  <a:srgbClr val="003399"/>
                </a:solidFill>
                <a:cs typeface="Times New Roman" panose="02020603050405020304" pitchFamily="18" charset="0"/>
              </a:rPr>
              <a:t> </a:t>
            </a:r>
            <a:r>
              <a:rPr lang="ru-KG" sz="1300" kern="100" dirty="0" err="1">
                <a:solidFill>
                  <a:srgbClr val="003399"/>
                </a:solidFill>
                <a:cs typeface="Times New Roman" panose="02020603050405020304" pitchFamily="18" charset="0"/>
              </a:rPr>
              <a:t>жөнүндө</a:t>
            </a:r>
            <a:r>
              <a:rPr lang="ru-RU" sz="1300" kern="100" dirty="0">
                <a:solidFill>
                  <a:srgbClr val="003399"/>
                </a:solidFill>
                <a:cs typeface="Times New Roman" panose="02020603050405020304" pitchFamily="18" charset="0"/>
              </a:rPr>
              <a:t> </a:t>
            </a:r>
            <a:r>
              <a:rPr lang="ru-KG" sz="1300" kern="100" dirty="0">
                <a:solidFill>
                  <a:srgbClr val="003399"/>
                </a:solidFill>
                <a:cs typeface="Times New Roman" panose="02020603050405020304" pitchFamily="18" charset="0"/>
              </a:rPr>
              <a:t>отчёт</a:t>
            </a:r>
            <a:r>
              <a:rPr lang="ru-RU" sz="1300" kern="100" dirty="0">
                <a:solidFill>
                  <a:srgbClr val="003399"/>
                </a:solidFill>
                <a:cs typeface="Times New Roman" panose="02020603050405020304" pitchFamily="18" charset="0"/>
              </a:rPr>
              <a:t> ……………………………………….………………</a:t>
            </a:r>
          </a:p>
          <a:p>
            <a:pPr marL="360363" algn="just">
              <a:spcAft>
                <a:spcPts val="200"/>
              </a:spcAft>
            </a:pPr>
            <a:r>
              <a:rPr lang="ru-RU" sz="1300" kern="100" dirty="0">
                <a:solidFill>
                  <a:srgbClr val="003399"/>
                </a:solidFill>
                <a:cs typeface="Times New Roman" panose="02020603050405020304" pitchFamily="18" charset="0"/>
              </a:rPr>
              <a:t>2</a:t>
            </a:r>
            <a:r>
              <a:rPr lang="ru-KG" sz="1300" kern="100" dirty="0">
                <a:solidFill>
                  <a:srgbClr val="003399"/>
                </a:solidFill>
                <a:cs typeface="Times New Roman" panose="02020603050405020304" pitchFamily="18" charset="0"/>
              </a:rPr>
              <a:t>-</a:t>
            </a:r>
            <a:r>
              <a:rPr lang="ru-KG" sz="1300" kern="100" dirty="0" err="1">
                <a:solidFill>
                  <a:srgbClr val="003399"/>
                </a:solidFill>
                <a:cs typeface="Times New Roman" panose="02020603050405020304" pitchFamily="18" charset="0"/>
              </a:rPr>
              <a:t>тиркеме</a:t>
            </a:r>
            <a:r>
              <a:rPr lang="ru-RU" sz="1300" kern="100" dirty="0">
                <a:solidFill>
                  <a:srgbClr val="003399"/>
                </a:solidFill>
                <a:cs typeface="Times New Roman" panose="02020603050405020304" pitchFamily="18" charset="0"/>
              </a:rPr>
              <a:t>. </a:t>
            </a:r>
            <a:r>
              <a:rPr lang="ru-KG" sz="1300" kern="100" dirty="0">
                <a:solidFill>
                  <a:srgbClr val="003399"/>
                </a:solidFill>
                <a:cs typeface="Times New Roman" panose="02020603050405020304" pitchFamily="18" charset="0"/>
              </a:rPr>
              <a:t>Жыйынды киреше жөнүндө отчёт </a:t>
            </a:r>
            <a:r>
              <a:rPr lang="ru-RU" sz="1300" kern="100" dirty="0">
                <a:solidFill>
                  <a:srgbClr val="003399"/>
                </a:solidFill>
                <a:cs typeface="Times New Roman" panose="02020603050405020304" pitchFamily="18" charset="0"/>
              </a:rPr>
              <a:t>……………………..…………….…………………</a:t>
            </a:r>
          </a:p>
          <a:p>
            <a:pPr marL="360363" algn="just">
              <a:spcAft>
                <a:spcPts val="200"/>
              </a:spcAft>
            </a:pPr>
            <a:r>
              <a:rPr lang="ru-RU" sz="1300" kern="100" dirty="0">
                <a:solidFill>
                  <a:srgbClr val="003399"/>
                </a:solidFill>
                <a:cs typeface="Times New Roman" panose="02020603050405020304" pitchFamily="18" charset="0"/>
              </a:rPr>
              <a:t>3</a:t>
            </a:r>
            <a:r>
              <a:rPr lang="ru-KG" sz="1300" kern="100" dirty="0">
                <a:solidFill>
                  <a:srgbClr val="003399"/>
                </a:solidFill>
                <a:cs typeface="Times New Roman" panose="02020603050405020304" pitchFamily="18" charset="0"/>
              </a:rPr>
              <a:t>-</a:t>
            </a:r>
            <a:r>
              <a:rPr lang="ru-KG" sz="1300" kern="100" dirty="0" err="1">
                <a:solidFill>
                  <a:srgbClr val="003399"/>
                </a:solidFill>
                <a:cs typeface="Times New Roman" panose="02020603050405020304" pitchFamily="18" charset="0"/>
              </a:rPr>
              <a:t>тиркеме</a:t>
            </a:r>
            <a:r>
              <a:rPr lang="ru-RU" sz="1300" kern="100" dirty="0">
                <a:solidFill>
                  <a:srgbClr val="003399"/>
                </a:solidFill>
                <a:cs typeface="Times New Roman" panose="02020603050405020304" pitchFamily="18" charset="0"/>
              </a:rPr>
              <a:t>. </a:t>
            </a:r>
            <a:r>
              <a:rPr lang="ru-KG" sz="1300" kern="100" dirty="0">
                <a:solidFill>
                  <a:srgbClr val="003399"/>
                </a:solidFill>
                <a:cs typeface="Times New Roman" panose="02020603050405020304" pitchFamily="18" charset="0"/>
              </a:rPr>
              <a:t>Депозиттер коргоо фондундагы өзгөрүулөр жөнундө отчёт</a:t>
            </a:r>
            <a:r>
              <a:rPr lang="ru-RU" sz="1300" kern="100" dirty="0">
                <a:solidFill>
                  <a:srgbClr val="003399"/>
                </a:solidFill>
                <a:cs typeface="Times New Roman" panose="02020603050405020304" pitchFamily="18" charset="0"/>
              </a:rPr>
              <a:t>………….….</a:t>
            </a:r>
          </a:p>
          <a:p>
            <a:pPr marL="360363" algn="just">
              <a:spcAft>
                <a:spcPts val="200"/>
              </a:spcAft>
            </a:pPr>
            <a:r>
              <a:rPr lang="ru-RU" sz="1300" kern="100" dirty="0">
                <a:solidFill>
                  <a:srgbClr val="003399"/>
                </a:solidFill>
                <a:cs typeface="Times New Roman" panose="02020603050405020304" pitchFamily="18" charset="0"/>
              </a:rPr>
              <a:t>4</a:t>
            </a:r>
            <a:r>
              <a:rPr lang="ru-KG" sz="1300" kern="100" dirty="0">
                <a:solidFill>
                  <a:srgbClr val="003399"/>
                </a:solidFill>
                <a:cs typeface="Times New Roman" panose="02020603050405020304" pitchFamily="18" charset="0"/>
              </a:rPr>
              <a:t>-</a:t>
            </a:r>
            <a:r>
              <a:rPr lang="ru-KG" sz="1300" kern="100" dirty="0" err="1">
                <a:solidFill>
                  <a:srgbClr val="003399"/>
                </a:solidFill>
                <a:cs typeface="Times New Roman" panose="02020603050405020304" pitchFamily="18" charset="0"/>
              </a:rPr>
              <a:t>тиркеме</a:t>
            </a:r>
            <a:r>
              <a:rPr lang="ru-RU" sz="1300" kern="100" dirty="0">
                <a:solidFill>
                  <a:srgbClr val="003399"/>
                </a:solidFill>
                <a:cs typeface="Times New Roman" panose="02020603050405020304" pitchFamily="18" charset="0"/>
              </a:rPr>
              <a:t>. </a:t>
            </a:r>
            <a:r>
              <a:rPr lang="ru-KG" sz="1300" kern="100" dirty="0">
                <a:solidFill>
                  <a:srgbClr val="003399"/>
                </a:solidFill>
                <a:cs typeface="Times New Roman" panose="02020603050405020304" pitchFamily="18" charset="0"/>
              </a:rPr>
              <a:t>Акча каражаттарынын жүрүшү жөнүндө отчёт</a:t>
            </a:r>
            <a:r>
              <a:rPr lang="ru-RU" sz="1300" kern="100" dirty="0">
                <a:solidFill>
                  <a:srgbClr val="003399"/>
                </a:solidFill>
                <a:cs typeface="Times New Roman" panose="02020603050405020304" pitchFamily="18" charset="0"/>
              </a:rPr>
              <a:t>…………………………………..</a:t>
            </a:r>
          </a:p>
          <a:p>
            <a:pPr marL="360363" algn="just">
              <a:spcAft>
                <a:spcPts val="200"/>
              </a:spcAft>
            </a:pPr>
            <a:r>
              <a:rPr lang="ru-RU" sz="1300" kern="100" dirty="0">
                <a:solidFill>
                  <a:srgbClr val="003399"/>
                </a:solidFill>
                <a:cs typeface="Times New Roman" panose="02020603050405020304" pitchFamily="18" charset="0"/>
              </a:rPr>
              <a:t>5</a:t>
            </a:r>
            <a:r>
              <a:rPr lang="ru-KG" sz="1300" kern="100" dirty="0">
                <a:solidFill>
                  <a:srgbClr val="003399"/>
                </a:solidFill>
                <a:cs typeface="Times New Roman" panose="02020603050405020304" pitchFamily="18" charset="0"/>
              </a:rPr>
              <a:t>-</a:t>
            </a:r>
            <a:r>
              <a:rPr lang="ru-KG" sz="1300" kern="100" dirty="0" err="1">
                <a:solidFill>
                  <a:srgbClr val="003399"/>
                </a:solidFill>
                <a:cs typeface="Times New Roman" panose="02020603050405020304" pitchFamily="18" charset="0"/>
              </a:rPr>
              <a:t>тиркеме</a:t>
            </a:r>
            <a:r>
              <a:rPr lang="ru-RU" sz="1300" kern="100" dirty="0">
                <a:solidFill>
                  <a:srgbClr val="003399"/>
                </a:solidFill>
                <a:cs typeface="Times New Roman" panose="02020603050405020304" pitchFamily="18" charset="0"/>
              </a:rPr>
              <a:t>. </a:t>
            </a:r>
            <a:r>
              <a:rPr lang="ru-KG" sz="1300" kern="100" dirty="0">
                <a:solidFill>
                  <a:srgbClr val="003399"/>
                </a:solidFill>
                <a:cs typeface="Times New Roman" panose="02020603050405020304" pitchFamily="18" charset="0"/>
              </a:rPr>
              <a:t>Аудитордук корутунду .............</a:t>
            </a:r>
            <a:r>
              <a:rPr lang="ru-RU" sz="1300" kern="100" dirty="0">
                <a:solidFill>
                  <a:srgbClr val="003399"/>
                </a:solidFill>
                <a:cs typeface="Times New Roman" panose="02020603050405020304" pitchFamily="18" charset="0"/>
              </a:rPr>
              <a:t>………..…………………………….…………………….</a:t>
            </a:r>
          </a:p>
          <a:p>
            <a:pPr algn="just">
              <a:spcAft>
                <a:spcPts val="200"/>
              </a:spcAft>
            </a:pPr>
            <a:r>
              <a:rPr lang="ru-RU" sz="1300" kern="100" dirty="0">
                <a:solidFill>
                  <a:srgbClr val="003399"/>
                </a:solidFill>
                <a:cs typeface="Times New Roman" panose="02020603050405020304" pitchFamily="18" charset="0"/>
              </a:rPr>
              <a:t>         6</a:t>
            </a:r>
            <a:r>
              <a:rPr lang="ru-KG" sz="1300" kern="100" dirty="0">
                <a:solidFill>
                  <a:srgbClr val="003399"/>
                </a:solidFill>
                <a:cs typeface="Times New Roman" panose="02020603050405020304" pitchFamily="18" charset="0"/>
              </a:rPr>
              <a:t>-</a:t>
            </a:r>
            <a:r>
              <a:rPr lang="ru-KG" sz="1300" kern="100" dirty="0" err="1">
                <a:solidFill>
                  <a:srgbClr val="003399"/>
                </a:solidFill>
                <a:cs typeface="Times New Roman" panose="02020603050405020304" pitchFamily="18" charset="0"/>
              </a:rPr>
              <a:t>тиркеме</a:t>
            </a:r>
            <a:r>
              <a:rPr lang="ru-RU" sz="1300" kern="100" dirty="0">
                <a:solidFill>
                  <a:srgbClr val="003399"/>
                </a:solidFill>
                <a:cs typeface="Times New Roman" panose="02020603050405020304" pitchFamily="18" charset="0"/>
              </a:rPr>
              <a:t>. </a:t>
            </a:r>
            <a:r>
              <a:rPr lang="ru-KG" sz="1300" kern="100" dirty="0">
                <a:solidFill>
                  <a:srgbClr val="003399"/>
                </a:solidFill>
                <a:cs typeface="Times New Roman" panose="02020603050405020304" pitchFamily="18" charset="0"/>
              </a:rPr>
              <a:t>Кыскартуулардын тизмеси</a:t>
            </a:r>
            <a:r>
              <a:rPr lang="ru-RU" sz="1300" kern="100" dirty="0">
                <a:solidFill>
                  <a:srgbClr val="003399"/>
                </a:solidFill>
                <a:cs typeface="Times New Roman" panose="02020603050405020304" pitchFamily="18" charset="0"/>
              </a:rPr>
              <a:t>  …………………….……………………………………………</a:t>
            </a:r>
            <a:endParaRPr lang="en-US" sz="1300" kern="100" dirty="0">
              <a:solidFill>
                <a:srgbClr val="003399"/>
              </a:solidFill>
              <a:cs typeface="Times New Roman" panose="02020603050405020304" pitchFamily="18" charset="0"/>
            </a:endParaRPr>
          </a:p>
          <a:p>
            <a:pPr marL="360363" algn="just">
              <a:spcAft>
                <a:spcPts val="200"/>
              </a:spcAft>
            </a:pPr>
            <a:endParaRPr lang="ru-KG" sz="1400" b="1" kern="100" dirty="0">
              <a:solidFill>
                <a:srgbClr val="002465"/>
              </a:solidFill>
              <a:cs typeface="Times New Roman" panose="02020603050405020304" pitchFamily="18" charset="0"/>
            </a:endParaRPr>
          </a:p>
        </p:txBody>
      </p:sp>
      <p:sp>
        <p:nvSpPr>
          <p:cNvPr id="7" name="TextBox 6">
            <a:extLst>
              <a:ext uri="{FF2B5EF4-FFF2-40B4-BE49-F238E27FC236}">
                <a16:creationId xmlns:a16="http://schemas.microsoft.com/office/drawing/2014/main" id="{325CE034-D7D5-0825-FBC0-F332D4D2F21B}"/>
              </a:ext>
            </a:extLst>
          </p:cNvPr>
          <p:cNvSpPr txBox="1"/>
          <p:nvPr/>
        </p:nvSpPr>
        <p:spPr>
          <a:xfrm>
            <a:off x="6521450" y="1067071"/>
            <a:ext cx="739750" cy="7078861"/>
          </a:xfrm>
          <a:prstGeom prst="rect">
            <a:avLst/>
          </a:prstGeom>
          <a:noFill/>
        </p:spPr>
        <p:txBody>
          <a:bodyPr wrap="square">
            <a:spAutoFit/>
          </a:bodyPr>
          <a:lstStyle/>
          <a:p>
            <a:pPr indent="360363" algn="just">
              <a:spcAft>
                <a:spcPts val="200"/>
              </a:spcAft>
              <a:buNone/>
            </a:pPr>
            <a:r>
              <a:rPr lang="ru-RU" sz="1400" b="1" kern="100" dirty="0">
                <a:solidFill>
                  <a:srgbClr val="002465"/>
                </a:solidFill>
                <a:cs typeface="Times New Roman" panose="02020603050405020304" pitchFamily="18" charset="0"/>
              </a:rPr>
              <a:t>  </a:t>
            </a:r>
            <a:r>
              <a:rPr lang="ru-RU" sz="1300" b="1" kern="100" dirty="0">
                <a:solidFill>
                  <a:srgbClr val="002465"/>
                </a:solidFill>
                <a:cs typeface="Times New Roman" panose="02020603050405020304" pitchFamily="18" charset="0"/>
              </a:rPr>
              <a:t>4</a:t>
            </a:r>
          </a:p>
          <a:p>
            <a:pPr indent="360363" algn="just">
              <a:spcAft>
                <a:spcPts val="200"/>
              </a:spcAft>
              <a:buNone/>
            </a:pPr>
            <a:r>
              <a:rPr lang="ru-RU" sz="1300" b="1" kern="100" dirty="0">
                <a:solidFill>
                  <a:srgbClr val="002465"/>
                </a:solidFill>
                <a:cs typeface="Times New Roman" panose="02020603050405020304" pitchFamily="18" charset="0"/>
              </a:rPr>
              <a:t>  5</a:t>
            </a:r>
          </a:p>
          <a:p>
            <a:pPr indent="360363" algn="just">
              <a:spcAft>
                <a:spcPts val="200"/>
              </a:spcAft>
              <a:buNone/>
            </a:pPr>
            <a:r>
              <a:rPr lang="ru-RU" sz="1300" kern="100" dirty="0">
                <a:solidFill>
                  <a:srgbClr val="003399"/>
                </a:solidFill>
                <a:cs typeface="Times New Roman" panose="02020603050405020304" pitchFamily="18" charset="0"/>
              </a:rPr>
              <a:t>  6</a:t>
            </a:r>
          </a:p>
          <a:p>
            <a:pPr indent="360363" algn="just">
              <a:spcAft>
                <a:spcPts val="200"/>
              </a:spcAft>
              <a:buNone/>
            </a:pPr>
            <a:r>
              <a:rPr lang="ru-RU" sz="1300" kern="100" dirty="0">
                <a:solidFill>
                  <a:srgbClr val="003399"/>
                </a:solidFill>
                <a:cs typeface="Times New Roman" panose="02020603050405020304" pitchFamily="18" charset="0"/>
              </a:rPr>
              <a:t>  7</a:t>
            </a:r>
          </a:p>
          <a:p>
            <a:pPr indent="360363" algn="just">
              <a:spcAft>
                <a:spcPts val="200"/>
              </a:spcAft>
              <a:buNone/>
            </a:pPr>
            <a:r>
              <a:rPr lang="ru-RU" sz="1300" b="1" kern="100" dirty="0">
                <a:solidFill>
                  <a:srgbClr val="002465"/>
                </a:solidFill>
                <a:cs typeface="Times New Roman" panose="02020603050405020304" pitchFamily="18" charset="0"/>
              </a:rPr>
              <a:t>  9</a:t>
            </a:r>
          </a:p>
          <a:p>
            <a:pPr indent="360363" algn="just">
              <a:spcAft>
                <a:spcPts val="200"/>
              </a:spcAft>
            </a:pPr>
            <a:r>
              <a:rPr lang="ru-RU" sz="1300" kern="100" dirty="0">
                <a:solidFill>
                  <a:srgbClr val="003399"/>
                </a:solidFill>
                <a:cs typeface="Times New Roman" panose="02020603050405020304" pitchFamily="18" charset="0"/>
              </a:rPr>
              <a:t>10</a:t>
            </a:r>
          </a:p>
          <a:p>
            <a:pPr indent="360363" algn="just">
              <a:spcAft>
                <a:spcPts val="200"/>
              </a:spcAft>
            </a:pPr>
            <a:r>
              <a:rPr lang="ru-RU" sz="1300" kern="100" dirty="0">
                <a:solidFill>
                  <a:srgbClr val="003399"/>
                </a:solidFill>
                <a:cs typeface="Times New Roman" panose="02020603050405020304" pitchFamily="18" charset="0"/>
              </a:rPr>
              <a:t>13</a:t>
            </a:r>
          </a:p>
          <a:p>
            <a:pPr indent="360363" algn="just">
              <a:spcAft>
                <a:spcPts val="200"/>
              </a:spcAft>
              <a:buNone/>
            </a:pPr>
            <a:r>
              <a:rPr lang="ru-RU" sz="1300" b="1" kern="100" dirty="0">
                <a:solidFill>
                  <a:srgbClr val="002465"/>
                </a:solidFill>
                <a:cs typeface="Times New Roman" panose="02020603050405020304" pitchFamily="18" charset="0"/>
              </a:rPr>
              <a:t>15</a:t>
            </a:r>
          </a:p>
          <a:p>
            <a:pPr indent="360363" algn="just">
              <a:spcAft>
                <a:spcPts val="200"/>
              </a:spcAft>
              <a:buNone/>
            </a:pPr>
            <a:r>
              <a:rPr lang="ru-RU" sz="1300" kern="100" dirty="0">
                <a:solidFill>
                  <a:srgbClr val="003399"/>
                </a:solidFill>
                <a:cs typeface="Times New Roman" panose="02020603050405020304" pitchFamily="18" charset="0"/>
              </a:rPr>
              <a:t>16</a:t>
            </a:r>
          </a:p>
          <a:p>
            <a:pPr indent="360363" algn="just">
              <a:spcAft>
                <a:spcPts val="200"/>
              </a:spcAft>
              <a:buNone/>
            </a:pPr>
            <a:r>
              <a:rPr lang="ru-RU" sz="1300" kern="100" dirty="0">
                <a:solidFill>
                  <a:srgbClr val="003399"/>
                </a:solidFill>
                <a:cs typeface="Times New Roman" panose="02020603050405020304" pitchFamily="18" charset="0"/>
              </a:rPr>
              <a:t>17</a:t>
            </a:r>
          </a:p>
          <a:p>
            <a:pPr indent="360363" algn="just">
              <a:spcAft>
                <a:spcPts val="200"/>
              </a:spcAft>
              <a:buNone/>
            </a:pPr>
            <a:r>
              <a:rPr lang="ru-RU" sz="1300" b="1" kern="100" dirty="0">
                <a:solidFill>
                  <a:srgbClr val="002465"/>
                </a:solidFill>
                <a:cs typeface="Times New Roman" panose="02020603050405020304" pitchFamily="18" charset="0"/>
              </a:rPr>
              <a:t>18</a:t>
            </a:r>
          </a:p>
          <a:p>
            <a:pPr indent="360363" algn="just">
              <a:spcAft>
                <a:spcPts val="200"/>
              </a:spcAft>
            </a:pPr>
            <a:r>
              <a:rPr lang="ru-RU" sz="1300" kern="100" dirty="0">
                <a:solidFill>
                  <a:srgbClr val="003399"/>
                </a:solidFill>
                <a:cs typeface="Times New Roman" panose="02020603050405020304" pitchFamily="18" charset="0"/>
              </a:rPr>
              <a:t>19</a:t>
            </a:r>
          </a:p>
          <a:p>
            <a:pPr indent="360363" algn="just">
              <a:spcAft>
                <a:spcPts val="200"/>
              </a:spcAft>
            </a:pPr>
            <a:r>
              <a:rPr lang="ru-RU" sz="1300" kern="100" dirty="0">
                <a:solidFill>
                  <a:srgbClr val="003399"/>
                </a:solidFill>
                <a:cs typeface="Times New Roman" panose="02020603050405020304" pitchFamily="18" charset="0"/>
              </a:rPr>
              <a:t>20</a:t>
            </a:r>
          </a:p>
          <a:p>
            <a:pPr indent="360363" algn="just">
              <a:spcAft>
                <a:spcPts val="200"/>
              </a:spcAft>
            </a:pPr>
            <a:r>
              <a:rPr lang="ru-RU" sz="1300" kern="100" dirty="0">
                <a:solidFill>
                  <a:srgbClr val="003399"/>
                </a:solidFill>
                <a:cs typeface="Times New Roman" panose="02020603050405020304" pitchFamily="18" charset="0"/>
              </a:rPr>
              <a:t>21</a:t>
            </a:r>
          </a:p>
          <a:p>
            <a:pPr indent="360363" algn="just">
              <a:spcAft>
                <a:spcPts val="200"/>
              </a:spcAft>
            </a:pPr>
            <a:r>
              <a:rPr lang="ru-RU" sz="1300" kern="100" dirty="0">
                <a:solidFill>
                  <a:srgbClr val="003399"/>
                </a:solidFill>
                <a:cs typeface="Times New Roman" panose="02020603050405020304" pitchFamily="18" charset="0"/>
              </a:rPr>
              <a:t>22</a:t>
            </a:r>
          </a:p>
          <a:p>
            <a:pPr indent="360363" algn="just">
              <a:spcAft>
                <a:spcPts val="200"/>
              </a:spcAft>
            </a:pPr>
            <a:r>
              <a:rPr lang="ru-RU" sz="1300" kern="100" dirty="0">
                <a:solidFill>
                  <a:srgbClr val="003399"/>
                </a:solidFill>
                <a:cs typeface="Times New Roman" panose="02020603050405020304" pitchFamily="18" charset="0"/>
              </a:rPr>
              <a:t>23</a:t>
            </a:r>
          </a:p>
          <a:p>
            <a:pPr indent="360363" algn="just">
              <a:spcAft>
                <a:spcPts val="200"/>
              </a:spcAft>
              <a:buNone/>
            </a:pPr>
            <a:r>
              <a:rPr lang="ru-RU" sz="1300" b="1" kern="100" dirty="0">
                <a:solidFill>
                  <a:srgbClr val="002465"/>
                </a:solidFill>
                <a:cs typeface="Times New Roman" panose="02020603050405020304" pitchFamily="18" charset="0"/>
              </a:rPr>
              <a:t>25</a:t>
            </a:r>
          </a:p>
          <a:p>
            <a:pPr indent="360363" algn="just">
              <a:spcAft>
                <a:spcPts val="200"/>
              </a:spcAft>
              <a:buNone/>
            </a:pPr>
            <a:r>
              <a:rPr lang="ru-RU" sz="1300" kern="100" dirty="0">
                <a:solidFill>
                  <a:srgbClr val="003399"/>
                </a:solidFill>
                <a:cs typeface="Times New Roman" panose="02020603050405020304" pitchFamily="18" charset="0"/>
              </a:rPr>
              <a:t>26</a:t>
            </a:r>
          </a:p>
          <a:p>
            <a:pPr indent="360363" algn="just">
              <a:spcAft>
                <a:spcPts val="200"/>
              </a:spcAft>
              <a:buNone/>
            </a:pPr>
            <a:r>
              <a:rPr lang="ru-RU" sz="1300" kern="100" dirty="0">
                <a:solidFill>
                  <a:srgbClr val="003399"/>
                </a:solidFill>
                <a:cs typeface="Times New Roman" panose="02020603050405020304" pitchFamily="18" charset="0"/>
              </a:rPr>
              <a:t>27</a:t>
            </a:r>
          </a:p>
          <a:p>
            <a:pPr indent="360363" algn="just">
              <a:spcAft>
                <a:spcPts val="200"/>
              </a:spcAft>
              <a:buNone/>
            </a:pPr>
            <a:r>
              <a:rPr lang="ru-RU" sz="1300" kern="100" dirty="0">
                <a:solidFill>
                  <a:srgbClr val="003399"/>
                </a:solidFill>
                <a:cs typeface="Times New Roman" panose="02020603050405020304" pitchFamily="18" charset="0"/>
              </a:rPr>
              <a:t>28</a:t>
            </a:r>
          </a:p>
          <a:p>
            <a:pPr indent="360363" algn="just">
              <a:spcAft>
                <a:spcPts val="200"/>
              </a:spcAft>
              <a:buNone/>
            </a:pPr>
            <a:r>
              <a:rPr lang="ru-RU" sz="1300" b="1" kern="100" dirty="0">
                <a:solidFill>
                  <a:srgbClr val="002465"/>
                </a:solidFill>
                <a:cs typeface="Times New Roman" panose="02020603050405020304" pitchFamily="18" charset="0"/>
              </a:rPr>
              <a:t>29</a:t>
            </a:r>
          </a:p>
          <a:p>
            <a:pPr indent="360363" algn="just">
              <a:spcAft>
                <a:spcPts val="200"/>
              </a:spcAft>
            </a:pPr>
            <a:r>
              <a:rPr lang="ru-RU" sz="1300" kern="100" dirty="0">
                <a:solidFill>
                  <a:srgbClr val="003399"/>
                </a:solidFill>
                <a:cs typeface="Times New Roman" panose="02020603050405020304" pitchFamily="18" charset="0"/>
              </a:rPr>
              <a:t>30</a:t>
            </a:r>
          </a:p>
          <a:p>
            <a:pPr indent="360363" algn="just">
              <a:spcAft>
                <a:spcPts val="200"/>
              </a:spcAft>
            </a:pPr>
            <a:r>
              <a:rPr lang="ru-RU" sz="1300" kern="100" dirty="0">
                <a:solidFill>
                  <a:srgbClr val="003399"/>
                </a:solidFill>
                <a:cs typeface="Times New Roman" panose="02020603050405020304" pitchFamily="18" charset="0"/>
              </a:rPr>
              <a:t>30</a:t>
            </a:r>
          </a:p>
          <a:p>
            <a:pPr indent="360363" algn="just">
              <a:spcAft>
                <a:spcPts val="200"/>
              </a:spcAft>
            </a:pPr>
            <a:r>
              <a:rPr lang="ru-RU" sz="1300" kern="100" dirty="0">
                <a:solidFill>
                  <a:srgbClr val="003399"/>
                </a:solidFill>
                <a:cs typeface="Times New Roman" panose="02020603050405020304" pitchFamily="18" charset="0"/>
              </a:rPr>
              <a:t>30</a:t>
            </a:r>
          </a:p>
          <a:p>
            <a:pPr indent="360363" algn="just">
              <a:spcAft>
                <a:spcPts val="200"/>
              </a:spcAft>
              <a:buNone/>
            </a:pPr>
            <a:r>
              <a:rPr lang="ru-RU" sz="1300" b="1" kern="100" dirty="0">
                <a:solidFill>
                  <a:srgbClr val="002465"/>
                </a:solidFill>
                <a:cs typeface="Times New Roman" panose="02020603050405020304" pitchFamily="18" charset="0"/>
              </a:rPr>
              <a:t>31</a:t>
            </a:r>
          </a:p>
          <a:p>
            <a:pPr indent="360363" algn="just">
              <a:spcAft>
                <a:spcPts val="200"/>
              </a:spcAft>
              <a:buNone/>
            </a:pPr>
            <a:r>
              <a:rPr lang="ru-RU" sz="1300" kern="100" dirty="0">
                <a:solidFill>
                  <a:srgbClr val="003399"/>
                </a:solidFill>
                <a:cs typeface="Times New Roman" panose="02020603050405020304" pitchFamily="18" charset="0"/>
              </a:rPr>
              <a:t>32</a:t>
            </a:r>
          </a:p>
          <a:p>
            <a:pPr indent="360363" algn="just">
              <a:spcAft>
                <a:spcPts val="200"/>
              </a:spcAft>
              <a:buNone/>
            </a:pPr>
            <a:r>
              <a:rPr lang="ru-RU" sz="1300" kern="100" dirty="0">
                <a:solidFill>
                  <a:srgbClr val="003399"/>
                </a:solidFill>
                <a:cs typeface="Times New Roman" panose="02020603050405020304" pitchFamily="18" charset="0"/>
              </a:rPr>
              <a:t>33</a:t>
            </a:r>
          </a:p>
          <a:p>
            <a:pPr indent="360363" algn="just">
              <a:spcAft>
                <a:spcPts val="200"/>
              </a:spcAft>
              <a:buNone/>
            </a:pPr>
            <a:r>
              <a:rPr lang="ru-RU" sz="1300" kern="100" dirty="0">
                <a:solidFill>
                  <a:srgbClr val="003399"/>
                </a:solidFill>
                <a:cs typeface="Times New Roman" panose="02020603050405020304" pitchFamily="18" charset="0"/>
              </a:rPr>
              <a:t>34</a:t>
            </a:r>
          </a:p>
          <a:p>
            <a:pPr indent="360363" algn="just">
              <a:spcAft>
                <a:spcPts val="200"/>
              </a:spcAft>
              <a:buNone/>
            </a:pPr>
            <a:r>
              <a:rPr lang="ru-RU" sz="1300" kern="100" dirty="0">
                <a:solidFill>
                  <a:srgbClr val="003399"/>
                </a:solidFill>
                <a:cs typeface="Times New Roman" panose="02020603050405020304" pitchFamily="18" charset="0"/>
              </a:rPr>
              <a:t>35</a:t>
            </a:r>
          </a:p>
          <a:p>
            <a:pPr indent="360363" algn="just">
              <a:spcAft>
                <a:spcPts val="200"/>
              </a:spcAft>
              <a:buNone/>
            </a:pPr>
            <a:r>
              <a:rPr lang="ru-RU" sz="1300" kern="100" dirty="0">
                <a:solidFill>
                  <a:srgbClr val="003399"/>
                </a:solidFill>
                <a:cs typeface="Times New Roman" panose="02020603050405020304" pitchFamily="18" charset="0"/>
              </a:rPr>
              <a:t>36</a:t>
            </a:r>
          </a:p>
          <a:p>
            <a:pPr indent="360363" algn="just">
              <a:spcAft>
                <a:spcPts val="200"/>
              </a:spcAft>
            </a:pPr>
            <a:r>
              <a:rPr lang="ru-RU" sz="1300" kern="100" dirty="0">
                <a:solidFill>
                  <a:srgbClr val="003399"/>
                </a:solidFill>
                <a:cs typeface="Times New Roman" panose="02020603050405020304" pitchFamily="18" charset="0"/>
              </a:rPr>
              <a:t>37</a:t>
            </a:r>
            <a:endParaRPr lang="ru-KG" sz="1300" b="1" kern="100" dirty="0">
              <a:solidFill>
                <a:srgbClr val="002465"/>
              </a:solidFill>
              <a:cs typeface="Times New Roman" panose="02020603050405020304" pitchFamily="18" charset="0"/>
            </a:endParaRPr>
          </a:p>
        </p:txBody>
      </p:sp>
      <p:sp>
        <p:nvSpPr>
          <p:cNvPr id="10" name="TextBox 15">
            <a:extLst>
              <a:ext uri="{FF2B5EF4-FFF2-40B4-BE49-F238E27FC236}">
                <a16:creationId xmlns:a16="http://schemas.microsoft.com/office/drawing/2014/main" id="{40838227-502C-66B3-AD0F-E4FD9DDA3C11}"/>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3978387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4583C-D958-FAB9-B3CE-09FD819CEA4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23A617-D9A8-6CD8-3B6B-ED26C4F6ABD8}"/>
              </a:ext>
            </a:extLst>
          </p:cNvPr>
          <p:cNvSpPr/>
          <p:nvPr/>
        </p:nvSpPr>
        <p:spPr>
          <a:xfrm>
            <a:off x="0" y="-33248"/>
            <a:ext cx="7556500" cy="10726648"/>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5F14ED10-E98E-DC4C-FA74-58BA46C885A2}"/>
              </a:ext>
            </a:extLst>
          </p:cNvPr>
          <p:cNvSpPr/>
          <p:nvPr/>
        </p:nvSpPr>
        <p:spPr>
          <a:xfrm>
            <a:off x="800669" y="9972688"/>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29F14FC4-2EFC-E8FD-40E4-126A96BE7921}"/>
              </a:ext>
            </a:extLst>
          </p:cNvPr>
          <p:cNvGrpSpPr/>
          <p:nvPr/>
        </p:nvGrpSpPr>
        <p:grpSpPr>
          <a:xfrm>
            <a:off x="766473" y="10122192"/>
            <a:ext cx="490114" cy="490114"/>
            <a:chOff x="0" y="0"/>
            <a:chExt cx="812800" cy="812800"/>
          </a:xfrm>
        </p:grpSpPr>
        <p:sp>
          <p:nvSpPr>
            <p:cNvPr id="6" name="Freeform 3">
              <a:extLst>
                <a:ext uri="{FF2B5EF4-FFF2-40B4-BE49-F238E27FC236}">
                  <a16:creationId xmlns:a16="http://schemas.microsoft.com/office/drawing/2014/main" id="{1489272C-D50C-F6E6-CC11-E7080BB991E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E6F0E5F8-8D60-EC58-A020-69DC9A5BBE71}"/>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27DD27FA-CA47-2C4D-CACE-6769899DE815}"/>
              </a:ext>
            </a:extLst>
          </p:cNvPr>
          <p:cNvSpPr txBox="1"/>
          <p:nvPr/>
        </p:nvSpPr>
        <p:spPr>
          <a:xfrm>
            <a:off x="812421" y="10257468"/>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30</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4781DBFA-F621-4B10-CE4B-B869D8F7C86C}"/>
              </a:ext>
            </a:extLst>
          </p:cNvPr>
          <p:cNvSpPr/>
          <p:nvPr/>
        </p:nvSpPr>
        <p:spPr>
          <a:xfrm>
            <a:off x="939180" y="6985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57AC747E-D260-6411-8A81-9A2191D20A58}"/>
              </a:ext>
            </a:extLst>
          </p:cNvPr>
          <p:cNvSpPr txBox="1"/>
          <p:nvPr/>
        </p:nvSpPr>
        <p:spPr>
          <a:xfrm>
            <a:off x="939180" y="313463"/>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6.1. </a:t>
            </a:r>
            <a:r>
              <a:rPr lang="ru-KG" sz="1600" b="1" dirty="0" err="1">
                <a:solidFill>
                  <a:srgbClr val="002F80"/>
                </a:solidFill>
                <a:latin typeface="Open Sans 2 Ultra-Bold"/>
                <a:ea typeface="Open Sans 2 Ultra-Bold"/>
                <a:cs typeface="Open Sans 2 Ultra-Bold"/>
              </a:rPr>
              <a:t>Санарип</a:t>
            </a:r>
            <a:r>
              <a:rPr lang="ru-KG" sz="1600" b="1" dirty="0">
                <a:solidFill>
                  <a:srgbClr val="002F80"/>
                </a:solidFill>
                <a:latin typeface="Open Sans 2 Ultra-Bold"/>
                <a:ea typeface="Open Sans 2 Ultra-Bold"/>
                <a:cs typeface="Open Sans 2 Ultra-Bold"/>
              </a:rPr>
              <a:t> трансформация </a:t>
            </a:r>
            <a:r>
              <a:rPr lang="ru-KG" sz="1600" b="1" dirty="0" err="1">
                <a:solidFill>
                  <a:srgbClr val="002F80"/>
                </a:solidFill>
                <a:latin typeface="Open Sans 2 Ultra-Bold"/>
                <a:ea typeface="Open Sans 2 Ultra-Bold"/>
                <a:cs typeface="Open Sans 2 Ultra-Bold"/>
              </a:rPr>
              <a:t>жана</a:t>
            </a:r>
            <a:r>
              <a:rPr lang="ru-KG" sz="1600" b="1" dirty="0">
                <a:solidFill>
                  <a:srgbClr val="002F80"/>
                </a:solidFill>
                <a:latin typeface="Open Sans 2 Ultra-Bold"/>
                <a:ea typeface="Open Sans 2 Ultra-Bold"/>
                <a:cs typeface="Open Sans 2 Ultra-Bold"/>
              </a:rPr>
              <a:t> автоматизация </a:t>
            </a:r>
          </a:p>
        </p:txBody>
      </p:sp>
      <p:sp>
        <p:nvSpPr>
          <p:cNvPr id="7" name="TextBox 6">
            <a:extLst>
              <a:ext uri="{FF2B5EF4-FFF2-40B4-BE49-F238E27FC236}">
                <a16:creationId xmlns:a16="http://schemas.microsoft.com/office/drawing/2014/main" id="{AC67338F-F930-DDCD-BD38-9E3E789AC778}"/>
              </a:ext>
            </a:extLst>
          </p:cNvPr>
          <p:cNvSpPr txBox="1"/>
          <p:nvPr/>
        </p:nvSpPr>
        <p:spPr>
          <a:xfrm>
            <a:off x="801948" y="753247"/>
            <a:ext cx="6299067" cy="2769989"/>
          </a:xfrm>
          <a:prstGeom prst="rect">
            <a:avLst/>
          </a:prstGeom>
          <a:noFill/>
        </p:spPr>
        <p:txBody>
          <a:bodyPr wrap="square">
            <a:spAutoFit/>
          </a:bodyPr>
          <a:lstStyle/>
          <a:p>
            <a:pPr indent="360363" algn="just"/>
            <a:r>
              <a:rPr lang="ru-RU" sz="1200" dirty="0" err="1"/>
              <a:t>Негизги</a:t>
            </a:r>
            <a:r>
              <a:rPr lang="ru-RU" sz="1200" dirty="0"/>
              <a:t> </a:t>
            </a:r>
            <a:r>
              <a:rPr lang="ru-RU" sz="1200" dirty="0" err="1"/>
              <a:t>багыт</a:t>
            </a:r>
            <a:r>
              <a:rPr lang="ru-RU" sz="1200" dirty="0"/>
              <a:t> </a:t>
            </a:r>
            <a:r>
              <a:rPr lang="ru-RU" sz="1200" dirty="0" err="1"/>
              <a:t>системанын</a:t>
            </a:r>
            <a:r>
              <a:rPr lang="ru-RU" sz="1200" dirty="0"/>
              <a:t> </a:t>
            </a:r>
            <a:r>
              <a:rPr lang="ru-RU" sz="1200" dirty="0" err="1"/>
              <a:t>катышуучуларынын</a:t>
            </a:r>
            <a:r>
              <a:rPr lang="ru-RU" sz="1200" dirty="0"/>
              <a:t> </a:t>
            </a:r>
            <a:r>
              <a:rPr lang="ru-KG" sz="1200" dirty="0" err="1"/>
              <a:t>мүчөлүк</a:t>
            </a:r>
            <a:r>
              <a:rPr lang="ru-KG" sz="1200" dirty="0"/>
              <a:t> </a:t>
            </a:r>
            <a:r>
              <a:rPr lang="ru-KG" sz="1200" dirty="0" err="1"/>
              <a:t>акыларынын</a:t>
            </a:r>
            <a:r>
              <a:rPr lang="ru-RU" sz="1200" dirty="0"/>
              <a:t> </a:t>
            </a:r>
            <a:r>
              <a:rPr lang="ru-RU" sz="1200" dirty="0" err="1"/>
              <a:t>тобокелдикке</a:t>
            </a:r>
            <a:r>
              <a:rPr lang="ru-RU" sz="1200" dirty="0"/>
              <a:t> </a:t>
            </a:r>
            <a:r>
              <a:rPr lang="ru-RU" sz="1200" dirty="0" err="1"/>
              <a:t>багытталган</a:t>
            </a:r>
            <a:r>
              <a:rPr lang="ru-RU" sz="1200" dirty="0"/>
              <a:t> </a:t>
            </a:r>
            <a:r>
              <a:rPr lang="ru-RU" sz="1200" dirty="0" err="1"/>
              <a:t>дифференцияланган</a:t>
            </a:r>
            <a:r>
              <a:rPr lang="ru-RU" sz="1200" dirty="0"/>
              <a:t> </a:t>
            </a:r>
            <a:r>
              <a:rPr lang="ru-RU" sz="1200" dirty="0" err="1"/>
              <a:t>моделин</a:t>
            </a:r>
            <a:r>
              <a:rPr lang="ru-RU" sz="1200" dirty="0"/>
              <a:t> </a:t>
            </a:r>
            <a:r>
              <a:rPr lang="ru-RU" sz="1200" dirty="0" err="1"/>
              <a:t>киргизүү</a:t>
            </a:r>
            <a:r>
              <a:rPr lang="ru-RU" sz="1200" dirty="0"/>
              <a:t>. 2026-жылы </a:t>
            </a:r>
            <a:r>
              <a:rPr lang="ru-RU" sz="1200" dirty="0" err="1"/>
              <a:t>моделди</a:t>
            </a:r>
            <a:r>
              <a:rPr lang="ru-RU" sz="1200" dirty="0"/>
              <a:t> </a:t>
            </a:r>
            <a:r>
              <a:rPr lang="ru-KG" sz="1200" dirty="0" err="1"/>
              <a:t>ченем</a:t>
            </a:r>
            <a:r>
              <a:rPr lang="ru-RU" sz="1200" dirty="0"/>
              <a:t>дик </a:t>
            </a:r>
            <a:r>
              <a:rPr lang="ru-RU" sz="1200" dirty="0" err="1"/>
              <a:t>жактан</a:t>
            </a:r>
            <a:r>
              <a:rPr lang="ru-RU" sz="1200" dirty="0"/>
              <a:t> </a:t>
            </a:r>
            <a:r>
              <a:rPr lang="ru-RU" sz="1200" dirty="0" err="1"/>
              <a:t>бекитүүнүн</a:t>
            </a:r>
            <a:r>
              <a:rPr lang="ru-RU" sz="1200" dirty="0"/>
              <a:t> </a:t>
            </a:r>
            <a:r>
              <a:rPr lang="ru-RU" sz="1200" dirty="0" err="1"/>
              <a:t>активдүү</a:t>
            </a:r>
            <a:r>
              <a:rPr lang="ru-RU" sz="1200" dirty="0"/>
              <a:t> </a:t>
            </a:r>
            <a:r>
              <a:rPr lang="ru-RU" sz="1200" dirty="0" err="1"/>
              <a:t>фазасы</a:t>
            </a:r>
            <a:r>
              <a:rPr lang="ru-RU" sz="1200" dirty="0"/>
              <a:t>, </a:t>
            </a:r>
            <a:r>
              <a:rPr lang="ru-RU" sz="1200" dirty="0" err="1"/>
              <a:t>анын</a:t>
            </a:r>
            <a:r>
              <a:rPr lang="ru-RU" sz="1200" dirty="0"/>
              <a:t> </a:t>
            </a:r>
            <a:r>
              <a:rPr lang="ru-RU" sz="1200" dirty="0" err="1"/>
              <a:t>ичинде</a:t>
            </a:r>
            <a:r>
              <a:rPr lang="ru-RU" sz="1200" dirty="0"/>
              <a:t> </a:t>
            </a:r>
            <a:r>
              <a:rPr lang="ru-RU" sz="1200" dirty="0" err="1"/>
              <a:t>мыйзамдарга</a:t>
            </a:r>
            <a:r>
              <a:rPr lang="ru-RU" sz="1200" dirty="0"/>
              <a:t> </a:t>
            </a:r>
            <a:r>
              <a:rPr lang="ru-RU" sz="1200" dirty="0" err="1"/>
              <a:t>өзгөртүүлөрдү</a:t>
            </a:r>
            <a:r>
              <a:rPr lang="ru-RU" sz="1200" dirty="0"/>
              <a:t> </a:t>
            </a:r>
            <a:r>
              <a:rPr lang="ru-RU" sz="1200" dirty="0" err="1"/>
              <a:t>киргизүү</a:t>
            </a:r>
            <a:r>
              <a:rPr lang="ru-RU" sz="1200" dirty="0"/>
              <a:t> </a:t>
            </a:r>
            <a:r>
              <a:rPr lang="ru-RU" sz="1200" dirty="0" err="1"/>
              <a:t>пландаштырылууда</a:t>
            </a:r>
            <a:r>
              <a:rPr lang="ru-RU" sz="1200" dirty="0"/>
              <a:t>. </a:t>
            </a:r>
            <a:endParaRPr lang="ru-KG" sz="1200" dirty="0"/>
          </a:p>
          <a:p>
            <a:pPr indent="360363" algn="just"/>
            <a:r>
              <a:rPr lang="ru-RU" sz="1200" dirty="0" err="1"/>
              <a:t>Ошол</a:t>
            </a:r>
            <a:r>
              <a:rPr lang="ru-RU" sz="1200" dirty="0"/>
              <a:t> эле </a:t>
            </a:r>
            <a:r>
              <a:rPr lang="ru-RU" sz="1200" dirty="0" err="1"/>
              <a:t>учурда</a:t>
            </a:r>
            <a:r>
              <a:rPr lang="ru-RU" sz="1200" dirty="0"/>
              <a:t> </a:t>
            </a:r>
            <a:r>
              <a:rPr lang="ru-RU" sz="1200" dirty="0" err="1"/>
              <a:t>Агенттикт</a:t>
            </a:r>
            <a:r>
              <a:rPr lang="ru-KG" sz="1200" dirty="0"/>
              <a:t>е</a:t>
            </a:r>
            <a:r>
              <a:rPr lang="ru-RU" sz="1200" dirty="0"/>
              <a:t> МА</a:t>
            </a:r>
            <a:r>
              <a:rPr lang="ru-KG" sz="1200" dirty="0" err="1"/>
              <a:t>Сты</a:t>
            </a:r>
            <a:r>
              <a:rPr lang="ru-RU" sz="1200" dirty="0"/>
              <a:t> </a:t>
            </a:r>
            <a:r>
              <a:rPr lang="ru-RU" sz="1200" dirty="0" err="1"/>
              <a:t>модернизациялоо</a:t>
            </a:r>
            <a:r>
              <a:rPr lang="ru-RU" sz="1200" dirty="0"/>
              <a:t> </a:t>
            </a:r>
            <a:r>
              <a:rPr lang="ru-RU" sz="1200" dirty="0" err="1"/>
              <a:t>каралган</a:t>
            </a:r>
            <a:r>
              <a:rPr lang="ru-RU" sz="1200" dirty="0"/>
              <a:t>, </a:t>
            </a:r>
            <a:r>
              <a:rPr lang="ru-RU" sz="1200" dirty="0" err="1"/>
              <a:t>анда</a:t>
            </a:r>
            <a:r>
              <a:rPr lang="ru-RU" sz="1200" dirty="0"/>
              <a:t> </a:t>
            </a:r>
            <a:r>
              <a:rPr lang="ru-KG" sz="1200" dirty="0" err="1"/>
              <a:t>төмөнкулөргө</a:t>
            </a:r>
            <a:r>
              <a:rPr lang="ru-KG" sz="1200" dirty="0"/>
              <a:t> </a:t>
            </a:r>
            <a:r>
              <a:rPr lang="ru-RU" sz="1200" dirty="0"/>
              <a:t>басым </a:t>
            </a:r>
            <a:r>
              <a:rPr lang="ru-RU" sz="1200" dirty="0" err="1"/>
              <a:t>жасалат</a:t>
            </a:r>
            <a:r>
              <a:rPr lang="ru-KG" sz="1200" dirty="0"/>
              <a:t>:</a:t>
            </a:r>
          </a:p>
          <a:p>
            <a:pPr marL="360363" indent="-360363" algn="just">
              <a:buFont typeface="Wingdings" panose="05000000000000000000" pitchFamily="2" charset="2"/>
              <a:buChar char="§"/>
            </a:pPr>
            <a:r>
              <a:rPr lang="ru-RU" sz="1100" dirty="0" err="1"/>
              <a:t>камсыздандыруу</a:t>
            </a:r>
            <a:r>
              <a:rPr lang="ru-RU" sz="1100" dirty="0"/>
              <a:t> </a:t>
            </a:r>
            <a:r>
              <a:rPr lang="ru-RU" sz="1100" dirty="0" err="1"/>
              <a:t>төлөмдөрүн</a:t>
            </a:r>
            <a:r>
              <a:rPr lang="ru-RU" sz="1100" dirty="0"/>
              <a:t> онлайн </a:t>
            </a:r>
            <a:r>
              <a:rPr lang="ru-RU" sz="1100" dirty="0" err="1"/>
              <a:t>режиминде</a:t>
            </a:r>
            <a:r>
              <a:rPr lang="ru-RU" sz="1100" dirty="0"/>
              <a:t> </a:t>
            </a:r>
            <a:r>
              <a:rPr lang="ru-RU" sz="1100" dirty="0" err="1"/>
              <a:t>алыстан</a:t>
            </a:r>
            <a:r>
              <a:rPr lang="ru-RU" sz="1100" dirty="0"/>
              <a:t> </a:t>
            </a:r>
            <a:r>
              <a:rPr lang="ru-RU" sz="1100" dirty="0" err="1"/>
              <a:t>баштоо</a:t>
            </a:r>
            <a:r>
              <a:rPr lang="ru-RU" sz="1100" dirty="0"/>
              <a:t>; </a:t>
            </a:r>
            <a:endParaRPr lang="ru-KG" sz="1100" dirty="0"/>
          </a:p>
          <a:p>
            <a:pPr marL="360363" indent="-360363" algn="just">
              <a:buFont typeface="Wingdings" panose="05000000000000000000" pitchFamily="2" charset="2"/>
              <a:buChar char="§"/>
            </a:pPr>
            <a:r>
              <a:rPr lang="ru-RU" sz="1100" dirty="0" err="1"/>
              <a:t>арыздарды</a:t>
            </a:r>
            <a:r>
              <a:rPr lang="ru-RU" sz="1100" dirty="0"/>
              <a:t> </a:t>
            </a:r>
            <a:r>
              <a:rPr lang="ru-RU" sz="1100" dirty="0" err="1"/>
              <a:t>санариптик</a:t>
            </a:r>
            <a:r>
              <a:rPr lang="ru-RU" sz="1100" dirty="0"/>
              <a:t> </a:t>
            </a:r>
            <a:r>
              <a:rPr lang="ru-RU" sz="1100" dirty="0" err="1"/>
              <a:t>түрдө</a:t>
            </a:r>
            <a:r>
              <a:rPr lang="ru-RU" sz="1100" dirty="0"/>
              <a:t> </a:t>
            </a:r>
            <a:r>
              <a:rPr lang="ru-RU" sz="1100" dirty="0" err="1"/>
              <a:t>берүү</a:t>
            </a:r>
            <a:r>
              <a:rPr lang="ru-RU" sz="1100" dirty="0"/>
              <a:t> </a:t>
            </a:r>
            <a:r>
              <a:rPr lang="ru-RU" sz="1100" dirty="0" err="1"/>
              <a:t>жана</a:t>
            </a:r>
            <a:r>
              <a:rPr lang="ru-RU" sz="1100" dirty="0"/>
              <a:t> </a:t>
            </a:r>
            <a:r>
              <a:rPr lang="ru-RU" sz="1100" dirty="0" err="1"/>
              <a:t>компенсацияларды</a:t>
            </a:r>
            <a:r>
              <a:rPr lang="ru-RU" sz="1100" dirty="0"/>
              <a:t> </a:t>
            </a:r>
            <a:r>
              <a:rPr lang="ru-RU" sz="1100" dirty="0" err="1"/>
              <a:t>автоматташтырылган</a:t>
            </a:r>
            <a:r>
              <a:rPr lang="ru-KG" sz="1100" dirty="0"/>
              <a:t> </a:t>
            </a:r>
            <a:r>
              <a:rPr lang="ru-RU" sz="1100" dirty="0" err="1"/>
              <a:t>эсептөө</a:t>
            </a:r>
            <a:r>
              <a:rPr lang="ru-RU" sz="1100" dirty="0"/>
              <a:t>; </a:t>
            </a:r>
            <a:endParaRPr lang="ru-KG" sz="1100" dirty="0"/>
          </a:p>
          <a:p>
            <a:pPr marL="360363" indent="-360363" algn="just">
              <a:buFont typeface="Wingdings" panose="05000000000000000000" pitchFamily="2" charset="2"/>
              <a:buChar char="§"/>
            </a:pPr>
            <a:r>
              <a:rPr lang="ru-RU" sz="1100" dirty="0" err="1"/>
              <a:t>депозиттерди</a:t>
            </a:r>
            <a:r>
              <a:rPr lang="ru-RU" sz="1100" dirty="0"/>
              <a:t> </a:t>
            </a:r>
            <a:r>
              <a:rPr lang="ru-RU" sz="1100" dirty="0" err="1"/>
              <a:t>коргоо</a:t>
            </a:r>
            <a:r>
              <a:rPr lang="ru-RU" sz="1100" dirty="0"/>
              <a:t> </a:t>
            </a:r>
            <a:r>
              <a:rPr lang="ru-RU" sz="1100" dirty="0" err="1"/>
              <a:t>системасынын</a:t>
            </a:r>
            <a:r>
              <a:rPr lang="ru-RU" sz="1100" dirty="0"/>
              <a:t> </a:t>
            </a:r>
            <a:r>
              <a:rPr lang="ru-RU" sz="1100" dirty="0" err="1"/>
              <a:t>катышуучулары</a:t>
            </a:r>
            <a:r>
              <a:rPr lang="ru-RU" sz="1100" dirty="0"/>
              <a:t> </a:t>
            </a:r>
            <a:r>
              <a:rPr lang="ru-RU" sz="1100" dirty="0" err="1"/>
              <a:t>менен</a:t>
            </a:r>
            <a:r>
              <a:rPr lang="ru-RU" sz="1100" dirty="0"/>
              <a:t> </a:t>
            </a:r>
            <a:r>
              <a:rPr lang="ru-RU" sz="1100" dirty="0" err="1"/>
              <a:t>маалыматтарды</a:t>
            </a:r>
            <a:r>
              <a:rPr lang="ru-RU" sz="1100" dirty="0"/>
              <a:t> </a:t>
            </a:r>
            <a:r>
              <a:rPr lang="ru-RU" sz="1100" dirty="0" err="1"/>
              <a:t>коопсуз</a:t>
            </a:r>
            <a:r>
              <a:rPr lang="ru-RU" sz="1100" dirty="0"/>
              <a:t> </a:t>
            </a:r>
            <a:r>
              <a:rPr lang="ru-RU" sz="1100" dirty="0" err="1"/>
              <a:t>алмашуу</a:t>
            </a:r>
            <a:r>
              <a:rPr lang="ru-RU" sz="1100" dirty="0"/>
              <a:t>; </a:t>
            </a:r>
            <a:endParaRPr lang="ru-KG" sz="1100" dirty="0"/>
          </a:p>
          <a:p>
            <a:pPr marL="360363" indent="-360363" algn="just">
              <a:buFont typeface="Wingdings" panose="05000000000000000000" pitchFamily="2" charset="2"/>
              <a:buChar char="§"/>
            </a:pPr>
            <a:r>
              <a:rPr lang="ru-RU" sz="1100" dirty="0" err="1"/>
              <a:t>аманатчыларды</a:t>
            </a:r>
            <a:r>
              <a:rPr lang="ru-RU" sz="1100" dirty="0"/>
              <a:t> </a:t>
            </a:r>
            <a:r>
              <a:rPr lang="ru-RU" sz="1100" dirty="0" err="1"/>
              <a:t>ишенимдүү</a:t>
            </a:r>
            <a:r>
              <a:rPr lang="ru-RU" sz="1100" dirty="0"/>
              <a:t> </a:t>
            </a:r>
            <a:r>
              <a:rPr lang="ru-RU" sz="1100" dirty="0" err="1"/>
              <a:t>идентификациялоо</a:t>
            </a:r>
            <a:r>
              <a:rPr lang="ru-RU" sz="1100" dirty="0"/>
              <a:t> </a:t>
            </a:r>
            <a:r>
              <a:rPr lang="ru-RU" sz="1100" dirty="0" err="1"/>
              <a:t>үчүн</a:t>
            </a:r>
            <a:r>
              <a:rPr lang="ru-RU" sz="1100" dirty="0"/>
              <a:t> "</a:t>
            </a:r>
            <a:r>
              <a:rPr lang="ru-RU" sz="1100" dirty="0" err="1"/>
              <a:t>Түндүк</a:t>
            </a:r>
            <a:r>
              <a:rPr lang="ru-RU" sz="1100" dirty="0"/>
              <a:t>" ЕСИ </a:t>
            </a:r>
            <a:r>
              <a:rPr lang="ru-RU" sz="1100" dirty="0" err="1"/>
              <a:t>менен</a:t>
            </a:r>
            <a:r>
              <a:rPr lang="ru-RU" sz="1100" dirty="0"/>
              <a:t> </a:t>
            </a:r>
            <a:r>
              <a:rPr lang="ru-RU" sz="1100" dirty="0" err="1"/>
              <a:t>интеграциялоо</a:t>
            </a:r>
            <a:r>
              <a:rPr lang="ru-RU" sz="1100" dirty="0"/>
              <a:t>; </a:t>
            </a:r>
            <a:endParaRPr lang="ru-KG" sz="1100" dirty="0"/>
          </a:p>
          <a:p>
            <a:pPr marL="360363" indent="-360363" algn="just">
              <a:buFont typeface="Wingdings" panose="05000000000000000000" pitchFamily="2" charset="2"/>
              <a:buChar char="§"/>
            </a:pPr>
            <a:r>
              <a:rPr lang="ru-RU" sz="1100" dirty="0" err="1"/>
              <a:t>төлөмдөрдү</a:t>
            </a:r>
            <a:r>
              <a:rPr lang="ru-RU" sz="1100" dirty="0"/>
              <a:t> банк-агент </a:t>
            </a:r>
            <a:r>
              <a:rPr lang="ru-RU" sz="1100" dirty="0" err="1"/>
              <a:t>менен</a:t>
            </a:r>
            <a:r>
              <a:rPr lang="ru-RU" sz="1100" dirty="0"/>
              <a:t> </a:t>
            </a:r>
            <a:r>
              <a:rPr lang="ru-RU" sz="1100" dirty="0" err="1"/>
              <a:t>синхрондоштуруу</a:t>
            </a:r>
            <a:r>
              <a:rPr lang="ru-RU" sz="1100" dirty="0"/>
              <a:t> </a:t>
            </a:r>
            <a:r>
              <a:rPr lang="ru-RU" sz="1100" dirty="0" err="1"/>
              <a:t>жана</a:t>
            </a:r>
            <a:r>
              <a:rPr lang="ru-RU" sz="1100" dirty="0"/>
              <a:t> </a:t>
            </a:r>
            <a:r>
              <a:rPr lang="ru-RU" sz="1100" dirty="0" err="1"/>
              <a:t>маалыматтарды</a:t>
            </a:r>
            <a:r>
              <a:rPr lang="ru-RU" sz="1100" dirty="0"/>
              <a:t> </a:t>
            </a:r>
            <a:r>
              <a:rPr lang="ru-RU" sz="1100" dirty="0" err="1"/>
              <a:t>коргоону</a:t>
            </a:r>
            <a:r>
              <a:rPr lang="ru-RU" sz="1100" dirty="0"/>
              <a:t> </a:t>
            </a:r>
            <a:r>
              <a:rPr lang="ru-RU" sz="1100" dirty="0" err="1"/>
              <a:t>күчөтүү</a:t>
            </a:r>
            <a:r>
              <a:rPr lang="ru-RU" sz="1100" dirty="0"/>
              <a:t>; </a:t>
            </a:r>
            <a:endParaRPr lang="ru-KG" sz="1100" dirty="0"/>
          </a:p>
          <a:p>
            <a:pPr marL="360363" indent="-360363" algn="just">
              <a:buFont typeface="Wingdings" panose="05000000000000000000" pitchFamily="2" charset="2"/>
              <a:buChar char="§"/>
            </a:pPr>
            <a:r>
              <a:rPr lang="ru-RU" sz="1100" dirty="0" err="1"/>
              <a:t>банктарды</a:t>
            </a:r>
            <a:r>
              <a:rPr lang="ru-RU" sz="1100" dirty="0"/>
              <a:t> </a:t>
            </a:r>
            <a:r>
              <a:rPr lang="ru-RU" sz="1100" dirty="0" err="1"/>
              <a:t>жоюу</a:t>
            </a:r>
            <a:r>
              <a:rPr lang="ru-RU" sz="1100" dirty="0"/>
              <a:t> </a:t>
            </a:r>
            <a:r>
              <a:rPr lang="ru-RU" sz="1100" dirty="0" err="1"/>
              <a:t>процесси</a:t>
            </a:r>
            <a:r>
              <a:rPr lang="ru-RU" sz="1100" dirty="0"/>
              <a:t> </a:t>
            </a:r>
            <a:r>
              <a:rPr lang="ru-RU" sz="1100" dirty="0" err="1"/>
              <a:t>үчүн</a:t>
            </a:r>
            <a:r>
              <a:rPr lang="ru-RU" sz="1100" dirty="0"/>
              <a:t> "Мульти-Банкинг" </a:t>
            </a:r>
            <a:r>
              <a:rPr lang="ru-RU" sz="1100" dirty="0" err="1"/>
              <a:t>системасын</a:t>
            </a:r>
            <a:r>
              <a:rPr lang="ru-RU" sz="1100" dirty="0"/>
              <a:t> </a:t>
            </a:r>
            <a:r>
              <a:rPr lang="ru-RU" sz="1100" dirty="0" err="1"/>
              <a:t>киргизүү</a:t>
            </a:r>
            <a:r>
              <a:rPr lang="ru-RU" sz="1100" dirty="0"/>
              <a:t>.</a:t>
            </a:r>
            <a:endParaRPr lang="ru-KG" sz="1100" dirty="0"/>
          </a:p>
          <a:p>
            <a:pPr algn="just"/>
            <a:r>
              <a:rPr lang="ru-KG" sz="1200" dirty="0"/>
              <a:t>          </a:t>
            </a:r>
            <a:r>
              <a:rPr lang="ru-RU" sz="1200" dirty="0" err="1"/>
              <a:t>Комплекстүү</a:t>
            </a:r>
            <a:r>
              <a:rPr lang="ru-RU" sz="1200" dirty="0"/>
              <a:t> </a:t>
            </a:r>
            <a:r>
              <a:rPr lang="ru-RU" sz="1200" dirty="0" err="1"/>
              <a:t>автоматташтыруу</a:t>
            </a:r>
            <a:r>
              <a:rPr lang="ru-RU" sz="1200" dirty="0"/>
              <a:t> </a:t>
            </a:r>
            <a:r>
              <a:rPr lang="ru-RU" sz="1200" dirty="0" err="1"/>
              <a:t>операциялык</a:t>
            </a:r>
            <a:r>
              <a:rPr lang="ru-RU" sz="1200" dirty="0"/>
              <a:t> </a:t>
            </a:r>
            <a:r>
              <a:rPr lang="ru-RU" sz="1200" dirty="0" err="1"/>
              <a:t>тобокелдиктерди</a:t>
            </a:r>
            <a:r>
              <a:rPr lang="ru-RU" sz="1200" dirty="0"/>
              <a:t> </a:t>
            </a:r>
            <a:r>
              <a:rPr lang="ru-RU" sz="1200" dirty="0" err="1"/>
              <a:t>кыскартууга</a:t>
            </a:r>
            <a:r>
              <a:rPr lang="ru-RU" sz="1200" dirty="0"/>
              <a:t>, адам </a:t>
            </a:r>
            <a:r>
              <a:rPr lang="ru-RU" sz="1200" dirty="0" err="1"/>
              <a:t>факторунун</a:t>
            </a:r>
            <a:r>
              <a:rPr lang="ru-RU" sz="1200" dirty="0"/>
              <a:t> </a:t>
            </a:r>
            <a:r>
              <a:rPr lang="ru-RU" sz="1200" dirty="0" err="1"/>
              <a:t>таасирин</a:t>
            </a:r>
            <a:r>
              <a:rPr lang="ru-RU" sz="1200" dirty="0"/>
              <a:t> </a:t>
            </a:r>
            <a:r>
              <a:rPr lang="ru-RU" sz="1200" dirty="0" err="1"/>
              <a:t>азайтууга</a:t>
            </a:r>
            <a:r>
              <a:rPr lang="ru-RU" sz="1200" dirty="0"/>
              <a:t> </a:t>
            </a:r>
            <a:r>
              <a:rPr lang="ru-RU" sz="1200" dirty="0" err="1"/>
              <a:t>жана</a:t>
            </a:r>
            <a:r>
              <a:rPr lang="ru-RU" sz="1200" dirty="0"/>
              <a:t> </a:t>
            </a:r>
            <a:r>
              <a:rPr lang="ru-RU" sz="1200" dirty="0" err="1"/>
              <a:t>кепилдик</a:t>
            </a:r>
            <a:r>
              <a:rPr lang="ru-RU" sz="1200" dirty="0"/>
              <a:t> </a:t>
            </a:r>
            <a:r>
              <a:rPr lang="ru-RU" sz="1200" dirty="0" err="1"/>
              <a:t>учуру</a:t>
            </a:r>
            <a:r>
              <a:rPr lang="ru-RU" sz="1200" dirty="0"/>
              <a:t> </a:t>
            </a:r>
            <a:r>
              <a:rPr lang="ru-RU" sz="1200" dirty="0" err="1"/>
              <a:t>келгенде</a:t>
            </a:r>
            <a:r>
              <a:rPr lang="ru-RU" sz="1200" dirty="0"/>
              <a:t> </a:t>
            </a:r>
            <a:r>
              <a:rPr lang="ru-RU" sz="1200" dirty="0" err="1"/>
              <a:t>төлөмдөрдүн</a:t>
            </a:r>
            <a:r>
              <a:rPr lang="ru-RU" sz="1200" dirty="0"/>
              <a:t> </a:t>
            </a:r>
            <a:r>
              <a:rPr lang="ru-RU" sz="1200" dirty="0" err="1"/>
              <a:t>ылдамдыгын</a:t>
            </a:r>
            <a:r>
              <a:rPr lang="ru-RU" sz="1200" dirty="0"/>
              <a:t> </a:t>
            </a:r>
            <a:r>
              <a:rPr lang="ru-RU" sz="1200" dirty="0" err="1"/>
              <a:t>жогорулатууга</a:t>
            </a:r>
            <a:r>
              <a:rPr lang="ru-RU" sz="1200" dirty="0"/>
              <a:t> </a:t>
            </a:r>
            <a:r>
              <a:rPr lang="ru-RU" sz="1200" dirty="0" err="1"/>
              <a:t>багытталган</a:t>
            </a:r>
            <a:r>
              <a:rPr lang="ru-RU" sz="1200" dirty="0"/>
              <a:t>.</a:t>
            </a:r>
          </a:p>
        </p:txBody>
      </p:sp>
      <p:sp>
        <p:nvSpPr>
          <p:cNvPr id="10" name="TextBox 9">
            <a:extLst>
              <a:ext uri="{FF2B5EF4-FFF2-40B4-BE49-F238E27FC236}">
                <a16:creationId xmlns:a16="http://schemas.microsoft.com/office/drawing/2014/main" id="{D2EFE76F-CEB9-6684-4B6F-3D67D6047865}"/>
              </a:ext>
            </a:extLst>
          </p:cNvPr>
          <p:cNvSpPr txBox="1"/>
          <p:nvPr/>
        </p:nvSpPr>
        <p:spPr>
          <a:xfrm>
            <a:off x="800669" y="4134891"/>
            <a:ext cx="6299067" cy="2693045"/>
          </a:xfrm>
          <a:prstGeom prst="rect">
            <a:avLst/>
          </a:prstGeom>
          <a:noFill/>
        </p:spPr>
        <p:txBody>
          <a:bodyPr wrap="square">
            <a:spAutoFit/>
          </a:bodyPr>
          <a:lstStyle/>
          <a:p>
            <a:pPr indent="361950" algn="just"/>
            <a:r>
              <a:rPr lang="ru-RU" sz="1200" dirty="0" err="1"/>
              <a:t>Байланыш</a:t>
            </a:r>
            <a:r>
              <a:rPr lang="ru-RU" sz="1200" dirty="0"/>
              <a:t> </a:t>
            </a:r>
            <a:r>
              <a:rPr lang="ru-RU" sz="1200" dirty="0" err="1"/>
              <a:t>стратегиясы</a:t>
            </a:r>
            <a:r>
              <a:rPr lang="ru-RU" sz="1200" dirty="0"/>
              <a:t> ар </a:t>
            </a:r>
            <a:r>
              <a:rPr lang="ru-RU" sz="1200" dirty="0" err="1"/>
              <a:t>бир</a:t>
            </a:r>
            <a:r>
              <a:rPr lang="ru-RU" sz="1200" dirty="0"/>
              <a:t> </a:t>
            </a:r>
            <a:r>
              <a:rPr lang="ru-KG" sz="1200" dirty="0"/>
              <a:t>аманат</a:t>
            </a:r>
            <a:r>
              <a:rPr lang="ru-RU" sz="1200" dirty="0" err="1"/>
              <a:t>чы</a:t>
            </a:r>
            <a:r>
              <a:rPr lang="ru-RU" sz="1200" dirty="0"/>
              <a:t> </a:t>
            </a:r>
            <a:r>
              <a:rPr lang="ru-RU" sz="1200" dirty="0" err="1"/>
              <a:t>керектүү</a:t>
            </a:r>
            <a:r>
              <a:rPr lang="ru-RU" sz="1200" dirty="0"/>
              <a:t> </a:t>
            </a:r>
            <a:r>
              <a:rPr lang="ru-RU" sz="1200" dirty="0" err="1"/>
              <a:t>маалыматты</a:t>
            </a:r>
            <a:r>
              <a:rPr lang="ru-RU" sz="1200" dirty="0"/>
              <a:t> </a:t>
            </a:r>
            <a:r>
              <a:rPr lang="ru-RU" sz="1200" dirty="0" err="1"/>
              <a:t>өз</a:t>
            </a:r>
            <a:r>
              <a:rPr lang="ru-RU" sz="1200" dirty="0"/>
              <a:t> </a:t>
            </a:r>
            <a:r>
              <a:rPr lang="ru-RU" sz="1200" dirty="0" err="1"/>
              <a:t>убагында</a:t>
            </a:r>
            <a:r>
              <a:rPr lang="ru-RU" sz="1200" dirty="0"/>
              <a:t>, </a:t>
            </a:r>
            <a:r>
              <a:rPr lang="ru-RU" sz="1200" dirty="0" err="1"/>
              <a:t>жеткиликтүү</a:t>
            </a:r>
            <a:r>
              <a:rPr lang="ru-RU" sz="1200" dirty="0"/>
              <a:t> </a:t>
            </a:r>
            <a:r>
              <a:rPr lang="ru-RU" sz="1200" dirty="0" err="1"/>
              <a:t>форматта</a:t>
            </a:r>
            <a:r>
              <a:rPr lang="ru-RU" sz="1200" dirty="0"/>
              <a:t> </a:t>
            </a:r>
            <a:r>
              <a:rPr lang="ru-RU" sz="1200" dirty="0" err="1"/>
              <a:t>жана</a:t>
            </a:r>
            <a:r>
              <a:rPr lang="ru-RU" sz="1200" dirty="0"/>
              <a:t> </a:t>
            </a:r>
            <a:r>
              <a:rPr lang="ru-RU" sz="1200" dirty="0" err="1"/>
              <a:t>минималдуу</a:t>
            </a:r>
            <a:r>
              <a:rPr lang="ru-RU" sz="1200" dirty="0"/>
              <a:t> </a:t>
            </a:r>
            <a:r>
              <a:rPr lang="ru-RU" sz="1200" dirty="0" err="1"/>
              <a:t>аракет</a:t>
            </a:r>
            <a:r>
              <a:rPr lang="ru-RU" sz="1200" dirty="0"/>
              <a:t> </a:t>
            </a:r>
            <a:r>
              <a:rPr lang="ru-RU" sz="1200" dirty="0" err="1"/>
              <a:t>менен</a:t>
            </a:r>
            <a:r>
              <a:rPr lang="ru-RU" sz="1200" dirty="0"/>
              <a:t> </a:t>
            </a:r>
            <a:r>
              <a:rPr lang="ru-RU" sz="1200" dirty="0" err="1"/>
              <a:t>алышы</a:t>
            </a:r>
            <a:r>
              <a:rPr lang="ru-RU" sz="1200" dirty="0"/>
              <a:t> </a:t>
            </a:r>
            <a:r>
              <a:rPr lang="ru-RU" sz="1200" dirty="0" err="1"/>
              <a:t>үчүн</a:t>
            </a:r>
            <a:r>
              <a:rPr lang="ru-RU" sz="1200" dirty="0"/>
              <a:t>, </a:t>
            </a:r>
            <a:r>
              <a:rPr lang="ru-KG" sz="1200" dirty="0"/>
              <a:t>аманат</a:t>
            </a:r>
            <a:r>
              <a:rPr lang="ru-RU" sz="1200" dirty="0" err="1"/>
              <a:t>чылар</a:t>
            </a:r>
            <a:r>
              <a:rPr lang="ru-RU" sz="1200" dirty="0"/>
              <a:t> </a:t>
            </a:r>
            <a:r>
              <a:rPr lang="ru-RU" sz="1200" dirty="0" err="1"/>
              <a:t>менен</a:t>
            </a:r>
            <a:r>
              <a:rPr lang="ru-RU" sz="1200" dirty="0"/>
              <a:t> </a:t>
            </a:r>
            <a:r>
              <a:rPr lang="ru-RU" sz="1200" dirty="0" err="1"/>
              <a:t>даректүү</a:t>
            </a:r>
            <a:r>
              <a:rPr lang="ru-RU" sz="1200" dirty="0"/>
              <a:t> </a:t>
            </a:r>
            <a:r>
              <a:rPr lang="ru-RU" sz="1200" dirty="0" err="1"/>
              <a:t>жана</a:t>
            </a:r>
            <a:r>
              <a:rPr lang="ru-RU" sz="1200" dirty="0"/>
              <a:t> </a:t>
            </a:r>
            <a:r>
              <a:rPr lang="ru-RU" sz="1200" dirty="0" err="1"/>
              <a:t>санариптик</a:t>
            </a:r>
            <a:r>
              <a:rPr lang="ru-RU" sz="1200" dirty="0"/>
              <a:t> </a:t>
            </a:r>
            <a:r>
              <a:rPr lang="ru-RU" sz="1200" dirty="0" err="1"/>
              <a:t>өз</a:t>
            </a:r>
            <a:r>
              <a:rPr lang="ru-RU" sz="1200" dirty="0"/>
              <a:t> ара </a:t>
            </a:r>
            <a:r>
              <a:rPr lang="ru-RU" sz="1200" dirty="0" err="1"/>
              <a:t>аракеттенүүгө</a:t>
            </a:r>
            <a:r>
              <a:rPr lang="ru-RU" sz="1200" dirty="0"/>
              <a:t> </a:t>
            </a:r>
            <a:r>
              <a:rPr lang="ru-RU" sz="1200" dirty="0" err="1"/>
              <a:t>багытталып</a:t>
            </a:r>
            <a:r>
              <a:rPr lang="ru-RU" sz="1200" dirty="0"/>
              <a:t> </a:t>
            </a:r>
            <a:r>
              <a:rPr lang="ru-RU" sz="1200" dirty="0" err="1"/>
              <a:t>трансформацияланат</a:t>
            </a:r>
            <a:r>
              <a:rPr lang="ru-RU" sz="1200" dirty="0"/>
              <a:t>.</a:t>
            </a:r>
            <a:endParaRPr lang="ru-KG" sz="1200" dirty="0"/>
          </a:p>
          <a:p>
            <a:pPr indent="361950" algn="just"/>
            <a:r>
              <a:rPr lang="ru-KG" sz="1200" dirty="0" err="1"/>
              <a:t>Негизги</a:t>
            </a:r>
            <a:r>
              <a:rPr lang="ru-KG" sz="1200" dirty="0"/>
              <a:t> </a:t>
            </a:r>
            <a:r>
              <a:rPr lang="ru-KG" sz="1200" dirty="0" err="1"/>
              <a:t>артыкчылыктар</a:t>
            </a:r>
            <a:r>
              <a:rPr lang="ru-KG" sz="1200" dirty="0"/>
              <a:t>:</a:t>
            </a:r>
          </a:p>
          <a:p>
            <a:pPr marL="360363" indent="-360363" algn="just">
              <a:buFont typeface="Wingdings" panose="05000000000000000000" pitchFamily="2" charset="2"/>
              <a:buChar char="§"/>
            </a:pPr>
            <a:r>
              <a:rPr lang="ru-RU" sz="1100" dirty="0" err="1"/>
              <a:t>камсыздандыруу</a:t>
            </a:r>
            <a:r>
              <a:rPr lang="ru-RU" sz="1100" dirty="0"/>
              <a:t> </a:t>
            </a:r>
            <a:r>
              <a:rPr lang="ru-RU" sz="1100" dirty="0" err="1"/>
              <a:t>камтуусу</a:t>
            </a:r>
            <a:r>
              <a:rPr lang="ru-RU" sz="1100" dirty="0"/>
              <a:t> </a:t>
            </a:r>
            <a:r>
              <a:rPr lang="ru-RU" sz="1100" dirty="0" err="1"/>
              <a:t>жөнүндө</a:t>
            </a:r>
            <a:r>
              <a:rPr lang="ru-RU" sz="1100" dirty="0"/>
              <a:t> </a:t>
            </a:r>
            <a:r>
              <a:rPr lang="ru-RU" sz="1100" dirty="0" err="1"/>
              <a:t>маалымат</a:t>
            </a:r>
            <a:r>
              <a:rPr lang="ru-RU" sz="1100" dirty="0"/>
              <a:t> </a:t>
            </a:r>
            <a:r>
              <a:rPr lang="ru-RU" sz="1100" dirty="0" err="1"/>
              <a:t>берүү</a:t>
            </a:r>
            <a:r>
              <a:rPr lang="ru-RU" sz="1100" dirty="0"/>
              <a:t> </a:t>
            </a:r>
            <a:r>
              <a:rPr lang="ru-RU" sz="1100" dirty="0" err="1"/>
              <a:t>үчүн</a:t>
            </a:r>
            <a:r>
              <a:rPr lang="ru-RU" sz="1100" dirty="0"/>
              <a:t> «</a:t>
            </a:r>
            <a:r>
              <a:rPr lang="ru-RU" sz="1100" dirty="0" err="1"/>
              <a:t>Түндүк</a:t>
            </a:r>
            <a:r>
              <a:rPr lang="ru-RU" sz="1100" dirty="0"/>
              <a:t>»</a:t>
            </a:r>
            <a:r>
              <a:rPr lang="ru-KG" sz="1100" dirty="0"/>
              <a:t> АБС</a:t>
            </a:r>
            <a:r>
              <a:rPr lang="ru-RU" sz="1100" dirty="0"/>
              <a:t> </a:t>
            </a:r>
            <a:r>
              <a:rPr lang="ru-RU" sz="1100" dirty="0" err="1"/>
              <a:t>менен</a:t>
            </a:r>
            <a:r>
              <a:rPr lang="ru-RU" sz="1100" dirty="0"/>
              <a:t> </a:t>
            </a:r>
            <a:r>
              <a:rPr lang="ru-RU" sz="1100" dirty="0" err="1"/>
              <a:t>интеграциялоо</a:t>
            </a:r>
            <a:r>
              <a:rPr lang="ru-RU" sz="1100" dirty="0"/>
              <a:t> </a:t>
            </a:r>
            <a:r>
              <a:rPr lang="ru-RU" sz="1100" dirty="0" err="1"/>
              <a:t>жана</a:t>
            </a:r>
            <a:r>
              <a:rPr lang="ru-RU" sz="1100" dirty="0"/>
              <a:t> </a:t>
            </a:r>
            <a:r>
              <a:rPr lang="ru-RU" sz="1100" dirty="0" err="1"/>
              <a:t>компенсацияларды</a:t>
            </a:r>
            <a:r>
              <a:rPr lang="ru-RU" sz="1100" dirty="0"/>
              <a:t> </a:t>
            </a:r>
            <a:r>
              <a:rPr lang="ru-RU" sz="1100" dirty="0" err="1"/>
              <a:t>эсептөө</a:t>
            </a:r>
            <a:r>
              <a:rPr lang="ru-RU" sz="1100" dirty="0"/>
              <a:t> </a:t>
            </a:r>
            <a:r>
              <a:rPr lang="ru-RU" sz="1100" dirty="0" err="1"/>
              <a:t>үчүн</a:t>
            </a:r>
            <a:r>
              <a:rPr lang="ru-RU" sz="1100" dirty="0"/>
              <a:t> веб-</a:t>
            </a:r>
            <a:r>
              <a:rPr lang="ru-RU" sz="1100" dirty="0" err="1"/>
              <a:t>платформада</a:t>
            </a:r>
            <a:r>
              <a:rPr lang="ru-RU" sz="1100" dirty="0"/>
              <a:t> </a:t>
            </a:r>
            <a:r>
              <a:rPr lang="ru-RU" sz="1100" dirty="0" err="1"/>
              <a:t>жана</a:t>
            </a:r>
            <a:r>
              <a:rPr lang="ru-RU" sz="1100" dirty="0"/>
              <a:t> </a:t>
            </a:r>
            <a:r>
              <a:rPr lang="ru-RU" sz="1100" dirty="0" err="1"/>
              <a:t>мессенджерлерде</a:t>
            </a:r>
            <a:r>
              <a:rPr lang="ru-RU" sz="1100" dirty="0"/>
              <a:t> чат-</a:t>
            </a:r>
            <a:r>
              <a:rPr lang="ru-RU" sz="1100" dirty="0" err="1"/>
              <a:t>ботторду</a:t>
            </a:r>
            <a:r>
              <a:rPr lang="ru-RU" sz="1100" dirty="0"/>
              <a:t> </a:t>
            </a:r>
            <a:r>
              <a:rPr lang="ru-RU" sz="1100" dirty="0" err="1"/>
              <a:t>ишке</a:t>
            </a:r>
            <a:r>
              <a:rPr lang="ru-RU" sz="1100" dirty="0"/>
              <a:t> </a:t>
            </a:r>
            <a:r>
              <a:rPr lang="ru-RU" sz="1100" dirty="0" err="1"/>
              <a:t>киргизүү</a:t>
            </a:r>
            <a:r>
              <a:rPr lang="ru-RU" sz="1100" dirty="0"/>
              <a:t>; </a:t>
            </a:r>
            <a:endParaRPr lang="ru-KG" sz="1100" dirty="0"/>
          </a:p>
          <a:p>
            <a:pPr marL="360363" indent="-360363" algn="just">
              <a:buFont typeface="Wingdings" panose="05000000000000000000" pitchFamily="2" charset="2"/>
              <a:buChar char="§"/>
            </a:pPr>
            <a:r>
              <a:rPr lang="ru-RU" sz="1100" dirty="0" err="1"/>
              <a:t>аманатчыларды</a:t>
            </a:r>
            <a:r>
              <a:rPr lang="ru-RU" sz="1100" dirty="0"/>
              <a:t> </a:t>
            </a:r>
            <a:r>
              <a:rPr lang="ru-RU" sz="1100" dirty="0" err="1"/>
              <a:t>ыкчам</a:t>
            </a:r>
            <a:r>
              <a:rPr lang="ru-RU" sz="1100" dirty="0"/>
              <a:t> </a:t>
            </a:r>
            <a:r>
              <a:rPr lang="ru-RU" sz="1100" dirty="0" err="1"/>
              <a:t>маалымдоо</a:t>
            </a:r>
            <a:r>
              <a:rPr lang="ru-RU" sz="1100" dirty="0"/>
              <a:t> </a:t>
            </a:r>
            <a:r>
              <a:rPr lang="ru-RU" sz="1100" dirty="0" err="1"/>
              <a:t>үчүн</a:t>
            </a:r>
            <a:r>
              <a:rPr lang="ru-RU" sz="1100" dirty="0"/>
              <a:t> </a:t>
            </a:r>
            <a:r>
              <a:rPr lang="ru-RU" sz="1100" dirty="0" err="1"/>
              <a:t>кепилдик</a:t>
            </a:r>
            <a:r>
              <a:rPr lang="ru-RU" sz="1100" dirty="0"/>
              <a:t> </a:t>
            </a:r>
            <a:r>
              <a:rPr lang="ru-RU" sz="1100" dirty="0" err="1"/>
              <a:t>учур</a:t>
            </a:r>
            <a:r>
              <a:rPr lang="ru-KG" sz="1100" dirty="0"/>
              <a:t>да</a:t>
            </a:r>
            <a:r>
              <a:rPr lang="ru-RU" sz="1100" dirty="0"/>
              <a:t> </a:t>
            </a:r>
            <a:r>
              <a:rPr lang="ru-RU" sz="1100" dirty="0" err="1"/>
              <a:t>шашылыш</a:t>
            </a:r>
            <a:r>
              <a:rPr lang="ru-RU" sz="1100" dirty="0"/>
              <a:t> </a:t>
            </a:r>
            <a:r>
              <a:rPr lang="en-US" sz="1100" dirty="0"/>
              <a:t>SMS </a:t>
            </a:r>
            <a:r>
              <a:rPr lang="ru-RU" sz="1100" dirty="0" err="1"/>
              <a:t>билдирүү</a:t>
            </a:r>
            <a:r>
              <a:rPr lang="ru-RU" sz="1100" dirty="0"/>
              <a:t> </a:t>
            </a:r>
            <a:r>
              <a:rPr lang="ru-RU" sz="1100" dirty="0" err="1"/>
              <a:t>системасын</a:t>
            </a:r>
            <a:r>
              <a:rPr lang="ru-RU" sz="1100" dirty="0"/>
              <a:t> </a:t>
            </a:r>
            <a:r>
              <a:rPr lang="ru-RU" sz="1100" dirty="0" err="1"/>
              <a:t>киргизүү</a:t>
            </a:r>
            <a:r>
              <a:rPr lang="ru-RU" sz="1100" dirty="0"/>
              <a:t>; </a:t>
            </a:r>
            <a:endParaRPr lang="ru-KG" sz="1100" dirty="0"/>
          </a:p>
          <a:p>
            <a:pPr marL="360363" indent="-360363" algn="just">
              <a:buFont typeface="Wingdings" panose="05000000000000000000" pitchFamily="2" charset="2"/>
              <a:buChar char="§"/>
            </a:pPr>
            <a:r>
              <a:rPr lang="ru-RU" sz="1100" dirty="0"/>
              <a:t>Д</a:t>
            </a:r>
            <a:r>
              <a:rPr lang="ru-KG" sz="1100" dirty="0" err="1"/>
              <a:t>КСтин</a:t>
            </a:r>
            <a:r>
              <a:rPr lang="ru-RU" sz="1100" dirty="0"/>
              <a:t> </a:t>
            </a:r>
            <a:r>
              <a:rPr lang="ru-RU" sz="1100" dirty="0" err="1"/>
              <a:t>катышуучулары</a:t>
            </a:r>
            <a:r>
              <a:rPr lang="ru-RU" sz="1100" dirty="0"/>
              <a:t> </a:t>
            </a:r>
            <a:r>
              <a:rPr lang="ru-RU" sz="1100" dirty="0" err="1"/>
              <a:t>болгон</a:t>
            </a:r>
            <a:r>
              <a:rPr lang="ru-RU" sz="1100" dirty="0"/>
              <a:t> </a:t>
            </a:r>
            <a:r>
              <a:rPr lang="ru-RU" sz="1100" dirty="0" err="1"/>
              <a:t>банктардын</a:t>
            </a:r>
            <a:r>
              <a:rPr lang="ru-RU" sz="1100" dirty="0"/>
              <a:t> </a:t>
            </a:r>
            <a:r>
              <a:rPr lang="ru-RU" sz="1100" dirty="0" err="1"/>
              <a:t>жана</a:t>
            </a:r>
            <a:r>
              <a:rPr lang="ru-RU" sz="1100" dirty="0"/>
              <a:t> </a:t>
            </a:r>
            <a:r>
              <a:rPr lang="ru-RU" sz="1100" dirty="0" err="1"/>
              <a:t>микрокаржы</a:t>
            </a:r>
            <a:r>
              <a:rPr lang="ru-RU" sz="1100" dirty="0"/>
              <a:t> </a:t>
            </a:r>
            <a:r>
              <a:rPr lang="ru-RU" sz="1100" dirty="0" err="1"/>
              <a:t>уюмдарынын</a:t>
            </a:r>
            <a:r>
              <a:rPr lang="ru-RU" sz="1100" dirty="0"/>
              <a:t> </a:t>
            </a:r>
            <a:r>
              <a:rPr lang="ru-RU" sz="1100" dirty="0" err="1"/>
              <a:t>кызматкерлерин</a:t>
            </a:r>
            <a:r>
              <a:rPr lang="ru-RU" sz="1100" dirty="0"/>
              <a:t> </a:t>
            </a:r>
            <a:r>
              <a:rPr lang="ru-RU" sz="1100" dirty="0" err="1"/>
              <a:t>Агенттиктин</a:t>
            </a:r>
            <a:r>
              <a:rPr lang="ru-RU" sz="1100" dirty="0"/>
              <a:t> </a:t>
            </a:r>
            <a:r>
              <a:rPr lang="ru-RU" sz="1100" dirty="0" err="1"/>
              <a:t>программасы</a:t>
            </a:r>
            <a:r>
              <a:rPr lang="ru-RU" sz="1100" dirty="0"/>
              <a:t> </a:t>
            </a:r>
            <a:r>
              <a:rPr lang="ru-RU" sz="1100" dirty="0" err="1"/>
              <a:t>боюнча</a:t>
            </a:r>
            <a:r>
              <a:rPr lang="ru-RU" sz="1100" dirty="0"/>
              <a:t> </a:t>
            </a:r>
            <a:r>
              <a:rPr lang="ru-RU" sz="1100" dirty="0" err="1"/>
              <a:t>сертификатталган</a:t>
            </a:r>
            <a:r>
              <a:rPr lang="ru-RU" sz="1100" dirty="0"/>
              <a:t> </a:t>
            </a:r>
            <a:r>
              <a:rPr lang="ru-RU" sz="1100" dirty="0" err="1"/>
              <a:t>окутуудан</a:t>
            </a:r>
            <a:r>
              <a:rPr lang="ru-RU" sz="1100" dirty="0"/>
              <a:t> </a:t>
            </a:r>
            <a:r>
              <a:rPr lang="ru-RU" sz="1100" dirty="0" err="1"/>
              <a:t>өткөрүү</a:t>
            </a:r>
            <a:r>
              <a:rPr lang="ru-RU" sz="1100" dirty="0"/>
              <a:t>; </a:t>
            </a:r>
            <a:endParaRPr lang="ru-KG" sz="1100" dirty="0"/>
          </a:p>
          <a:p>
            <a:pPr marL="360363" indent="-360363" algn="just">
              <a:buFont typeface="Wingdings" panose="05000000000000000000" pitchFamily="2" charset="2"/>
              <a:buChar char="§"/>
            </a:pPr>
            <a:r>
              <a:rPr lang="ru-RU" sz="1100" dirty="0" err="1"/>
              <a:t>системалык</a:t>
            </a:r>
            <a:r>
              <a:rPr lang="ru-RU" sz="1100" dirty="0"/>
              <a:t> </a:t>
            </a:r>
            <a:r>
              <a:rPr lang="ru-RU" sz="1100" dirty="0" err="1"/>
              <a:t>көйгөйлөрдү</a:t>
            </a:r>
            <a:r>
              <a:rPr lang="ru-RU" sz="1100" dirty="0"/>
              <a:t> </a:t>
            </a:r>
            <a:r>
              <a:rPr lang="ru-RU" sz="1100" dirty="0" err="1"/>
              <a:t>аныктоо</a:t>
            </a:r>
            <a:r>
              <a:rPr lang="ru-RU" sz="1100" dirty="0"/>
              <a:t> </a:t>
            </a:r>
            <a:r>
              <a:rPr lang="ru-RU" sz="1100" dirty="0" err="1"/>
              <a:t>үчүн</a:t>
            </a:r>
            <a:r>
              <a:rPr lang="ru-RU" sz="1100" dirty="0"/>
              <a:t> </a:t>
            </a:r>
            <a:r>
              <a:rPr lang="ru-RU" sz="1100" dirty="0" err="1"/>
              <a:t>жарандардын</a:t>
            </a:r>
            <a:r>
              <a:rPr lang="ru-RU" sz="1100" dirty="0"/>
              <a:t> </a:t>
            </a:r>
            <a:r>
              <a:rPr lang="ru-RU" sz="1100" dirty="0" err="1"/>
              <a:t>кайрылууларынын</a:t>
            </a:r>
            <a:r>
              <a:rPr lang="ru-RU" sz="1100" dirty="0"/>
              <a:t> </a:t>
            </a:r>
            <a:r>
              <a:rPr lang="ru-RU" sz="1100" dirty="0" err="1"/>
              <a:t>агымын</a:t>
            </a:r>
            <a:r>
              <a:rPr lang="ru-RU" sz="1100" dirty="0"/>
              <a:t> </a:t>
            </a:r>
            <a:r>
              <a:rPr lang="ru-RU" sz="1100" dirty="0" err="1"/>
              <a:t>системалык</a:t>
            </a:r>
            <a:r>
              <a:rPr lang="ru-RU" sz="1100" dirty="0"/>
              <a:t> </a:t>
            </a:r>
            <a:r>
              <a:rPr lang="ru-RU" sz="1100" dirty="0" err="1"/>
              <a:t>талдоо</a:t>
            </a:r>
            <a:r>
              <a:rPr lang="ru-RU" sz="1100" dirty="0"/>
              <a:t> </a:t>
            </a:r>
            <a:r>
              <a:rPr lang="ru-RU" sz="1100" dirty="0" err="1"/>
              <a:t>үчүн</a:t>
            </a:r>
            <a:r>
              <a:rPr lang="ru-RU" sz="1100" dirty="0"/>
              <a:t> </a:t>
            </a:r>
            <a:r>
              <a:rPr lang="ru-RU" sz="1100" dirty="0" err="1"/>
              <a:t>жасалма</a:t>
            </a:r>
            <a:r>
              <a:rPr lang="ru-RU" sz="1100" dirty="0"/>
              <a:t> </a:t>
            </a:r>
            <a:r>
              <a:rPr lang="ru-RU" sz="1100" dirty="0" err="1"/>
              <a:t>интеллектти</a:t>
            </a:r>
            <a:r>
              <a:rPr lang="ru-RU" sz="1100" dirty="0"/>
              <a:t> </a:t>
            </a:r>
            <a:r>
              <a:rPr lang="ru-RU" sz="1100" dirty="0" err="1"/>
              <a:t>киргизүү</a:t>
            </a:r>
            <a:r>
              <a:rPr lang="ru-RU" sz="1100" dirty="0"/>
              <a:t>; </a:t>
            </a:r>
            <a:endParaRPr lang="ru-KG" sz="1100" dirty="0"/>
          </a:p>
          <a:p>
            <a:pPr marL="360363" indent="-360363" algn="just">
              <a:buFont typeface="Wingdings" panose="05000000000000000000" pitchFamily="2" charset="2"/>
              <a:buChar char="§"/>
            </a:pPr>
            <a:r>
              <a:rPr lang="ru-RU" sz="1100" dirty="0" err="1"/>
              <a:t>өлкө</a:t>
            </a:r>
            <a:r>
              <a:rPr lang="ru-RU" sz="1100" dirty="0"/>
              <a:t> </a:t>
            </a:r>
            <a:r>
              <a:rPr lang="ru-RU" sz="1100" dirty="0" err="1"/>
              <a:t>боюнча</a:t>
            </a:r>
            <a:r>
              <a:rPr lang="ru-RU" sz="1100" dirty="0"/>
              <a:t> </a:t>
            </a:r>
            <a:r>
              <a:rPr lang="ru-RU" sz="1100" dirty="0" err="1"/>
              <a:t>көчмө</a:t>
            </a:r>
            <a:r>
              <a:rPr lang="ru-RU" sz="1100" dirty="0"/>
              <a:t> </a:t>
            </a:r>
            <a:r>
              <a:rPr lang="ru-RU" sz="1100" dirty="0" err="1"/>
              <a:t>семинарларды</a:t>
            </a:r>
            <a:r>
              <a:rPr lang="ru-RU" sz="1100" dirty="0"/>
              <a:t> </a:t>
            </a:r>
            <a:r>
              <a:rPr lang="ru-RU" sz="1100" dirty="0" err="1"/>
              <a:t>өткөрүү</a:t>
            </a:r>
            <a:r>
              <a:rPr lang="ru-RU" sz="1100" dirty="0"/>
              <a:t> </a:t>
            </a:r>
            <a:r>
              <a:rPr lang="ru-RU" sz="1100" dirty="0" err="1"/>
              <a:t>менен</a:t>
            </a:r>
            <a:r>
              <a:rPr lang="ru-RU" sz="1100" dirty="0"/>
              <a:t> </a:t>
            </a:r>
            <a:r>
              <a:rPr lang="ru-RU" sz="1100" dirty="0" err="1"/>
              <a:t>калктын</a:t>
            </a:r>
            <a:r>
              <a:rPr lang="ru-RU" sz="1100" dirty="0"/>
              <a:t> </a:t>
            </a:r>
            <a:r>
              <a:rPr lang="ru-RU" sz="1100" dirty="0" err="1"/>
              <a:t>аялуу</a:t>
            </a:r>
            <a:r>
              <a:rPr lang="ru-RU" sz="1100" dirty="0"/>
              <a:t> </a:t>
            </a:r>
            <a:r>
              <a:rPr lang="ru-RU" sz="1100" dirty="0" err="1"/>
              <a:t>катмарлары</a:t>
            </a:r>
            <a:r>
              <a:rPr lang="ru-RU" sz="1100" dirty="0"/>
              <a:t> </a:t>
            </a:r>
            <a:r>
              <a:rPr lang="ru-RU" sz="1100" dirty="0" err="1"/>
              <a:t>менен</a:t>
            </a:r>
            <a:r>
              <a:rPr lang="ru-RU" sz="1100" dirty="0"/>
              <a:t> </a:t>
            </a:r>
            <a:r>
              <a:rPr lang="ru-RU" sz="1100" dirty="0" err="1"/>
              <a:t>даректүү</a:t>
            </a:r>
            <a:r>
              <a:rPr lang="ru-RU" sz="1100" dirty="0"/>
              <a:t> </a:t>
            </a:r>
            <a:r>
              <a:rPr lang="ru-RU" sz="1100" dirty="0" err="1"/>
              <a:t>иш</a:t>
            </a:r>
            <a:r>
              <a:rPr lang="ru-RU" sz="1100" dirty="0"/>
              <a:t> </a:t>
            </a:r>
            <a:r>
              <a:rPr lang="ru-RU" sz="1100" dirty="0" err="1"/>
              <a:t>алып</a:t>
            </a:r>
            <a:r>
              <a:rPr lang="ru-RU" sz="1100" dirty="0"/>
              <a:t> </a:t>
            </a:r>
            <a:r>
              <a:rPr lang="ru-RU" sz="1100" dirty="0" err="1"/>
              <a:t>баруу</a:t>
            </a:r>
            <a:r>
              <a:rPr lang="ru-RU" sz="1100" dirty="0"/>
              <a:t>.</a:t>
            </a:r>
            <a:endParaRPr lang="ru-KG" sz="1100" dirty="0"/>
          </a:p>
        </p:txBody>
      </p:sp>
      <p:sp>
        <p:nvSpPr>
          <p:cNvPr id="11" name="TextBox 14">
            <a:extLst>
              <a:ext uri="{FF2B5EF4-FFF2-40B4-BE49-F238E27FC236}">
                <a16:creationId xmlns:a16="http://schemas.microsoft.com/office/drawing/2014/main" id="{1853B2F4-B5E6-44C3-EC19-951C4029C540}"/>
              </a:ext>
            </a:extLst>
          </p:cNvPr>
          <p:cNvSpPr txBox="1"/>
          <p:nvPr/>
        </p:nvSpPr>
        <p:spPr>
          <a:xfrm>
            <a:off x="936005" y="3666364"/>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6.2. </a:t>
            </a:r>
            <a:r>
              <a:rPr lang="ru-KG" sz="1600" b="1" dirty="0" err="1">
                <a:solidFill>
                  <a:srgbClr val="002F80"/>
                </a:solidFill>
                <a:latin typeface="Open Sans 2 Ultra-Bold"/>
                <a:ea typeface="Open Sans 2 Ultra-Bold"/>
                <a:cs typeface="Open Sans 2 Ultra-Bold"/>
              </a:rPr>
              <a:t>Калкты</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маалымдоо</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жагындагы</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күжүрмөн</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үлгү</a:t>
            </a:r>
            <a:endParaRPr lang="ru-KG" sz="1600" b="1" dirty="0">
              <a:solidFill>
                <a:srgbClr val="002F80"/>
              </a:solidFill>
              <a:latin typeface="Open Sans 2 Ultra-Bold"/>
              <a:ea typeface="Open Sans 2 Ultra-Bold"/>
              <a:cs typeface="Open Sans 2 Ultra-Bold"/>
            </a:endParaRPr>
          </a:p>
        </p:txBody>
      </p:sp>
      <p:sp>
        <p:nvSpPr>
          <p:cNvPr id="13" name="TextBox 14">
            <a:extLst>
              <a:ext uri="{FF2B5EF4-FFF2-40B4-BE49-F238E27FC236}">
                <a16:creationId xmlns:a16="http://schemas.microsoft.com/office/drawing/2014/main" id="{012DEB51-E1FC-BF72-0DA6-3CC7D49D6A16}"/>
              </a:ext>
            </a:extLst>
          </p:cNvPr>
          <p:cNvSpPr txBox="1"/>
          <p:nvPr/>
        </p:nvSpPr>
        <p:spPr>
          <a:xfrm>
            <a:off x="857819" y="7142062"/>
            <a:ext cx="6268070"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6.3. </a:t>
            </a:r>
            <a:r>
              <a:rPr lang="ru-KG" sz="1600" b="1" dirty="0" err="1">
                <a:solidFill>
                  <a:srgbClr val="002F80"/>
                </a:solidFill>
                <a:latin typeface="Open Sans 2 Ultra-Bold"/>
                <a:ea typeface="Open Sans 2 Ultra-Bold"/>
                <a:cs typeface="Open Sans 2 Ultra-Bold"/>
              </a:rPr>
              <a:t>Кризистин</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алдын</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алуу</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куралдарын</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өнүктүрүү</a:t>
            </a:r>
            <a:endParaRPr lang="ru-KG" sz="1600" b="1" dirty="0">
              <a:solidFill>
                <a:srgbClr val="002F80"/>
              </a:solidFill>
              <a:latin typeface="Open Sans 2 Ultra-Bold"/>
              <a:ea typeface="Open Sans 2 Ultra-Bold"/>
              <a:cs typeface="Open Sans 2 Ultra-Bold"/>
            </a:endParaRPr>
          </a:p>
        </p:txBody>
      </p:sp>
      <p:sp>
        <p:nvSpPr>
          <p:cNvPr id="14" name="TextBox 13">
            <a:extLst>
              <a:ext uri="{FF2B5EF4-FFF2-40B4-BE49-F238E27FC236}">
                <a16:creationId xmlns:a16="http://schemas.microsoft.com/office/drawing/2014/main" id="{C4D6FAD0-FBDB-F4C4-66F1-4AF248A2174A}"/>
              </a:ext>
            </a:extLst>
          </p:cNvPr>
          <p:cNvSpPr txBox="1"/>
          <p:nvPr/>
        </p:nvSpPr>
        <p:spPr>
          <a:xfrm>
            <a:off x="857819" y="7902730"/>
            <a:ext cx="6299067" cy="1754326"/>
          </a:xfrm>
          <a:prstGeom prst="rect">
            <a:avLst/>
          </a:prstGeom>
          <a:noFill/>
        </p:spPr>
        <p:txBody>
          <a:bodyPr wrap="square">
            <a:spAutoFit/>
          </a:bodyPr>
          <a:lstStyle/>
          <a:p>
            <a:pPr indent="361950" algn="just"/>
            <a:r>
              <a:rPr lang="ru-RU" sz="1200" dirty="0" err="1"/>
              <a:t>Агенттик</a:t>
            </a:r>
            <a:r>
              <a:rPr lang="ru-RU" sz="1200" dirty="0"/>
              <a:t> </a:t>
            </a:r>
            <a:r>
              <a:rPr lang="ru-RU" sz="1200" dirty="0" err="1"/>
              <a:t>тобокелдиктерди</a:t>
            </a:r>
            <a:r>
              <a:rPr lang="ru-RU" sz="1200" dirty="0"/>
              <a:t> </a:t>
            </a:r>
            <a:r>
              <a:rPr lang="ru-RU" sz="1200" dirty="0" err="1"/>
              <a:t>эрте</a:t>
            </a:r>
            <a:r>
              <a:rPr lang="ru-RU" sz="1200" dirty="0"/>
              <a:t> </a:t>
            </a:r>
            <a:r>
              <a:rPr lang="ru-RU" sz="1200" dirty="0" err="1"/>
              <a:t>аныктоо</a:t>
            </a:r>
            <a:r>
              <a:rPr lang="ru-RU" sz="1200" dirty="0"/>
              <a:t> </a:t>
            </a:r>
            <a:r>
              <a:rPr lang="ru-RU" sz="1200" dirty="0" err="1"/>
              <a:t>жана</a:t>
            </a:r>
            <a:r>
              <a:rPr lang="ru-RU" sz="1200" dirty="0"/>
              <a:t> </a:t>
            </a:r>
            <a:r>
              <a:rPr lang="ru-RU" sz="1200" dirty="0" err="1"/>
              <a:t>кризистик</a:t>
            </a:r>
            <a:r>
              <a:rPr lang="ru-RU" sz="1200" dirty="0"/>
              <a:t> </a:t>
            </a:r>
            <a:r>
              <a:rPr lang="ru-RU" sz="1200" dirty="0" err="1"/>
              <a:t>моделдөө</a:t>
            </a:r>
            <a:r>
              <a:rPr lang="ru-RU" sz="1200" dirty="0"/>
              <a:t> </a:t>
            </a:r>
            <a:r>
              <a:rPr lang="ru-RU" sz="1200" dirty="0" err="1"/>
              <a:t>функцияларын</a:t>
            </a:r>
            <a:r>
              <a:rPr lang="ru-RU" sz="1200" dirty="0"/>
              <a:t> </a:t>
            </a:r>
            <a:r>
              <a:rPr lang="ru-RU" sz="1200" dirty="0" err="1"/>
              <a:t>күчөтүүнү</a:t>
            </a:r>
            <a:r>
              <a:rPr lang="ru-RU" sz="1200" dirty="0"/>
              <a:t> </a:t>
            </a:r>
            <a:r>
              <a:rPr lang="ru-RU" sz="1200" dirty="0" err="1"/>
              <a:t>пландаштырууда</a:t>
            </a:r>
            <a:r>
              <a:rPr lang="ru-RU" sz="1200" dirty="0"/>
              <a:t>, </a:t>
            </a:r>
            <a:r>
              <a:rPr lang="ru-RU" sz="1200" dirty="0" err="1"/>
              <a:t>бул</a:t>
            </a:r>
            <a:r>
              <a:rPr lang="ru-RU" sz="1200" dirty="0"/>
              <a:t> </a:t>
            </a:r>
            <a:r>
              <a:rPr lang="ru-RU" sz="1200" dirty="0" err="1"/>
              <a:t>системанын</a:t>
            </a:r>
            <a:r>
              <a:rPr lang="ru-RU" sz="1200" dirty="0"/>
              <a:t> стресс-</a:t>
            </a:r>
            <a:r>
              <a:rPr lang="ru-RU" sz="1200" dirty="0" err="1"/>
              <a:t>сценарийлерин</a:t>
            </a:r>
            <a:r>
              <a:rPr lang="ru-RU" sz="1200" dirty="0"/>
              <a:t> </a:t>
            </a:r>
            <a:r>
              <a:rPr lang="ru-RU" sz="1200" dirty="0" err="1"/>
              <a:t>башкарууга</a:t>
            </a:r>
            <a:r>
              <a:rPr lang="ru-RU" sz="1200" dirty="0"/>
              <a:t> </a:t>
            </a:r>
            <a:r>
              <a:rPr lang="ru-RU" sz="1200" dirty="0" err="1"/>
              <a:t>жана</a:t>
            </a:r>
            <a:r>
              <a:rPr lang="ru-RU" sz="1200" dirty="0"/>
              <a:t> </a:t>
            </a:r>
            <a:r>
              <a:rPr lang="ru-RU" sz="1200" dirty="0" err="1"/>
              <a:t>алардан</a:t>
            </a:r>
            <a:r>
              <a:rPr lang="ru-RU" sz="1200" dirty="0"/>
              <a:t> </a:t>
            </a:r>
            <a:r>
              <a:rPr lang="ru-RU" sz="1200" dirty="0" err="1"/>
              <a:t>кийин</a:t>
            </a:r>
            <a:r>
              <a:rPr lang="ru-RU" sz="1200" dirty="0"/>
              <a:t> </a:t>
            </a:r>
            <a:r>
              <a:rPr lang="ru-RU" sz="1200" dirty="0" err="1"/>
              <a:t>калыбына</a:t>
            </a:r>
            <a:r>
              <a:rPr lang="ru-RU" sz="1200" dirty="0"/>
              <a:t> </a:t>
            </a:r>
            <a:r>
              <a:rPr lang="ru-RU" sz="1200" dirty="0" err="1"/>
              <a:t>келтирүүгө</a:t>
            </a:r>
            <a:r>
              <a:rPr lang="ru-RU" sz="1200" dirty="0"/>
              <a:t> </a:t>
            </a:r>
            <a:r>
              <a:rPr lang="ru-RU" sz="1200" dirty="0" err="1"/>
              <a:t>даярдыгын</a:t>
            </a:r>
            <a:r>
              <a:rPr lang="ru-RU" sz="1200" dirty="0"/>
              <a:t> </a:t>
            </a:r>
            <a:r>
              <a:rPr lang="ru-RU" sz="1200" dirty="0" err="1"/>
              <a:t>жогорулатууга</a:t>
            </a:r>
            <a:r>
              <a:rPr lang="ru-RU" sz="1200" dirty="0"/>
              <a:t> </a:t>
            </a:r>
            <a:r>
              <a:rPr lang="ru-RU" sz="1200" dirty="0" err="1"/>
              <a:t>багытталган</a:t>
            </a:r>
            <a:r>
              <a:rPr lang="ru-RU" sz="1200" dirty="0"/>
              <a:t>. </a:t>
            </a:r>
            <a:r>
              <a:rPr lang="ru-RU" sz="1200" dirty="0" err="1"/>
              <a:t>Артыкчылыкта</a:t>
            </a:r>
            <a:r>
              <a:rPr lang="ru-KG" sz="1200" dirty="0"/>
              <a:t>:</a:t>
            </a:r>
          </a:p>
          <a:p>
            <a:pPr marL="360363" lvl="0" indent="-360363" algn="just">
              <a:buFont typeface="Wingdings" panose="05000000000000000000" pitchFamily="2" charset="2"/>
              <a:buChar char="§"/>
            </a:pPr>
            <a:r>
              <a:rPr lang="ru-RU" sz="1200" dirty="0" err="1"/>
              <a:t>Банктардын</a:t>
            </a:r>
            <a:r>
              <a:rPr lang="ru-RU" sz="1200" dirty="0"/>
              <a:t> </a:t>
            </a:r>
            <a:r>
              <a:rPr lang="ru-RU" sz="1200" dirty="0" err="1"/>
              <a:t>кудуретсиздигин</a:t>
            </a:r>
            <a:r>
              <a:rPr lang="ru-RU" sz="1200" dirty="0"/>
              <a:t> </a:t>
            </a:r>
            <a:r>
              <a:rPr lang="ru-RU" sz="1200" dirty="0" err="1"/>
              <a:t>автоматташтырылган</a:t>
            </a:r>
            <a:r>
              <a:rPr lang="ru-RU" sz="1200" dirty="0"/>
              <a:t> </a:t>
            </a:r>
            <a:r>
              <a:rPr lang="ru-RU" sz="1200" dirty="0" err="1"/>
              <a:t>тобокелдик</a:t>
            </a:r>
            <a:r>
              <a:rPr lang="ru-RU" sz="1200" dirty="0"/>
              <a:t> </a:t>
            </a:r>
            <a:r>
              <a:rPr lang="ru-RU" sz="1200" dirty="0" err="1"/>
              <a:t>көрсөткүчтөрүн</a:t>
            </a:r>
            <a:r>
              <a:rPr lang="ru-RU" sz="1200" dirty="0"/>
              <a:t> </a:t>
            </a:r>
            <a:r>
              <a:rPr lang="ru-RU" sz="1200" dirty="0" err="1"/>
              <a:t>колдонуу</a:t>
            </a:r>
            <a:r>
              <a:rPr lang="ru-RU" sz="1200" dirty="0"/>
              <a:t> </a:t>
            </a:r>
            <a:r>
              <a:rPr lang="ru-RU" sz="1200" dirty="0" err="1"/>
              <a:t>менен</a:t>
            </a:r>
            <a:r>
              <a:rPr lang="ru-RU" sz="1200" dirty="0"/>
              <a:t> </a:t>
            </a:r>
            <a:r>
              <a:rPr lang="ru-RU" sz="1200" dirty="0" err="1"/>
              <a:t>эрте</a:t>
            </a:r>
            <a:r>
              <a:rPr lang="ru-RU" sz="1200" dirty="0"/>
              <a:t> </a:t>
            </a:r>
            <a:r>
              <a:rPr lang="ru-RU" sz="1200" dirty="0" err="1"/>
              <a:t>жөнгө</a:t>
            </a:r>
            <a:r>
              <a:rPr lang="ru-RU" sz="1200" dirty="0"/>
              <a:t> </a:t>
            </a:r>
            <a:r>
              <a:rPr lang="ru-RU" sz="1200" dirty="0" err="1"/>
              <a:t>салуу</a:t>
            </a:r>
            <a:r>
              <a:rPr lang="ru-RU" sz="1200" dirty="0"/>
              <a:t> </a:t>
            </a:r>
            <a:r>
              <a:rPr lang="ru-RU" sz="1200" dirty="0" err="1"/>
              <a:t>механизмдерин</a:t>
            </a:r>
            <a:r>
              <a:rPr lang="ru-RU" sz="1200" dirty="0"/>
              <a:t> </a:t>
            </a:r>
            <a:r>
              <a:rPr lang="ru-RU" sz="1200" dirty="0" err="1"/>
              <a:t>өнүктүрүү</a:t>
            </a:r>
            <a:r>
              <a:rPr lang="ru-RU" sz="1200" dirty="0"/>
              <a:t>; </a:t>
            </a:r>
            <a:endParaRPr lang="ru-KG" sz="1200" dirty="0"/>
          </a:p>
          <a:p>
            <a:pPr marL="360363" lvl="0" indent="-360363" algn="just">
              <a:buFont typeface="Wingdings" panose="05000000000000000000" pitchFamily="2" charset="2"/>
              <a:buChar char="§"/>
            </a:pPr>
            <a:r>
              <a:rPr lang="ru-RU" sz="1200" dirty="0"/>
              <a:t>эл </a:t>
            </a:r>
            <a:r>
              <a:rPr lang="ru-RU" sz="1200" dirty="0" err="1"/>
              <a:t>аралык</a:t>
            </a:r>
            <a:r>
              <a:rPr lang="ru-RU" sz="1200" dirty="0"/>
              <a:t> </a:t>
            </a:r>
            <a:r>
              <a:rPr lang="ru-RU" sz="1200" dirty="0" err="1"/>
              <a:t>тажрыйбанын</a:t>
            </a:r>
            <a:r>
              <a:rPr lang="ru-RU" sz="1200" dirty="0"/>
              <a:t> </a:t>
            </a:r>
            <a:r>
              <a:rPr lang="ru-RU" sz="1200" dirty="0" err="1"/>
              <a:t>жана</a:t>
            </a:r>
            <a:r>
              <a:rPr lang="ru-RU" sz="1200" dirty="0"/>
              <a:t> </a:t>
            </a:r>
            <a:r>
              <a:rPr lang="ru-RU" sz="1200" dirty="0" err="1"/>
              <a:t>кызматташтыктын</a:t>
            </a:r>
            <a:r>
              <a:rPr lang="ru-RU" sz="1200" dirty="0"/>
              <a:t> </a:t>
            </a:r>
            <a:r>
              <a:rPr lang="ru-RU" sz="1200" dirty="0" err="1"/>
              <a:t>мыкты</a:t>
            </a:r>
            <a:r>
              <a:rPr lang="ru-RU" sz="1200" dirty="0"/>
              <a:t> </a:t>
            </a:r>
            <a:r>
              <a:rPr lang="ru-RU" sz="1200" dirty="0" err="1"/>
              <a:t>практикасын</a:t>
            </a:r>
            <a:r>
              <a:rPr lang="ru-RU" sz="1200" dirty="0"/>
              <a:t> </a:t>
            </a:r>
            <a:r>
              <a:rPr lang="ru-RU" sz="1200" dirty="0" err="1"/>
              <a:t>колдонуу</a:t>
            </a:r>
            <a:r>
              <a:rPr lang="ru-RU" sz="1200" dirty="0"/>
              <a:t> </a:t>
            </a:r>
            <a:r>
              <a:rPr lang="ru-RU" sz="1200" dirty="0" err="1"/>
              <a:t>менен</a:t>
            </a:r>
            <a:r>
              <a:rPr lang="ru-RU" sz="1200" dirty="0"/>
              <a:t> </a:t>
            </a:r>
            <a:r>
              <a:rPr lang="ru-RU" sz="1200" dirty="0" err="1"/>
              <a:t>ыкчам</a:t>
            </a:r>
            <a:r>
              <a:rPr lang="ru-RU" sz="1200" dirty="0"/>
              <a:t> </a:t>
            </a:r>
            <a:r>
              <a:rPr lang="ru-RU" sz="1200" dirty="0" err="1"/>
              <a:t>чечимдерди</a:t>
            </a:r>
            <a:r>
              <a:rPr lang="ru-RU" sz="1200" dirty="0"/>
              <a:t> </a:t>
            </a:r>
            <a:r>
              <a:rPr lang="ru-RU" sz="1200" dirty="0" err="1"/>
              <a:t>кабыл</a:t>
            </a:r>
            <a:r>
              <a:rPr lang="ru-RU" sz="1200" dirty="0"/>
              <a:t> </a:t>
            </a:r>
            <a:r>
              <a:rPr lang="ru-RU" sz="1200" dirty="0" err="1"/>
              <a:t>алуу</a:t>
            </a:r>
            <a:r>
              <a:rPr lang="ru-RU" sz="1200" dirty="0"/>
              <a:t> </a:t>
            </a:r>
            <a:r>
              <a:rPr lang="ru-RU" sz="1200" dirty="0" err="1"/>
              <a:t>үчүн</a:t>
            </a:r>
            <a:r>
              <a:rPr lang="ru-RU" sz="1200" dirty="0"/>
              <a:t> </a:t>
            </a:r>
            <a:r>
              <a:rPr lang="ru-RU" sz="1200" dirty="0" err="1"/>
              <a:t>ченемдик</a:t>
            </a:r>
            <a:r>
              <a:rPr lang="ru-RU" sz="1200" dirty="0"/>
              <a:t> </a:t>
            </a:r>
            <a:r>
              <a:rPr lang="ru-RU" sz="1200" dirty="0" err="1"/>
              <a:t>базаны</a:t>
            </a:r>
            <a:r>
              <a:rPr lang="ru-RU" sz="1200" dirty="0"/>
              <a:t> </a:t>
            </a:r>
            <a:r>
              <a:rPr lang="ru-RU" sz="1200" dirty="0" err="1"/>
              <a:t>өркүндөтүү</a:t>
            </a:r>
            <a:r>
              <a:rPr lang="ru-RU" sz="1200" dirty="0"/>
              <a:t>; </a:t>
            </a:r>
            <a:endParaRPr lang="ru-KG" sz="1200" dirty="0"/>
          </a:p>
          <a:p>
            <a:pPr marL="360363" lvl="0" indent="-360363" algn="just">
              <a:buFont typeface="Wingdings" panose="05000000000000000000" pitchFamily="2" charset="2"/>
              <a:buChar char="§"/>
            </a:pPr>
            <a:r>
              <a:rPr lang="ru-RU" sz="1200" dirty="0" err="1"/>
              <a:t>жоюу</a:t>
            </a:r>
            <a:r>
              <a:rPr lang="ru-RU" sz="1200" dirty="0"/>
              <a:t> </a:t>
            </a:r>
            <a:r>
              <a:rPr lang="ru-RU" sz="1200" dirty="0" err="1"/>
              <a:t>процессинде</a:t>
            </a:r>
            <a:r>
              <a:rPr lang="ru-RU" sz="1200" dirty="0"/>
              <a:t> </a:t>
            </a:r>
            <a:r>
              <a:rPr lang="ru-RU" sz="1200" dirty="0" err="1"/>
              <a:t>операциялардын</a:t>
            </a:r>
            <a:r>
              <a:rPr lang="ru-RU" sz="1200" dirty="0"/>
              <a:t> </a:t>
            </a:r>
            <a:r>
              <a:rPr lang="ru-RU" sz="1200" dirty="0" err="1"/>
              <a:t>айкындуулугун</a:t>
            </a:r>
            <a:r>
              <a:rPr lang="ru-RU" sz="1200" dirty="0"/>
              <a:t> </a:t>
            </a:r>
            <a:r>
              <a:rPr lang="ru-RU" sz="1200" dirty="0" err="1"/>
              <a:t>камсыз</a:t>
            </a:r>
            <a:r>
              <a:rPr lang="ru-RU" sz="1200" dirty="0"/>
              <a:t> </a:t>
            </a:r>
            <a:r>
              <a:rPr lang="ru-RU" sz="1200" dirty="0" err="1"/>
              <a:t>кылуу</a:t>
            </a:r>
            <a:r>
              <a:rPr lang="ru-RU" sz="1200" dirty="0"/>
              <a:t> </a:t>
            </a:r>
            <a:r>
              <a:rPr lang="ru-RU" sz="1200" dirty="0" err="1"/>
              <a:t>үчүн</a:t>
            </a:r>
            <a:r>
              <a:rPr lang="ru-RU" sz="1200" dirty="0"/>
              <a:t> блокчейн </a:t>
            </a:r>
            <a:r>
              <a:rPr lang="ru-RU" sz="1200" dirty="0" err="1"/>
              <a:t>чечимдерин</a:t>
            </a:r>
            <a:r>
              <a:rPr lang="ru-RU" sz="1200" dirty="0"/>
              <a:t> </a:t>
            </a:r>
            <a:r>
              <a:rPr lang="ru-RU" sz="1200" dirty="0" err="1"/>
              <a:t>колдонуу</a:t>
            </a:r>
            <a:r>
              <a:rPr lang="ru-RU" sz="1200" dirty="0"/>
              <a:t> </a:t>
            </a:r>
            <a:r>
              <a:rPr lang="ru-RU" sz="1200" dirty="0" err="1"/>
              <a:t>келечегин</a:t>
            </a:r>
            <a:r>
              <a:rPr lang="ru-RU" sz="1200" dirty="0"/>
              <a:t> </a:t>
            </a:r>
            <a:r>
              <a:rPr lang="ru-RU" sz="1200" dirty="0" err="1"/>
              <a:t>баалоо</a:t>
            </a:r>
            <a:r>
              <a:rPr lang="ru-RU" sz="1200" dirty="0"/>
              <a:t>.</a:t>
            </a:r>
            <a:endParaRPr lang="ru-KG" sz="1200" dirty="0"/>
          </a:p>
        </p:txBody>
      </p:sp>
      <p:sp>
        <p:nvSpPr>
          <p:cNvPr id="15" name="AutoShape 6">
            <a:extLst>
              <a:ext uri="{FF2B5EF4-FFF2-40B4-BE49-F238E27FC236}">
                <a16:creationId xmlns:a16="http://schemas.microsoft.com/office/drawing/2014/main" id="{CEA34B79-0A6A-43C7-13E5-673D1E73E77A}"/>
              </a:ext>
            </a:extLst>
          </p:cNvPr>
          <p:cNvSpPr/>
          <p:nvPr/>
        </p:nvSpPr>
        <p:spPr>
          <a:xfrm>
            <a:off x="936005" y="4051300"/>
            <a:ext cx="613868" cy="0"/>
          </a:xfrm>
          <a:prstGeom prst="line">
            <a:avLst/>
          </a:prstGeom>
          <a:ln w="47625" cap="rnd">
            <a:solidFill>
              <a:srgbClr val="FEBA3A"/>
            </a:solidFill>
            <a:prstDash val="solid"/>
            <a:headEnd type="none" w="sm" len="sm"/>
            <a:tailEnd type="none" w="sm" len="sm"/>
          </a:ln>
        </p:spPr>
      </p:sp>
      <p:sp>
        <p:nvSpPr>
          <p:cNvPr id="16" name="AutoShape 6">
            <a:extLst>
              <a:ext uri="{FF2B5EF4-FFF2-40B4-BE49-F238E27FC236}">
                <a16:creationId xmlns:a16="http://schemas.microsoft.com/office/drawing/2014/main" id="{184E44D1-7AC3-6F52-61FB-3A1ECC1B137E}"/>
              </a:ext>
            </a:extLst>
          </p:cNvPr>
          <p:cNvSpPr/>
          <p:nvPr/>
        </p:nvSpPr>
        <p:spPr>
          <a:xfrm>
            <a:off x="857819" y="7777170"/>
            <a:ext cx="613868" cy="0"/>
          </a:xfrm>
          <a:prstGeom prst="line">
            <a:avLst/>
          </a:prstGeom>
          <a:ln w="47625" cap="rnd">
            <a:solidFill>
              <a:srgbClr val="FEBA3A"/>
            </a:solidFill>
            <a:prstDash val="solid"/>
            <a:headEnd type="none" w="sm" len="sm"/>
            <a:tailEnd type="none" w="sm" len="sm"/>
          </a:ln>
        </p:spPr>
      </p:sp>
      <p:sp>
        <p:nvSpPr>
          <p:cNvPr id="17" name="TextBox 15">
            <a:extLst>
              <a:ext uri="{FF2B5EF4-FFF2-40B4-BE49-F238E27FC236}">
                <a16:creationId xmlns:a16="http://schemas.microsoft.com/office/drawing/2014/main" id="{AA64CDC7-A793-0798-BBD4-5ED4C1F0F617}"/>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67230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59196-201D-48AE-91C5-C4A32A5BBCC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4FF5E04-DAED-0925-8327-0D834F635023}"/>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58949A04-C5F0-687A-3A9D-78D5FEF34AE7}"/>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45E5C5CA-79D8-1FAD-41D9-B9E2D5AA05F6}"/>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BA4FF8FB-4941-E8B8-C0FE-C9A5667FDBA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8472B885-800F-E814-8585-FB8655292647}"/>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DE0EACB6-5728-36F6-4F1A-A2040D6F07F0}"/>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31</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E8072760-46D7-7320-3028-5493F715353A}"/>
              </a:ext>
            </a:extLst>
          </p:cNvPr>
          <p:cNvSpPr/>
          <p:nvPr/>
        </p:nvSpPr>
        <p:spPr>
          <a:xfrm>
            <a:off x="1240260" y="1993900"/>
            <a:ext cx="935285" cy="0"/>
          </a:xfrm>
          <a:prstGeom prst="line">
            <a:avLst/>
          </a:prstGeom>
          <a:ln w="47625" cap="rnd">
            <a:solidFill>
              <a:srgbClr val="FEBA3A"/>
            </a:solidFill>
            <a:prstDash val="solid"/>
            <a:headEnd type="none" w="sm" len="sm"/>
            <a:tailEnd type="none" w="sm" len="sm"/>
          </a:ln>
        </p:spPr>
      </p:sp>
      <p:grpSp>
        <p:nvGrpSpPr>
          <p:cNvPr id="13" name="Group 33">
            <a:extLst>
              <a:ext uri="{FF2B5EF4-FFF2-40B4-BE49-F238E27FC236}">
                <a16:creationId xmlns:a16="http://schemas.microsoft.com/office/drawing/2014/main" id="{E7114085-0B20-D364-276F-9620DB8578CF}"/>
              </a:ext>
            </a:extLst>
          </p:cNvPr>
          <p:cNvGrpSpPr/>
          <p:nvPr/>
        </p:nvGrpSpPr>
        <p:grpSpPr>
          <a:xfrm>
            <a:off x="1240261" y="908400"/>
            <a:ext cx="935285" cy="852877"/>
            <a:chOff x="0" y="0"/>
            <a:chExt cx="335185" cy="305652"/>
          </a:xfrm>
        </p:grpSpPr>
        <p:sp>
          <p:nvSpPr>
            <p:cNvPr id="14" name="Freeform 34">
              <a:extLst>
                <a:ext uri="{FF2B5EF4-FFF2-40B4-BE49-F238E27FC236}">
                  <a16:creationId xmlns:a16="http://schemas.microsoft.com/office/drawing/2014/main" id="{7CC9DDD5-F8FC-048D-11B9-A760238AAC5D}"/>
                </a:ext>
              </a:extLst>
            </p:cNvPr>
            <p:cNvSpPr/>
            <p:nvPr/>
          </p:nvSpPr>
          <p:spPr>
            <a:xfrm>
              <a:off x="0" y="0"/>
              <a:ext cx="335185" cy="305652"/>
            </a:xfrm>
            <a:custGeom>
              <a:avLst/>
              <a:gdLst/>
              <a:ahLst/>
              <a:cxnLst/>
              <a:rect l="l" t="t" r="r" b="b"/>
              <a:pathLst>
                <a:path w="335185" h="305652">
                  <a:moveTo>
                    <a:pt x="0" y="0"/>
                  </a:moveTo>
                  <a:lnTo>
                    <a:pt x="335185" y="0"/>
                  </a:lnTo>
                  <a:lnTo>
                    <a:pt x="335185" y="305652"/>
                  </a:lnTo>
                  <a:lnTo>
                    <a:pt x="0" y="305652"/>
                  </a:lnTo>
                  <a:close/>
                </a:path>
              </a:pathLst>
            </a:custGeom>
            <a:solidFill>
              <a:srgbClr val="FEBA3A"/>
            </a:solidFill>
          </p:spPr>
          <p:txBody>
            <a:bodyPr/>
            <a:lstStyle/>
            <a:p>
              <a:endParaRPr lang="ru-KG" dirty="0"/>
            </a:p>
          </p:txBody>
        </p:sp>
        <p:sp>
          <p:nvSpPr>
            <p:cNvPr id="15" name="TextBox 35">
              <a:extLst>
                <a:ext uri="{FF2B5EF4-FFF2-40B4-BE49-F238E27FC236}">
                  <a16:creationId xmlns:a16="http://schemas.microsoft.com/office/drawing/2014/main" id="{A6FA6C56-D252-1FAC-A2BB-AAECC98D282F}"/>
                </a:ext>
              </a:extLst>
            </p:cNvPr>
            <p:cNvSpPr txBox="1"/>
            <p:nvPr/>
          </p:nvSpPr>
          <p:spPr>
            <a:xfrm>
              <a:off x="0" y="0"/>
              <a:ext cx="335185" cy="305652"/>
            </a:xfrm>
            <a:prstGeom prst="rect">
              <a:avLst/>
            </a:prstGeom>
          </p:spPr>
          <p:txBody>
            <a:bodyPr lIns="50800" tIns="50800" rIns="50800" bIns="50800" rtlCol="0" anchor="ctr"/>
            <a:lstStyle/>
            <a:p>
              <a:pPr algn="ctr">
                <a:lnSpc>
                  <a:spcPts val="1439"/>
                </a:lnSpc>
              </a:pPr>
              <a:endParaRPr/>
            </a:p>
          </p:txBody>
        </p:sp>
      </p:grpSp>
      <p:sp>
        <p:nvSpPr>
          <p:cNvPr id="16" name="TextBox 36">
            <a:extLst>
              <a:ext uri="{FF2B5EF4-FFF2-40B4-BE49-F238E27FC236}">
                <a16:creationId xmlns:a16="http://schemas.microsoft.com/office/drawing/2014/main" id="{611643F0-CC3B-2CA2-49FC-DED0A32A5954}"/>
              </a:ext>
            </a:extLst>
          </p:cNvPr>
          <p:cNvSpPr txBox="1"/>
          <p:nvPr/>
        </p:nvSpPr>
        <p:spPr>
          <a:xfrm>
            <a:off x="1402297" y="1142859"/>
            <a:ext cx="611212" cy="413703"/>
          </a:xfrm>
          <a:prstGeom prst="rect">
            <a:avLst/>
          </a:prstGeom>
        </p:spPr>
        <p:txBody>
          <a:bodyPr lIns="0" tIns="0" rIns="0" bIns="0" rtlCol="0" anchor="t">
            <a:spAutoFit/>
          </a:bodyPr>
          <a:lstStyle/>
          <a:p>
            <a:pPr algn="ctr">
              <a:lnSpc>
                <a:spcPts val="3200"/>
              </a:lnSpc>
            </a:pPr>
            <a:r>
              <a:rPr lang="en-US" sz="3200" b="1" dirty="0">
                <a:solidFill>
                  <a:srgbClr val="FFFFFF"/>
                </a:solidFill>
                <a:latin typeface="Open Sans 2 Ultra-Bold"/>
                <a:ea typeface="Open Sans 2 Ultra-Bold"/>
                <a:cs typeface="Open Sans 2 Ultra-Bold"/>
                <a:sym typeface="Open Sans 2 Ultra-Bold"/>
              </a:rPr>
              <a:t>0</a:t>
            </a:r>
            <a:r>
              <a:rPr lang="ru-RU" sz="3200" b="1" dirty="0">
                <a:solidFill>
                  <a:srgbClr val="FFFFFF"/>
                </a:solidFill>
                <a:latin typeface="Open Sans 2 Ultra-Bold"/>
                <a:ea typeface="Open Sans 2 Ultra-Bold"/>
                <a:cs typeface="Open Sans 2 Ultra-Bold"/>
                <a:sym typeface="Open Sans 2 Ultra-Bold"/>
              </a:rPr>
              <a:t>7</a:t>
            </a:r>
            <a:endParaRPr lang="en-US" sz="3200" b="1" dirty="0">
              <a:solidFill>
                <a:srgbClr val="FFFFFF"/>
              </a:solidFill>
              <a:latin typeface="Open Sans 2 Ultra-Bold"/>
              <a:ea typeface="Open Sans 2 Ultra-Bold"/>
              <a:cs typeface="Open Sans 2 Ultra-Bold"/>
              <a:sym typeface="Open Sans 2 Ultra-Bold"/>
            </a:endParaRPr>
          </a:p>
        </p:txBody>
      </p:sp>
      <p:sp>
        <p:nvSpPr>
          <p:cNvPr id="17" name="TextBox 9">
            <a:extLst>
              <a:ext uri="{FF2B5EF4-FFF2-40B4-BE49-F238E27FC236}">
                <a16:creationId xmlns:a16="http://schemas.microsoft.com/office/drawing/2014/main" id="{DD656CFA-1C08-ED1D-2356-8CA16E5C531F}"/>
              </a:ext>
            </a:extLst>
          </p:cNvPr>
          <p:cNvSpPr txBox="1"/>
          <p:nvPr/>
        </p:nvSpPr>
        <p:spPr>
          <a:xfrm>
            <a:off x="1133280" y="2192602"/>
            <a:ext cx="5890789" cy="824072"/>
          </a:xfrm>
          <a:prstGeom prst="rect">
            <a:avLst/>
          </a:prstGeom>
        </p:spPr>
        <p:txBody>
          <a:bodyPr wrap="square" lIns="0" tIns="0" rIns="0" bIns="0" rtlCol="0" anchor="t">
            <a:spAutoFit/>
          </a:bodyPr>
          <a:lstStyle/>
          <a:p>
            <a:pPr>
              <a:lnSpc>
                <a:spcPts val="3200"/>
              </a:lnSpc>
            </a:pPr>
            <a:r>
              <a:rPr lang="ru-KG" sz="3200" b="1" dirty="0">
                <a:solidFill>
                  <a:srgbClr val="002F80"/>
                </a:solidFill>
                <a:latin typeface="Open Sans 2 Ultra-Bold"/>
                <a:ea typeface="Open Sans 2 Ultra-Bold"/>
                <a:cs typeface="Open Sans 2 Ultra-Bold"/>
              </a:rPr>
              <a:t>ЖЫЛДЫК</a:t>
            </a:r>
            <a:r>
              <a:rPr lang="ru-RU" sz="3200" b="1" dirty="0">
                <a:solidFill>
                  <a:srgbClr val="002F80"/>
                </a:solidFill>
                <a:latin typeface="Open Sans 2 Ultra-Bold"/>
                <a:ea typeface="Open Sans 2 Ultra-Bold"/>
                <a:cs typeface="Open Sans 2 Ultra-Bold"/>
              </a:rPr>
              <a:t> ОТЧЕТ</a:t>
            </a:r>
            <a:r>
              <a:rPr lang="ru-KG" sz="3200" b="1" dirty="0">
                <a:solidFill>
                  <a:srgbClr val="002F80"/>
                </a:solidFill>
                <a:latin typeface="Open Sans 2 Ultra-Bold"/>
                <a:ea typeface="Open Sans 2 Ultra-Bold"/>
                <a:cs typeface="Open Sans 2 Ultra-Bold"/>
              </a:rPr>
              <a:t>Т</a:t>
            </a:r>
            <a:r>
              <a:rPr lang="ru-RU" sz="3200" b="1" dirty="0">
                <a:solidFill>
                  <a:srgbClr val="002F80"/>
                </a:solidFill>
                <a:latin typeface="Open Sans 2 Ultra-Bold"/>
                <a:ea typeface="Open Sans 2 Ultra-Bold"/>
                <a:cs typeface="Open Sans 2 Ultra-Bold"/>
              </a:rPr>
              <a:t>У</a:t>
            </a:r>
            <a:r>
              <a:rPr lang="ru-KG" sz="3200" b="1" dirty="0">
                <a:solidFill>
                  <a:srgbClr val="002F80"/>
                </a:solidFill>
                <a:latin typeface="Open Sans 2 Ultra-Bold"/>
                <a:ea typeface="Open Sans 2 Ultra-Bold"/>
                <a:cs typeface="Open Sans 2 Ultra-Bold"/>
              </a:rPr>
              <a:t>Н ТИРКЕМЕЛЕРИ</a:t>
            </a:r>
          </a:p>
        </p:txBody>
      </p:sp>
      <p:sp>
        <p:nvSpPr>
          <p:cNvPr id="7" name="Freeform 4">
            <a:extLst>
              <a:ext uri="{FF2B5EF4-FFF2-40B4-BE49-F238E27FC236}">
                <a16:creationId xmlns:a16="http://schemas.microsoft.com/office/drawing/2014/main" id="{00265D4C-2A65-DECC-8E81-6DFE9A6FE746}"/>
              </a:ext>
            </a:extLst>
          </p:cNvPr>
          <p:cNvSpPr/>
          <p:nvPr/>
        </p:nvSpPr>
        <p:spPr>
          <a:xfrm>
            <a:off x="1" y="4434733"/>
            <a:ext cx="7556500" cy="2141590"/>
          </a:xfrm>
          <a:custGeom>
            <a:avLst/>
            <a:gdLst/>
            <a:ahLst/>
            <a:cxnLst/>
            <a:rect l="l" t="t" r="r" b="b"/>
            <a:pathLst>
              <a:path w="7983077" h="2141590">
                <a:moveTo>
                  <a:pt x="0" y="0"/>
                </a:moveTo>
                <a:lnTo>
                  <a:pt x="7983078" y="0"/>
                </a:lnTo>
                <a:lnTo>
                  <a:pt x="7983078" y="2141590"/>
                </a:lnTo>
                <a:lnTo>
                  <a:pt x="0" y="2141590"/>
                </a:lnTo>
                <a:lnTo>
                  <a:pt x="0" y="0"/>
                </a:lnTo>
                <a:close/>
              </a:path>
            </a:pathLst>
          </a:custGeom>
          <a:blipFill>
            <a:blip r:embed="rId4"/>
            <a:stretch>
              <a:fillRect t="-108462" b="-40357"/>
            </a:stretch>
          </a:blipFill>
        </p:spPr>
      </p:sp>
      <p:sp>
        <p:nvSpPr>
          <p:cNvPr id="9" name="TextBox 15">
            <a:extLst>
              <a:ext uri="{FF2B5EF4-FFF2-40B4-BE49-F238E27FC236}">
                <a16:creationId xmlns:a16="http://schemas.microsoft.com/office/drawing/2014/main" id="{3B17995A-160B-3D53-321B-2979AEB7AF63}"/>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648947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C713A-FF6C-C25B-D4CE-7BA3F0B8DC8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01A2571-4CD2-CD6E-88FF-9523C0A4FC57}"/>
              </a:ext>
            </a:extLst>
          </p:cNvPr>
          <p:cNvSpPr/>
          <p:nvPr/>
        </p:nvSpPr>
        <p:spPr>
          <a:xfrm>
            <a:off x="0" y="1270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D5AB5299-5415-F678-36DA-0E74BAE76C37}"/>
              </a:ext>
            </a:extLst>
          </p:cNvPr>
          <p:cNvSpPr/>
          <p:nvPr/>
        </p:nvSpPr>
        <p:spPr>
          <a:xfrm>
            <a:off x="756000" y="10042933"/>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89E772E9-1DA4-5383-5D31-B01DF751822B}"/>
              </a:ext>
            </a:extLst>
          </p:cNvPr>
          <p:cNvGrpSpPr/>
          <p:nvPr/>
        </p:nvGrpSpPr>
        <p:grpSpPr>
          <a:xfrm>
            <a:off x="756000" y="10150006"/>
            <a:ext cx="490114" cy="490114"/>
            <a:chOff x="0" y="0"/>
            <a:chExt cx="812800" cy="812800"/>
          </a:xfrm>
        </p:grpSpPr>
        <p:sp>
          <p:nvSpPr>
            <p:cNvPr id="6" name="Freeform 3">
              <a:extLst>
                <a:ext uri="{FF2B5EF4-FFF2-40B4-BE49-F238E27FC236}">
                  <a16:creationId xmlns:a16="http://schemas.microsoft.com/office/drawing/2014/main" id="{8300AA6F-D541-0A5F-3938-D55A45C2EAE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txBody>
            <a:bodyPr anchor="ctr"/>
            <a:lstStyle/>
            <a:p>
              <a:endParaRPr lang="ru-KG"/>
            </a:p>
          </p:txBody>
        </p:sp>
        <p:sp>
          <p:nvSpPr>
            <p:cNvPr id="8" name="TextBox 4">
              <a:extLst>
                <a:ext uri="{FF2B5EF4-FFF2-40B4-BE49-F238E27FC236}">
                  <a16:creationId xmlns:a16="http://schemas.microsoft.com/office/drawing/2014/main" id="{D11F75AF-1C9A-97F9-E163-AC83E0D16A1E}"/>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7DE612DD-6734-1CF8-5EC9-5A77903540AF}"/>
              </a:ext>
            </a:extLst>
          </p:cNvPr>
          <p:cNvSpPr txBox="1"/>
          <p:nvPr/>
        </p:nvSpPr>
        <p:spPr>
          <a:xfrm>
            <a:off x="822894" y="10278450"/>
            <a:ext cx="377272" cy="271485"/>
          </a:xfrm>
          <a:prstGeom prst="rect">
            <a:avLst/>
          </a:prstGeom>
        </p:spPr>
        <p:txBody>
          <a:bodyPr lIns="0" tIns="0" rIns="0" bIns="0" rtlCol="0" anchor="ctr">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32</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4FED7167-84B0-C9D3-D222-63DE7BDD2246}"/>
              </a:ext>
            </a:extLst>
          </p:cNvPr>
          <p:cNvSpPr/>
          <p:nvPr/>
        </p:nvSpPr>
        <p:spPr>
          <a:xfrm>
            <a:off x="978636" y="5461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37EF3A24-F1F6-4F03-14F3-306919B2FD6D}"/>
              </a:ext>
            </a:extLst>
          </p:cNvPr>
          <p:cNvSpPr txBox="1"/>
          <p:nvPr/>
        </p:nvSpPr>
        <p:spPr>
          <a:xfrm>
            <a:off x="943888" y="216356"/>
            <a:ext cx="2057400" cy="215444"/>
          </a:xfrm>
          <a:prstGeom prst="rect">
            <a:avLst/>
          </a:prstGeom>
        </p:spPr>
        <p:txBody>
          <a:bodyPr wrap="square" lIns="0" tIns="0" rIns="0" bIns="0" rtlCol="0" anchor="t">
            <a:spAutoFit/>
          </a:bodyPr>
          <a:lstStyle/>
          <a:p>
            <a:r>
              <a:rPr lang="ru-RU" sz="1400" b="1" dirty="0">
                <a:solidFill>
                  <a:srgbClr val="002F80"/>
                </a:solidFill>
                <a:latin typeface="Open Sans 2 Ultra-Bold"/>
                <a:ea typeface="Open Sans 2 Ultra-Bold"/>
                <a:cs typeface="Open Sans 2 Ultra-Bold"/>
              </a:rPr>
              <a:t>1</a:t>
            </a:r>
            <a:r>
              <a:rPr lang="ru-KG" sz="1400" b="1" dirty="0">
                <a:solidFill>
                  <a:srgbClr val="002F80"/>
                </a:solidFill>
                <a:latin typeface="Open Sans 2 Ultra-Bold"/>
                <a:ea typeface="Open Sans 2 Ultra-Bold"/>
                <a:cs typeface="Open Sans 2 Ultra-Bold"/>
              </a:rPr>
              <a:t>-</a:t>
            </a:r>
            <a:r>
              <a:rPr lang="ru-KG" sz="1400" b="1" dirty="0" err="1">
                <a:solidFill>
                  <a:srgbClr val="002F80"/>
                </a:solidFill>
                <a:latin typeface="Open Sans 2 Ultra-Bold"/>
                <a:ea typeface="Open Sans 2 Ultra-Bold"/>
                <a:cs typeface="Open Sans 2 Ultra-Bold"/>
              </a:rPr>
              <a:t>тиркеме</a:t>
            </a:r>
            <a:r>
              <a:rPr lang="ru-RU" sz="1400" b="1" dirty="0">
                <a:solidFill>
                  <a:srgbClr val="002F80"/>
                </a:solidFill>
                <a:latin typeface="Open Sans 2 Ultra-Bold"/>
                <a:ea typeface="Open Sans 2 Ultra-Bold"/>
                <a:cs typeface="Open Sans 2 Ultra-Bold"/>
              </a:rPr>
              <a:t>. </a:t>
            </a:r>
            <a:endParaRPr lang="ru-KG" sz="1400" b="1" dirty="0">
              <a:solidFill>
                <a:srgbClr val="002F80"/>
              </a:solidFill>
              <a:latin typeface="Open Sans 2 Ultra-Bold"/>
              <a:ea typeface="Open Sans 2 Ultra-Bold"/>
              <a:cs typeface="Open Sans 2 Ultra-Bold"/>
            </a:endParaRPr>
          </a:p>
        </p:txBody>
      </p:sp>
      <p:sp>
        <p:nvSpPr>
          <p:cNvPr id="10" name="TextBox 9">
            <a:extLst>
              <a:ext uri="{FF2B5EF4-FFF2-40B4-BE49-F238E27FC236}">
                <a16:creationId xmlns:a16="http://schemas.microsoft.com/office/drawing/2014/main" id="{24E3D455-9425-D0AE-865D-8042954978D9}"/>
              </a:ext>
            </a:extLst>
          </p:cNvPr>
          <p:cNvSpPr txBox="1"/>
          <p:nvPr/>
        </p:nvSpPr>
        <p:spPr>
          <a:xfrm>
            <a:off x="5821606" y="1638593"/>
            <a:ext cx="1336735" cy="276999"/>
          </a:xfrm>
          <a:prstGeom prst="rect">
            <a:avLst/>
          </a:prstGeom>
          <a:noFill/>
        </p:spPr>
        <p:txBody>
          <a:bodyPr wrap="square">
            <a:spAutoFit/>
          </a:bodyPr>
          <a:lstStyle/>
          <a:p>
            <a:pPr indent="360363"/>
            <a:r>
              <a:rPr lang="ky-KG" sz="1200" dirty="0"/>
              <a:t>(миң сом)</a:t>
            </a:r>
            <a:endParaRPr lang="ru-KG" sz="1200" dirty="0"/>
          </a:p>
        </p:txBody>
      </p:sp>
      <p:sp>
        <p:nvSpPr>
          <p:cNvPr id="7" name="TextBox 14">
            <a:extLst>
              <a:ext uri="{FF2B5EF4-FFF2-40B4-BE49-F238E27FC236}">
                <a16:creationId xmlns:a16="http://schemas.microsoft.com/office/drawing/2014/main" id="{B6346630-CE97-673B-7B99-5CBF78EB6742}"/>
              </a:ext>
            </a:extLst>
          </p:cNvPr>
          <p:cNvSpPr txBox="1"/>
          <p:nvPr/>
        </p:nvSpPr>
        <p:spPr>
          <a:xfrm>
            <a:off x="756000" y="720686"/>
            <a:ext cx="6268070" cy="738664"/>
          </a:xfrm>
          <a:prstGeom prst="rect">
            <a:avLst/>
          </a:prstGeom>
        </p:spPr>
        <p:txBody>
          <a:bodyPr wrap="square" lIns="0" tIns="0" rIns="0" bIns="0" rtlCol="0" anchor="t">
            <a:spAutoFit/>
          </a:bodyPr>
          <a:lstStyle/>
          <a:p>
            <a:pPr algn="ctr"/>
            <a:r>
              <a:rPr lang="ky-KG" sz="1600" b="1" dirty="0">
                <a:solidFill>
                  <a:srgbClr val="002F80"/>
                </a:solidFill>
                <a:latin typeface="Open Sans 2 Ultra-Bold"/>
                <a:ea typeface="Open Sans 2 Ultra-Bold"/>
                <a:cs typeface="Open Sans 2 Ultra-Bold"/>
              </a:rPr>
              <a:t>Кыргыз Республикасынын Депозиттерди коргоо боюнча Агенттигинин 202</a:t>
            </a:r>
            <a:r>
              <a:rPr lang="ru-RU" sz="1600" b="1" dirty="0">
                <a:solidFill>
                  <a:srgbClr val="002F80"/>
                </a:solidFill>
                <a:latin typeface="Open Sans 2 Ultra-Bold"/>
                <a:ea typeface="Open Sans 2 Ultra-Bold"/>
                <a:cs typeface="Open Sans 2 Ultra-Bold"/>
              </a:rPr>
              <a:t>5</a:t>
            </a:r>
            <a:r>
              <a:rPr lang="ky-KG" sz="1600" b="1" dirty="0">
                <a:solidFill>
                  <a:srgbClr val="002F80"/>
                </a:solidFill>
                <a:latin typeface="Open Sans 2 Ultra-Bold"/>
                <a:ea typeface="Open Sans 2 Ultra-Bold"/>
                <a:cs typeface="Open Sans 2 Ultra-Bold"/>
              </a:rPr>
              <a:t>-жылдын 3</a:t>
            </a:r>
            <a:r>
              <a:rPr lang="ru-RU" sz="1600" b="1" dirty="0">
                <a:solidFill>
                  <a:srgbClr val="002F80"/>
                </a:solidFill>
                <a:latin typeface="Open Sans 2 Ultra-Bold"/>
                <a:ea typeface="Open Sans 2 Ultra-Bold"/>
                <a:cs typeface="Open Sans 2 Ultra-Bold"/>
              </a:rPr>
              <a:t>1</a:t>
            </a:r>
            <a:r>
              <a:rPr lang="ky-KG" sz="1600" b="1" dirty="0">
                <a:solidFill>
                  <a:srgbClr val="002F80"/>
                </a:solidFill>
                <a:latin typeface="Open Sans 2 Ultra-Bold"/>
                <a:ea typeface="Open Sans 2 Ultra-Bold"/>
                <a:cs typeface="Open Sans 2 Ultra-Bold"/>
              </a:rPr>
              <a:t>-</a:t>
            </a:r>
            <a:r>
              <a:rPr lang="ru-RU" sz="1600" b="1" dirty="0" err="1">
                <a:solidFill>
                  <a:srgbClr val="002F80"/>
                </a:solidFill>
                <a:latin typeface="Open Sans 2 Ultra-Bold"/>
                <a:ea typeface="Open Sans 2 Ultra-Bold"/>
                <a:cs typeface="Open Sans 2 Ultra-Bold"/>
              </a:rPr>
              <a:t>декабрына</a:t>
            </a:r>
            <a:r>
              <a:rPr lang="ru-RU" sz="1600" b="1" dirty="0">
                <a:solidFill>
                  <a:srgbClr val="002F80"/>
                </a:solidFill>
                <a:latin typeface="Open Sans 2 Ultra-Bold"/>
                <a:ea typeface="Open Sans 2 Ultra-Bold"/>
                <a:cs typeface="Open Sans 2 Ultra-Bold"/>
              </a:rPr>
              <a:t> </a:t>
            </a:r>
            <a:r>
              <a:rPr lang="ky-KG" sz="1600" b="1" dirty="0">
                <a:solidFill>
                  <a:srgbClr val="002F80"/>
                </a:solidFill>
                <a:latin typeface="Open Sans 2 Ultra-Bold"/>
                <a:ea typeface="Open Sans 2 Ultra-Bold"/>
                <a:cs typeface="Open Sans 2 Ultra-Bold"/>
              </a:rPr>
              <a:t>карата Финансылык абал жөнүндө отчет</a:t>
            </a:r>
            <a:endParaRPr lang="ru-KG" sz="1600" b="1" dirty="0">
              <a:solidFill>
                <a:srgbClr val="002F80"/>
              </a:solidFill>
              <a:latin typeface="Open Sans 2 Ultra-Bold"/>
              <a:ea typeface="Open Sans 2 Ultra-Bold"/>
              <a:cs typeface="Open Sans 2 Ultra-Bold"/>
            </a:endParaRPr>
          </a:p>
        </p:txBody>
      </p:sp>
      <p:sp>
        <p:nvSpPr>
          <p:cNvPr id="11" name="TextBox 15">
            <a:extLst>
              <a:ext uri="{FF2B5EF4-FFF2-40B4-BE49-F238E27FC236}">
                <a16:creationId xmlns:a16="http://schemas.microsoft.com/office/drawing/2014/main" id="{0CA83FEF-F340-F625-008F-F4D8A1FA6297}"/>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graphicFrame>
        <p:nvGraphicFramePr>
          <p:cNvPr id="14" name="Таблица 13">
            <a:extLst>
              <a:ext uri="{FF2B5EF4-FFF2-40B4-BE49-F238E27FC236}">
                <a16:creationId xmlns:a16="http://schemas.microsoft.com/office/drawing/2014/main" id="{9838A82D-4EC9-23AB-7B4B-76971769D806}"/>
              </a:ext>
            </a:extLst>
          </p:cNvPr>
          <p:cNvGraphicFramePr>
            <a:graphicFrameLocks noGrp="1"/>
          </p:cNvGraphicFramePr>
          <p:nvPr>
            <p:extLst>
              <p:ext uri="{D42A27DB-BD31-4B8C-83A1-F6EECF244321}">
                <p14:modId xmlns:p14="http://schemas.microsoft.com/office/powerpoint/2010/main" val="1048542666"/>
              </p:ext>
            </p:extLst>
          </p:nvPr>
        </p:nvGraphicFramePr>
        <p:xfrm>
          <a:off x="808713" y="1922931"/>
          <a:ext cx="6331454" cy="6417762"/>
        </p:xfrm>
        <a:graphic>
          <a:graphicData uri="http://schemas.openxmlformats.org/drawingml/2006/table">
            <a:tbl>
              <a:tblPr firstRow="1" firstCol="1" bandRow="1"/>
              <a:tblGrid>
                <a:gridCol w="3598678">
                  <a:extLst>
                    <a:ext uri="{9D8B030D-6E8A-4147-A177-3AD203B41FA5}">
                      <a16:colId xmlns:a16="http://schemas.microsoft.com/office/drawing/2014/main" val="1059319205"/>
                    </a:ext>
                  </a:extLst>
                </a:gridCol>
                <a:gridCol w="1323928">
                  <a:extLst>
                    <a:ext uri="{9D8B030D-6E8A-4147-A177-3AD203B41FA5}">
                      <a16:colId xmlns:a16="http://schemas.microsoft.com/office/drawing/2014/main" val="3381723544"/>
                    </a:ext>
                  </a:extLst>
                </a:gridCol>
                <a:gridCol w="1408848">
                  <a:extLst>
                    <a:ext uri="{9D8B030D-6E8A-4147-A177-3AD203B41FA5}">
                      <a16:colId xmlns:a16="http://schemas.microsoft.com/office/drawing/2014/main" val="1883800412"/>
                    </a:ext>
                  </a:extLst>
                </a:gridCol>
              </a:tblGrid>
              <a:tr h="560685">
                <a:tc>
                  <a:txBody>
                    <a:bodyPr/>
                    <a:lstStyle/>
                    <a:p>
                      <a:pPr algn="ctr">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Аталышы</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2025-жылдын </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p>
                      <a:pPr algn="r">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31-декабры</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2024-жылдын </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p>
                      <a:pPr algn="r">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31-декабры</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76040078"/>
                  </a:ext>
                </a:extLst>
              </a:tr>
              <a:tr h="228765">
                <a:tc gridSpan="3">
                  <a:txBody>
                    <a:bodyPr/>
                    <a:lstStyle/>
                    <a:p>
                      <a:pPr algn="just">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Активдер</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hMerge="1">
                  <a:txBody>
                    <a:bodyPr/>
                    <a:lstStyle/>
                    <a:p>
                      <a:endParaRPr lang="ru-KG"/>
                    </a:p>
                  </a:txBody>
                  <a:tcPr/>
                </a:tc>
                <a:tc hMerge="1">
                  <a:txBody>
                    <a:bodyPr/>
                    <a:lstStyle/>
                    <a:p>
                      <a:endParaRPr lang="ru-KG"/>
                    </a:p>
                  </a:txBody>
                  <a:tcPr/>
                </a:tc>
                <a:extLst>
                  <a:ext uri="{0D108BD9-81ED-4DB2-BD59-A6C34878D82A}">
                    <a16:rowId xmlns:a16="http://schemas.microsoft.com/office/drawing/2014/main" val="1783477351"/>
                  </a:ext>
                </a:extLst>
              </a:tr>
              <a:tr h="271257">
                <a:tc>
                  <a:txBody>
                    <a:bodyPr/>
                    <a:lstStyle/>
                    <a:p>
                      <a:pPr algn="just">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Акча каражаттары жана алардын эквиваленттери</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40 256</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16 835</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5952112"/>
                  </a:ext>
                </a:extLst>
              </a:tr>
              <a:tr h="373416">
                <a:tc>
                  <a:txBody>
                    <a:bodyPr/>
                    <a:lstStyle/>
                    <a:p>
                      <a:pPr algn="just">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Финансылык-кредиттик мекемелердеги каражаттар</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15 051</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15 037</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677631313"/>
                  </a:ext>
                </a:extLst>
              </a:tr>
              <a:tr h="427426">
                <a:tc>
                  <a:txBody>
                    <a:bodyPr/>
                    <a:lstStyle/>
                    <a:p>
                      <a:pPr algn="just">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Катышуучулардын мүчөлүк акылары боюнча дебитордук карыздар</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365 717</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25</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7 694</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867858087"/>
                  </a:ext>
                </a:extLst>
              </a:tr>
              <a:tr h="427426">
                <a:tc>
                  <a:txBody>
                    <a:bodyPr/>
                    <a:lstStyle/>
                    <a:p>
                      <a:pPr algn="just">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Амортизацияланган нарк боюнча эсепке алынган инвестициялык баалуу кагаздар</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9 328 725</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7 203 587</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638130226"/>
                  </a:ext>
                </a:extLst>
              </a:tr>
              <a:tr h="373416">
                <a:tc>
                  <a:txBody>
                    <a:bodyPr/>
                    <a:lstStyle/>
                    <a:p>
                      <a:pPr algn="just">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Негизги каражаттар жана материалдык эмес активдер</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28 913</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29 601</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622908977"/>
                  </a:ext>
                </a:extLst>
              </a:tr>
              <a:tr h="271257">
                <a:tc>
                  <a:txBody>
                    <a:bodyPr/>
                    <a:lstStyle/>
                    <a:p>
                      <a:pPr algn="just">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Сатуу үчүн сакталган активдер</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9 450</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755488557"/>
                  </a:ext>
                </a:extLst>
              </a:tr>
              <a:tr h="271257">
                <a:tc>
                  <a:txBody>
                    <a:bodyPr/>
                    <a:lstStyle/>
                    <a:p>
                      <a:pPr algn="just">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Башка активдер</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11 784</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4 017</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608802851"/>
                  </a:ext>
                </a:extLst>
              </a:tr>
              <a:tr h="257868">
                <a:tc>
                  <a:txBody>
                    <a:bodyPr/>
                    <a:lstStyle/>
                    <a:p>
                      <a:pPr algn="just">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Жыйынтыгында, активдер</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9 799 896</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7 526 771</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828666897"/>
                  </a:ext>
                </a:extLst>
              </a:tr>
              <a:tr h="206751">
                <a:tc gridSpan="3">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hMerge="1">
                  <a:txBody>
                    <a:bodyPr/>
                    <a:lstStyle/>
                    <a:p>
                      <a:endParaRPr lang="ru-KG"/>
                    </a:p>
                  </a:txBody>
                  <a:tcPr/>
                </a:tc>
                <a:tc hMerge="1">
                  <a:txBody>
                    <a:bodyPr/>
                    <a:lstStyle/>
                    <a:p>
                      <a:endParaRPr lang="ru-KG"/>
                    </a:p>
                  </a:txBody>
                  <a:tcPr/>
                </a:tc>
                <a:extLst>
                  <a:ext uri="{0D108BD9-81ED-4DB2-BD59-A6C34878D82A}">
                    <a16:rowId xmlns:a16="http://schemas.microsoft.com/office/drawing/2014/main" val="865649444"/>
                  </a:ext>
                </a:extLst>
              </a:tr>
              <a:tr h="257868">
                <a:tc gridSpan="3">
                  <a:txBody>
                    <a:bodyPr/>
                    <a:lstStyle/>
                    <a:p>
                      <a:pPr>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Милдеттенмелер</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hMerge="1">
                  <a:txBody>
                    <a:bodyPr/>
                    <a:lstStyle/>
                    <a:p>
                      <a:endParaRPr lang="ru-KG"/>
                    </a:p>
                  </a:txBody>
                  <a:tcPr/>
                </a:tc>
                <a:tc hMerge="1">
                  <a:txBody>
                    <a:bodyPr/>
                    <a:lstStyle/>
                    <a:p>
                      <a:endParaRPr lang="ru-KG"/>
                    </a:p>
                  </a:txBody>
                  <a:tcPr/>
                </a:tc>
                <a:extLst>
                  <a:ext uri="{0D108BD9-81ED-4DB2-BD59-A6C34878D82A}">
                    <a16:rowId xmlns:a16="http://schemas.microsoft.com/office/drawing/2014/main" val="1284897043"/>
                  </a:ext>
                </a:extLst>
              </a:tr>
              <a:tr h="257868">
                <a:tc>
                  <a:txBody>
                    <a:bodyPr/>
                    <a:lstStyle/>
                    <a:p>
                      <a:pPr>
                        <a:lnSpc>
                          <a:spcPct val="115000"/>
                        </a:lnSpc>
                        <a:spcAft>
                          <a:spcPts val="1000"/>
                        </a:spcAft>
                        <a:buNone/>
                      </a:pPr>
                      <a:r>
                        <a:rPr lang="ky-KG" sz="1200" dirty="0">
                          <a:effectLst/>
                          <a:latin typeface="Times New Roman" panose="02020603050405020304" pitchFamily="18" charset="0"/>
                          <a:ea typeface="Times New Roman" panose="02020603050405020304" pitchFamily="18" charset="0"/>
                          <a:cs typeface="Times New Roman" panose="02020603050405020304" pitchFamily="18" charset="0"/>
                        </a:rPr>
                        <a:t>Кийинкиге калтырылган киреше</a:t>
                      </a:r>
                      <a:endParaRPr lang="ru-KG"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18 304</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18 718</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84842357"/>
                  </a:ext>
                </a:extLst>
              </a:tr>
              <a:tr h="257868">
                <a:tc>
                  <a:txBody>
                    <a:bodyPr/>
                    <a:lstStyle/>
                    <a:p>
                      <a:pPr>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Кыска мөөнөттүү милдеттенмелер</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71 322</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37 502</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267062764"/>
                  </a:ext>
                </a:extLst>
              </a:tr>
              <a:tr h="257868">
                <a:tc>
                  <a:txBody>
                    <a:bodyPr/>
                    <a:lstStyle/>
                    <a:p>
                      <a:pPr>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Жыйынтыгында, милдеттенмелер</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89 626</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56 220</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491467407"/>
                  </a:ext>
                </a:extLst>
              </a:tr>
              <a:tr h="257868">
                <a:tc gridSpan="3">
                  <a:txBody>
                    <a:bodyPr/>
                    <a:lstStyle/>
                    <a:p>
                      <a:pPr>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Депозиттерди коргоо фонду</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hMerge="1">
                  <a:txBody>
                    <a:bodyPr/>
                    <a:lstStyle/>
                    <a:p>
                      <a:endParaRPr lang="ru-KG"/>
                    </a:p>
                  </a:txBody>
                  <a:tcPr/>
                </a:tc>
                <a:tc hMerge="1">
                  <a:txBody>
                    <a:bodyPr/>
                    <a:lstStyle/>
                    <a:p>
                      <a:endParaRPr lang="ru-KG"/>
                    </a:p>
                  </a:txBody>
                  <a:tcPr/>
                </a:tc>
                <a:extLst>
                  <a:ext uri="{0D108BD9-81ED-4DB2-BD59-A6C34878D82A}">
                    <a16:rowId xmlns:a16="http://schemas.microsoft.com/office/drawing/2014/main" val="47741810"/>
                  </a:ext>
                </a:extLst>
              </a:tr>
              <a:tr h="257868">
                <a:tc>
                  <a:txBody>
                    <a:bodyPr/>
                    <a:lstStyle/>
                    <a:p>
                      <a:pPr algn="just">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КР Министрлер Кабинетинин мүчөлүк акылары</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257 741</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257 741</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126786087"/>
                  </a:ext>
                </a:extLst>
              </a:tr>
              <a:tr h="257868">
                <a:tc>
                  <a:txBody>
                    <a:bodyPr/>
                    <a:lstStyle/>
                    <a:p>
                      <a:pPr algn="just">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Катышуучулардын мүчөлүк акылары</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5 650 481</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4 336 674</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723024526"/>
                  </a:ext>
                </a:extLst>
              </a:tr>
              <a:tr h="257868">
                <a:tc>
                  <a:txBody>
                    <a:bodyPr/>
                    <a:lstStyle/>
                    <a:p>
                      <a:pPr algn="just">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Топтолгон таза киреше</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3 802 048</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2 876 136</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659477636"/>
                  </a:ext>
                </a:extLst>
              </a:tr>
              <a:tr h="257868">
                <a:tc>
                  <a:txBody>
                    <a:bodyPr/>
                    <a:lstStyle/>
                    <a:p>
                      <a:pPr algn="just">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Жыйынтыгында, депозиттерди коргоо фонду</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9 710 270</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7 470 551</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857191210"/>
                  </a:ext>
                </a:extLst>
              </a:tr>
              <a:tr h="427426">
                <a:tc>
                  <a:txBody>
                    <a:bodyPr/>
                    <a:lstStyle/>
                    <a:p>
                      <a:pPr algn="just">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Жыйынтыгында, депозиттерди коргоо фонду жана милдеттенмелер</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9 799 896</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buNone/>
                      </a:pPr>
                      <a:r>
                        <a:rPr lang="ky-KG" sz="1200" b="1" dirty="0">
                          <a:effectLst/>
                          <a:latin typeface="Times New Roman" panose="02020603050405020304" pitchFamily="18" charset="0"/>
                          <a:ea typeface="Times New Roman" panose="02020603050405020304" pitchFamily="18" charset="0"/>
                          <a:cs typeface="Times New Roman" panose="02020603050405020304" pitchFamily="18" charset="0"/>
                        </a:rPr>
                        <a:t>7 526 771</a:t>
                      </a:r>
                      <a:endParaRPr lang="ru-KG"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434" marR="4643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0437447"/>
                  </a:ext>
                </a:extLst>
              </a:tr>
            </a:tbl>
          </a:graphicData>
        </a:graphic>
      </p:graphicFrame>
      <p:graphicFrame>
        <p:nvGraphicFramePr>
          <p:cNvPr id="16" name="Таблица 15">
            <a:extLst>
              <a:ext uri="{FF2B5EF4-FFF2-40B4-BE49-F238E27FC236}">
                <a16:creationId xmlns:a16="http://schemas.microsoft.com/office/drawing/2014/main" id="{DC4813CD-6BFE-02D6-5B90-BFE70BE94144}"/>
              </a:ext>
            </a:extLst>
          </p:cNvPr>
          <p:cNvGraphicFramePr>
            <a:graphicFrameLocks noGrp="1"/>
          </p:cNvGraphicFramePr>
          <p:nvPr>
            <p:extLst>
              <p:ext uri="{D42A27DB-BD31-4B8C-83A1-F6EECF244321}">
                <p14:modId xmlns:p14="http://schemas.microsoft.com/office/powerpoint/2010/main" val="2978808753"/>
              </p:ext>
            </p:extLst>
          </p:nvPr>
        </p:nvGraphicFramePr>
        <p:xfrm>
          <a:off x="1011530" y="8734298"/>
          <a:ext cx="5925820" cy="402818"/>
        </p:xfrm>
        <a:graphic>
          <a:graphicData uri="http://schemas.openxmlformats.org/drawingml/2006/table">
            <a:tbl>
              <a:tblPr firstRow="1" firstCol="1" lastRow="1" lastCol="1" bandRow="1" bandCol="1"/>
              <a:tblGrid>
                <a:gridCol w="2385695">
                  <a:extLst>
                    <a:ext uri="{9D8B030D-6E8A-4147-A177-3AD203B41FA5}">
                      <a16:colId xmlns:a16="http://schemas.microsoft.com/office/drawing/2014/main" val="1587758991"/>
                    </a:ext>
                  </a:extLst>
                </a:gridCol>
                <a:gridCol w="1132840">
                  <a:extLst>
                    <a:ext uri="{9D8B030D-6E8A-4147-A177-3AD203B41FA5}">
                      <a16:colId xmlns:a16="http://schemas.microsoft.com/office/drawing/2014/main" val="3109217760"/>
                    </a:ext>
                  </a:extLst>
                </a:gridCol>
                <a:gridCol w="2407285">
                  <a:extLst>
                    <a:ext uri="{9D8B030D-6E8A-4147-A177-3AD203B41FA5}">
                      <a16:colId xmlns:a16="http://schemas.microsoft.com/office/drawing/2014/main" val="4176988346"/>
                    </a:ext>
                  </a:extLst>
                </a:gridCol>
              </a:tblGrid>
              <a:tr h="219938">
                <a:tc>
                  <a:txBody>
                    <a:bodyPr/>
                    <a:lstStyle/>
                    <a:p>
                      <a:pPr>
                        <a:spcAft>
                          <a:spcPts val="600"/>
                        </a:spcAft>
                        <a:buNone/>
                      </a:pPr>
                      <a:r>
                        <a:rPr lang="ky-KG" sz="1200" b="1" kern="1200" dirty="0">
                          <a:solidFill>
                            <a:srgbClr val="002F80"/>
                          </a:solidFill>
                          <a:latin typeface="Open Sans 2 Ultra-Bold"/>
                          <a:ea typeface="Open Sans 2 Ultra-Bold"/>
                          <a:cs typeface="Open Sans 2 Ultra-Bold"/>
                        </a:rPr>
                        <a:t>Аткаруучу директор</a:t>
                      </a:r>
                      <a:endParaRPr lang="ru-KG" sz="1200" b="1" kern="1200" dirty="0">
                        <a:solidFill>
                          <a:srgbClr val="002F80"/>
                        </a:solidFill>
                        <a:latin typeface="Open Sans 2 Ultra-Bold"/>
                        <a:ea typeface="Open Sans 2 Ultra-Bold"/>
                        <a:cs typeface="Open Sans 2 Ultra-Bold"/>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spcAft>
                          <a:spcPts val="600"/>
                        </a:spcAft>
                        <a:buNone/>
                      </a:pPr>
                      <a:r>
                        <a:rPr lang="ky-KG" sz="1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spcAft>
                          <a:spcPts val="600"/>
                        </a:spcAft>
                        <a:buNone/>
                      </a:pPr>
                      <a:r>
                        <a:rPr lang="ky-KG" sz="1200" b="1" kern="1200" dirty="0">
                          <a:solidFill>
                            <a:srgbClr val="002F80"/>
                          </a:solidFill>
                          <a:latin typeface="Open Sans 2 Ultra-Bold"/>
                          <a:ea typeface="Open Sans 2 Ultra-Bold"/>
                          <a:cs typeface="Open Sans 2 Ultra-Bold"/>
                        </a:rPr>
                        <a:t>Башкы</a:t>
                      </a:r>
                      <a:r>
                        <a:rPr lang="ky-KG" sz="1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y-KG" sz="1200" b="1" kern="1200" dirty="0">
                          <a:solidFill>
                            <a:srgbClr val="002F80"/>
                          </a:solidFill>
                          <a:latin typeface="Open Sans 2 Ultra-Bold"/>
                          <a:ea typeface="Open Sans 2 Ultra-Bold"/>
                          <a:cs typeface="Open Sans 2 Ultra-Bold"/>
                        </a:rPr>
                        <a:t>бухгалтер</a:t>
                      </a:r>
                      <a:endParaRPr lang="ru-KG" sz="1200" b="1" kern="1200" dirty="0">
                        <a:solidFill>
                          <a:srgbClr val="002F80"/>
                        </a:solidFill>
                        <a:latin typeface="Open Sans 2 Ultra-Bold"/>
                        <a:ea typeface="Open Sans 2 Ultra-Bold"/>
                        <a:cs typeface="Open Sans 2 Ultra-Bold"/>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91717202"/>
                  </a:ext>
                </a:extLst>
              </a:tr>
              <a:tr h="173067">
                <a:tc>
                  <a:txBody>
                    <a:bodyPr/>
                    <a:lstStyle/>
                    <a:p>
                      <a:pPr>
                        <a:spcAft>
                          <a:spcPts val="600"/>
                        </a:spcAft>
                        <a:buNone/>
                      </a:pPr>
                      <a:r>
                        <a:rPr lang="ky-KG" sz="1200" b="1" kern="1200" dirty="0">
                          <a:solidFill>
                            <a:srgbClr val="002F80"/>
                          </a:solidFill>
                          <a:latin typeface="Open Sans 2 Ultra-Bold"/>
                          <a:ea typeface="Open Sans 2 Ultra-Bold"/>
                          <a:cs typeface="Open Sans 2 Ultra-Bold"/>
                        </a:rPr>
                        <a:t>К. Дж. Букуев </a:t>
                      </a:r>
                      <a:endParaRPr lang="ru-KG" sz="1200" b="1" kern="1200" dirty="0">
                        <a:solidFill>
                          <a:srgbClr val="002F80"/>
                        </a:solidFill>
                        <a:latin typeface="Open Sans 2 Ultra-Bold"/>
                        <a:ea typeface="Open Sans 2 Ultra-Bold"/>
                        <a:cs typeface="Open Sans 2 Ultra-Bold"/>
                      </a:endParaRPr>
                    </a:p>
                  </a:txBody>
                  <a:tcPr marL="68580" marR="68580" marT="0" marB="0">
                    <a:lnL>
                      <a:noFill/>
                    </a:lnL>
                    <a:lnR>
                      <a:noFill/>
                    </a:lnR>
                    <a:lnT>
                      <a:noFill/>
                    </a:lnT>
                    <a:lnB>
                      <a:noFill/>
                    </a:lnB>
                    <a:noFill/>
                  </a:tcPr>
                </a:tc>
                <a:tc>
                  <a:txBody>
                    <a:bodyPr/>
                    <a:lstStyle/>
                    <a:p>
                      <a:pPr>
                        <a:spcAft>
                          <a:spcPts val="600"/>
                        </a:spcAft>
                        <a:buNone/>
                      </a:pPr>
                      <a:r>
                        <a:rPr lang="ky-KG" sz="1200" b="1">
                          <a:solidFill>
                            <a:srgbClr val="0070C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endParaRPr lang="ru-KG"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algn="l" defTabSz="914400" rtl="0" eaLnBrk="1" latinLnBrk="0" hangingPunct="1">
                        <a:spcAft>
                          <a:spcPts val="600"/>
                        </a:spcAft>
                        <a:buNone/>
                      </a:pPr>
                      <a:r>
                        <a:rPr lang="ky-KG" sz="1200" b="1" kern="1200" dirty="0">
                          <a:solidFill>
                            <a:srgbClr val="002F80"/>
                          </a:solidFill>
                          <a:latin typeface="Open Sans 2 Ultra-Bold"/>
                          <a:ea typeface="Open Sans 2 Ultra-Bold"/>
                          <a:cs typeface="Open Sans 2 Ultra-Bold"/>
                        </a:rPr>
                        <a:t>Байдылда уулу И.</a:t>
                      </a:r>
                      <a:endParaRPr lang="ru-KG" sz="1200" b="1" kern="1200" dirty="0">
                        <a:solidFill>
                          <a:srgbClr val="002F80"/>
                        </a:solidFill>
                        <a:latin typeface="Open Sans 2 Ultra-Bold"/>
                        <a:ea typeface="Open Sans 2 Ultra-Bold"/>
                        <a:cs typeface="Open Sans 2 Ultra-Bold"/>
                      </a:endParaRPr>
                    </a:p>
                  </a:txBody>
                  <a:tcPr marL="68580" marR="68580" marT="0" marB="0">
                    <a:lnL>
                      <a:noFill/>
                    </a:lnL>
                    <a:lnR>
                      <a:noFill/>
                    </a:lnR>
                    <a:lnT>
                      <a:noFill/>
                    </a:lnT>
                    <a:lnB>
                      <a:noFill/>
                    </a:lnB>
                    <a:noFill/>
                  </a:tcPr>
                </a:tc>
                <a:extLst>
                  <a:ext uri="{0D108BD9-81ED-4DB2-BD59-A6C34878D82A}">
                    <a16:rowId xmlns:a16="http://schemas.microsoft.com/office/drawing/2014/main" val="3771877489"/>
                  </a:ext>
                </a:extLst>
              </a:tr>
            </a:tbl>
          </a:graphicData>
        </a:graphic>
      </p:graphicFrame>
    </p:spTree>
    <p:extLst>
      <p:ext uri="{BB962C8B-B14F-4D97-AF65-F5344CB8AC3E}">
        <p14:creationId xmlns:p14="http://schemas.microsoft.com/office/powerpoint/2010/main" val="1120165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F9E3F-AA12-3379-8055-26BFD30618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A9006A3-0E75-001C-C279-41DE49240445}"/>
              </a:ext>
            </a:extLst>
          </p:cNvPr>
          <p:cNvSpPr/>
          <p:nvPr/>
        </p:nvSpPr>
        <p:spPr>
          <a:xfrm>
            <a:off x="0" y="1270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30B6E614-D560-8540-2746-20521D8C97E8}"/>
              </a:ext>
            </a:extLst>
          </p:cNvPr>
          <p:cNvSpPr/>
          <p:nvPr/>
        </p:nvSpPr>
        <p:spPr>
          <a:xfrm>
            <a:off x="756000" y="10042933"/>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CD186419-A024-9AA6-C409-EB4B244E43A1}"/>
              </a:ext>
            </a:extLst>
          </p:cNvPr>
          <p:cNvGrpSpPr/>
          <p:nvPr/>
        </p:nvGrpSpPr>
        <p:grpSpPr>
          <a:xfrm>
            <a:off x="756000" y="10150006"/>
            <a:ext cx="490114" cy="490114"/>
            <a:chOff x="0" y="0"/>
            <a:chExt cx="812800" cy="812800"/>
          </a:xfrm>
        </p:grpSpPr>
        <p:sp>
          <p:nvSpPr>
            <p:cNvPr id="6" name="Freeform 3">
              <a:extLst>
                <a:ext uri="{FF2B5EF4-FFF2-40B4-BE49-F238E27FC236}">
                  <a16:creationId xmlns:a16="http://schemas.microsoft.com/office/drawing/2014/main" id="{00EE3286-7833-7BF3-9D6B-B640AC4371C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txBody>
            <a:bodyPr anchor="ctr"/>
            <a:lstStyle/>
            <a:p>
              <a:endParaRPr lang="ru-KG"/>
            </a:p>
          </p:txBody>
        </p:sp>
        <p:sp>
          <p:nvSpPr>
            <p:cNvPr id="8" name="TextBox 4">
              <a:extLst>
                <a:ext uri="{FF2B5EF4-FFF2-40B4-BE49-F238E27FC236}">
                  <a16:creationId xmlns:a16="http://schemas.microsoft.com/office/drawing/2014/main" id="{30C8E776-C44A-68DC-8EDD-FBC994F1DB84}"/>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6E63522A-A757-05CF-EF8C-E992F7269B13}"/>
              </a:ext>
            </a:extLst>
          </p:cNvPr>
          <p:cNvSpPr txBox="1"/>
          <p:nvPr/>
        </p:nvSpPr>
        <p:spPr>
          <a:xfrm>
            <a:off x="822894" y="10278450"/>
            <a:ext cx="377272" cy="271485"/>
          </a:xfrm>
          <a:prstGeom prst="rect">
            <a:avLst/>
          </a:prstGeom>
        </p:spPr>
        <p:txBody>
          <a:bodyPr lIns="0" tIns="0" rIns="0" bIns="0" rtlCol="0" anchor="ctr">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33</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E18408F0-93A3-FFEC-6486-10282819CA08}"/>
              </a:ext>
            </a:extLst>
          </p:cNvPr>
          <p:cNvSpPr/>
          <p:nvPr/>
        </p:nvSpPr>
        <p:spPr>
          <a:xfrm>
            <a:off x="958850" y="8509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5CE23F6A-88AB-8C8D-A706-1CE343EDE022}"/>
              </a:ext>
            </a:extLst>
          </p:cNvPr>
          <p:cNvSpPr txBox="1"/>
          <p:nvPr/>
        </p:nvSpPr>
        <p:spPr>
          <a:xfrm>
            <a:off x="958850" y="383143"/>
            <a:ext cx="6268070" cy="215444"/>
          </a:xfrm>
          <a:prstGeom prst="rect">
            <a:avLst/>
          </a:prstGeom>
        </p:spPr>
        <p:txBody>
          <a:bodyPr wrap="square" lIns="0" tIns="0" rIns="0" bIns="0" rtlCol="0" anchor="t">
            <a:spAutoFit/>
          </a:bodyPr>
          <a:lstStyle/>
          <a:p>
            <a:r>
              <a:rPr lang="ru-RU" sz="1400" b="1" dirty="0">
                <a:solidFill>
                  <a:srgbClr val="002F80"/>
                </a:solidFill>
                <a:latin typeface="Open Sans 2 Ultra-Bold"/>
                <a:ea typeface="Open Sans 2 Ultra-Bold"/>
                <a:cs typeface="Open Sans 2 Ultra-Bold"/>
              </a:rPr>
              <a:t>2</a:t>
            </a:r>
            <a:r>
              <a:rPr lang="ru-KG" sz="1400" b="1" dirty="0">
                <a:solidFill>
                  <a:srgbClr val="002F80"/>
                </a:solidFill>
                <a:latin typeface="Open Sans 2 Ultra-Bold"/>
                <a:ea typeface="Open Sans 2 Ultra-Bold"/>
                <a:cs typeface="Open Sans 2 Ultra-Bold"/>
              </a:rPr>
              <a:t>-</a:t>
            </a:r>
            <a:r>
              <a:rPr lang="ru-KG" sz="1400" b="1" dirty="0" err="1">
                <a:solidFill>
                  <a:srgbClr val="002F80"/>
                </a:solidFill>
                <a:latin typeface="Open Sans 2 Ultra-Bold"/>
                <a:ea typeface="Open Sans 2 Ultra-Bold"/>
                <a:cs typeface="Open Sans 2 Ultra-Bold"/>
              </a:rPr>
              <a:t>тиркеме</a:t>
            </a:r>
            <a:r>
              <a:rPr lang="ru-RU" sz="1400" b="1" dirty="0">
                <a:solidFill>
                  <a:srgbClr val="002F80"/>
                </a:solidFill>
                <a:latin typeface="Open Sans 2 Ultra-Bold"/>
                <a:ea typeface="Open Sans 2 Ultra-Bold"/>
                <a:cs typeface="Open Sans 2 Ultra-Bold"/>
              </a:rPr>
              <a:t>. </a:t>
            </a:r>
            <a:endParaRPr lang="ru-KG" sz="1400" b="1" dirty="0">
              <a:solidFill>
                <a:srgbClr val="002F80"/>
              </a:solidFill>
              <a:latin typeface="Open Sans 2 Ultra-Bold"/>
              <a:ea typeface="Open Sans 2 Ultra-Bold"/>
              <a:cs typeface="Open Sans 2 Ultra-Bold"/>
            </a:endParaRPr>
          </a:p>
        </p:txBody>
      </p:sp>
      <p:sp>
        <p:nvSpPr>
          <p:cNvPr id="7" name="TextBox 14">
            <a:extLst>
              <a:ext uri="{FF2B5EF4-FFF2-40B4-BE49-F238E27FC236}">
                <a16:creationId xmlns:a16="http://schemas.microsoft.com/office/drawing/2014/main" id="{A320396D-5779-4A52-4E95-1E49F2AD2A89}"/>
              </a:ext>
            </a:extLst>
          </p:cNvPr>
          <p:cNvSpPr txBox="1"/>
          <p:nvPr/>
        </p:nvSpPr>
        <p:spPr>
          <a:xfrm>
            <a:off x="936153" y="972661"/>
            <a:ext cx="6268070" cy="738664"/>
          </a:xfrm>
          <a:prstGeom prst="rect">
            <a:avLst/>
          </a:prstGeom>
        </p:spPr>
        <p:txBody>
          <a:bodyPr wrap="square" lIns="0" tIns="0" rIns="0" bIns="0" rtlCol="0" anchor="t">
            <a:spAutoFit/>
          </a:bodyPr>
          <a:lstStyle/>
          <a:p>
            <a:pPr algn="ctr"/>
            <a:r>
              <a:rPr lang="ky-KG" sz="1600" b="1" dirty="0">
                <a:solidFill>
                  <a:srgbClr val="002F80"/>
                </a:solidFill>
                <a:latin typeface="Open Sans 2 Ultra-Bold"/>
                <a:ea typeface="Open Sans 2 Ultra-Bold"/>
                <a:cs typeface="Open Sans 2 Ultra-Bold"/>
              </a:rPr>
              <a:t>Кыргыз Республикасынын Депозиттерди коргоо боюнча Агенттигинин 2025-жылдын 31-декабрына карата Жыйынды киреше жөнүндө отчет</a:t>
            </a:r>
            <a:endParaRPr lang="ru-KG" sz="1600" b="1" dirty="0">
              <a:solidFill>
                <a:srgbClr val="002F80"/>
              </a:solidFill>
              <a:latin typeface="Open Sans 2 Ultra-Bold"/>
              <a:ea typeface="Open Sans 2 Ultra-Bold"/>
              <a:cs typeface="Open Sans 2 Ultra-Bold"/>
            </a:endParaRPr>
          </a:p>
        </p:txBody>
      </p:sp>
      <p:sp>
        <p:nvSpPr>
          <p:cNvPr id="11" name="TextBox 15">
            <a:extLst>
              <a:ext uri="{FF2B5EF4-FFF2-40B4-BE49-F238E27FC236}">
                <a16:creationId xmlns:a16="http://schemas.microsoft.com/office/drawing/2014/main" id="{7FADA2F7-1979-423F-A2E6-70FFEA772FCC}"/>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
        <p:nvSpPr>
          <p:cNvPr id="4" name="TextBox 3">
            <a:extLst>
              <a:ext uri="{FF2B5EF4-FFF2-40B4-BE49-F238E27FC236}">
                <a16:creationId xmlns:a16="http://schemas.microsoft.com/office/drawing/2014/main" id="{D680185D-5E37-1CDE-8D0A-B12C2E6AEEF5}"/>
              </a:ext>
            </a:extLst>
          </p:cNvPr>
          <p:cNvSpPr txBox="1"/>
          <p:nvPr/>
        </p:nvSpPr>
        <p:spPr>
          <a:xfrm>
            <a:off x="5867488" y="1833085"/>
            <a:ext cx="1336735" cy="276999"/>
          </a:xfrm>
          <a:prstGeom prst="rect">
            <a:avLst/>
          </a:prstGeom>
          <a:noFill/>
        </p:spPr>
        <p:txBody>
          <a:bodyPr wrap="square">
            <a:spAutoFit/>
          </a:bodyPr>
          <a:lstStyle/>
          <a:p>
            <a:pPr indent="360363"/>
            <a:r>
              <a:rPr lang="ky-KG" sz="1200" dirty="0"/>
              <a:t>(миң сом)</a:t>
            </a:r>
            <a:endParaRPr lang="ru-KG" sz="1200" dirty="0"/>
          </a:p>
        </p:txBody>
      </p:sp>
      <p:graphicFrame>
        <p:nvGraphicFramePr>
          <p:cNvPr id="13" name="Таблица 12">
            <a:extLst>
              <a:ext uri="{FF2B5EF4-FFF2-40B4-BE49-F238E27FC236}">
                <a16:creationId xmlns:a16="http://schemas.microsoft.com/office/drawing/2014/main" id="{DCDE10DA-060A-D819-10AB-C0837385D239}"/>
              </a:ext>
            </a:extLst>
          </p:cNvPr>
          <p:cNvGraphicFramePr>
            <a:graphicFrameLocks noGrp="1"/>
          </p:cNvGraphicFramePr>
          <p:nvPr>
            <p:extLst>
              <p:ext uri="{D42A27DB-BD31-4B8C-83A1-F6EECF244321}">
                <p14:modId xmlns:p14="http://schemas.microsoft.com/office/powerpoint/2010/main" val="4193481307"/>
              </p:ext>
            </p:extLst>
          </p:nvPr>
        </p:nvGraphicFramePr>
        <p:xfrm>
          <a:off x="990762" y="2275672"/>
          <a:ext cx="6181711" cy="4527361"/>
        </p:xfrm>
        <a:graphic>
          <a:graphicData uri="http://schemas.openxmlformats.org/drawingml/2006/table">
            <a:tbl>
              <a:tblPr firstRow="1" firstCol="1" bandRow="1"/>
              <a:tblGrid>
                <a:gridCol w="3666783">
                  <a:extLst>
                    <a:ext uri="{9D8B030D-6E8A-4147-A177-3AD203B41FA5}">
                      <a16:colId xmlns:a16="http://schemas.microsoft.com/office/drawing/2014/main" val="4144813840"/>
                    </a:ext>
                  </a:extLst>
                </a:gridCol>
                <a:gridCol w="1284421">
                  <a:extLst>
                    <a:ext uri="{9D8B030D-6E8A-4147-A177-3AD203B41FA5}">
                      <a16:colId xmlns:a16="http://schemas.microsoft.com/office/drawing/2014/main" val="3208112311"/>
                    </a:ext>
                  </a:extLst>
                </a:gridCol>
                <a:gridCol w="1230507">
                  <a:extLst>
                    <a:ext uri="{9D8B030D-6E8A-4147-A177-3AD203B41FA5}">
                      <a16:colId xmlns:a16="http://schemas.microsoft.com/office/drawing/2014/main" val="2856900383"/>
                    </a:ext>
                  </a:extLst>
                </a:gridCol>
              </a:tblGrid>
              <a:tr h="499609">
                <a:tc>
                  <a:txBody>
                    <a:bodyPr/>
                    <a:lstStyle/>
                    <a:p>
                      <a:pPr algn="ctr">
                        <a:lnSpc>
                          <a:spcPct val="115000"/>
                        </a:lnSpc>
                        <a:spcAft>
                          <a:spcPts val="1000"/>
                        </a:spcAft>
                        <a:buNone/>
                      </a:pPr>
                      <a:r>
                        <a:rPr lang="ky-KG" sz="1200" b="1" dirty="0">
                          <a:effectLst/>
                          <a:latin typeface="Times New Roman" panose="02020603050405020304" pitchFamily="18" charset="0"/>
                          <a:ea typeface="Times New Roman" panose="02020603050405020304" pitchFamily="18" charset="0"/>
                          <a:cs typeface="Times New Roman" panose="02020603050405020304" pitchFamily="18" charset="0"/>
                        </a:rPr>
                        <a:t>Кɵрсɵткүчтүн аталышы </a:t>
                      </a:r>
                      <a:endParaRPr lang="ru-KG"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lnSpc>
                          <a:spcPct val="115000"/>
                        </a:lnSpc>
                        <a:spcAft>
                          <a:spcPts val="1000"/>
                        </a:spcAft>
                        <a:buNone/>
                      </a:pPr>
                      <a:r>
                        <a:rPr lang="ky-KG" sz="1100" b="1">
                          <a:effectLst/>
                          <a:latin typeface="Times New Roman" panose="02020603050405020304" pitchFamily="18" charset="0"/>
                          <a:ea typeface="Times New Roman" panose="02020603050405020304" pitchFamily="18" charset="0"/>
                          <a:cs typeface="Times New Roman" panose="02020603050405020304" pitchFamily="18" charset="0"/>
                        </a:rPr>
                        <a:t>2025-жылдын</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1000"/>
                        </a:spcAft>
                        <a:buNone/>
                      </a:pPr>
                      <a:r>
                        <a:rPr lang="ky-KG" sz="1100" b="1">
                          <a:effectLst/>
                          <a:latin typeface="Times New Roman" panose="02020603050405020304" pitchFamily="18" charset="0"/>
                          <a:ea typeface="Times New Roman" panose="02020603050405020304" pitchFamily="18" charset="0"/>
                          <a:cs typeface="Times New Roman" panose="02020603050405020304" pitchFamily="18" charset="0"/>
                        </a:rPr>
                        <a:t>31-декабры</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lnSpc>
                          <a:spcPct val="115000"/>
                        </a:lnSpc>
                        <a:spcAft>
                          <a:spcPts val="1000"/>
                        </a:spcAft>
                        <a:buNone/>
                      </a:pPr>
                      <a:r>
                        <a:rPr lang="ky-KG" sz="1100" b="1">
                          <a:effectLst/>
                          <a:latin typeface="Times New Roman" panose="02020603050405020304" pitchFamily="18" charset="0"/>
                          <a:ea typeface="Times New Roman" panose="02020603050405020304" pitchFamily="18" charset="0"/>
                          <a:cs typeface="Times New Roman" panose="02020603050405020304" pitchFamily="18" charset="0"/>
                        </a:rPr>
                        <a:t>2024-жылдын</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1000"/>
                        </a:spcAft>
                        <a:buNone/>
                      </a:pPr>
                      <a:r>
                        <a:rPr lang="ky-KG" sz="1100" b="1">
                          <a:effectLst/>
                          <a:latin typeface="Times New Roman" panose="02020603050405020304" pitchFamily="18" charset="0"/>
                          <a:ea typeface="Times New Roman" panose="02020603050405020304" pitchFamily="18" charset="0"/>
                          <a:cs typeface="Times New Roman" panose="02020603050405020304" pitchFamily="18" charset="0"/>
                        </a:rPr>
                        <a:t>31-декабры</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274438041"/>
                  </a:ext>
                </a:extLst>
              </a:tr>
              <a:tr h="312573">
                <a:tc gridSpan="3">
                  <a:txBody>
                    <a:bodyPr/>
                    <a:lstStyle/>
                    <a:p>
                      <a:pPr algn="l">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Кирешелер</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hMerge="1">
                  <a:txBody>
                    <a:bodyPr/>
                    <a:lstStyle/>
                    <a:p>
                      <a:endParaRPr lang="ru-KG"/>
                    </a:p>
                  </a:txBody>
                  <a:tcPr/>
                </a:tc>
                <a:tc hMerge="1">
                  <a:txBody>
                    <a:bodyPr/>
                    <a:lstStyle/>
                    <a:p>
                      <a:endParaRPr lang="ru-KG"/>
                    </a:p>
                  </a:txBody>
                  <a:tcPr/>
                </a:tc>
                <a:extLst>
                  <a:ext uri="{0D108BD9-81ED-4DB2-BD59-A6C34878D82A}">
                    <a16:rowId xmlns:a16="http://schemas.microsoft.com/office/drawing/2014/main" val="2589286801"/>
                  </a:ext>
                </a:extLst>
              </a:tr>
              <a:tr h="421624">
                <a:tc>
                  <a:txBody>
                    <a:bodyPr/>
                    <a:lstStyle/>
                    <a:p>
                      <a:pPr algn="just">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Активдерди башкаруудан түшкөн кирешелер</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1 03</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2 733</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814 164</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13768362"/>
                  </a:ext>
                </a:extLst>
              </a:tr>
              <a:tr h="421624">
                <a:tc>
                  <a:txBody>
                    <a:bodyPr/>
                    <a:lstStyle/>
                    <a:p>
                      <a:pPr algn="just">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Башка кирешелер</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870</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805</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212000396"/>
                  </a:ext>
                </a:extLst>
              </a:tr>
              <a:tr h="335397">
                <a:tc>
                  <a:txBody>
                    <a:bodyPr/>
                    <a:lstStyle/>
                    <a:p>
                      <a:pPr algn="l">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Жыйынтыгында, кирешелер</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1 033 603</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814 969</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829068602"/>
                  </a:ext>
                </a:extLst>
              </a:tr>
              <a:tr h="421624">
                <a:tc>
                  <a:txBody>
                    <a:bodyPr/>
                    <a:lstStyle/>
                    <a:p>
                      <a:pPr algn="just">
                        <a:lnSpc>
                          <a:spcPct val="115000"/>
                        </a:lnSpc>
                        <a:spcAft>
                          <a:spcPts val="1000"/>
                        </a:spcAft>
                        <a:buNone/>
                      </a:pPr>
                      <a:r>
                        <a:rPr lang="ky-KG" sz="1200" dirty="0">
                          <a:effectLst/>
                          <a:latin typeface="Times New Roman" panose="02020603050405020304" pitchFamily="18" charset="0"/>
                          <a:ea typeface="Times New Roman" panose="02020603050405020304" pitchFamily="18" charset="0"/>
                          <a:cs typeface="Times New Roman" panose="02020603050405020304" pitchFamily="18" charset="0"/>
                        </a:rPr>
                        <a:t>Активдер боюнча күтүлүүчү кредиттик чыгымдарга камды түзүү</a:t>
                      </a:r>
                      <a:endParaRPr lang="ru-KG"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(22 464)</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(47 301)</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251285853"/>
                  </a:ext>
                </a:extLst>
              </a:tr>
              <a:tr h="349346">
                <a:tc>
                  <a:txBody>
                    <a:bodyPr/>
                    <a:lstStyle/>
                    <a:p>
                      <a:pPr algn="l">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Персонал чыгашалары</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(64 4</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10</a:t>
                      </a: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(54 382)</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151608932"/>
                  </a:ext>
                </a:extLst>
              </a:tr>
              <a:tr h="349346">
                <a:tc>
                  <a:txBody>
                    <a:bodyPr/>
                    <a:lstStyle/>
                    <a:p>
                      <a:pPr algn="l">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Чарбалык-операциялык чыгашалар</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(16 </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599</a:t>
                      </a: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(13 </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040</a:t>
                      </a: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45307393"/>
                  </a:ext>
                </a:extLst>
              </a:tr>
              <a:tr h="406725">
                <a:tc>
                  <a:txBody>
                    <a:bodyPr/>
                    <a:lstStyle/>
                    <a:p>
                      <a:pPr algn="l">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Негизги каражаттардын жана материалдык эмес активдердин амортизациясы</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161</a:t>
                      </a: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(3 517)</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843895027"/>
                  </a:ext>
                </a:extLst>
              </a:tr>
              <a:tr h="313841">
                <a:tc>
                  <a:txBody>
                    <a:bodyPr/>
                    <a:lstStyle/>
                    <a:p>
                      <a:pPr algn="just">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Курстук айырмадан пайда/(чыгым)</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(57)</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146674281"/>
                  </a:ext>
                </a:extLst>
              </a:tr>
              <a:tr h="272629">
                <a:tc>
                  <a:txBody>
                    <a:bodyPr/>
                    <a:lstStyle/>
                    <a:p>
                      <a:pPr algn="l">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Жыйынтыгында, чыгашалар</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(107 691)</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118 262</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242434424"/>
                  </a:ext>
                </a:extLst>
              </a:tr>
              <a:tr h="421624">
                <a:tc>
                  <a:txBody>
                    <a:bodyPr/>
                    <a:lstStyle/>
                    <a:p>
                      <a:pPr algn="l">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Жыйынтыгында,  жылпы киреше (чыгым) </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925 912</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buNone/>
                      </a:pPr>
                      <a:r>
                        <a:rPr lang="ru-RU" sz="1200" b="1" dirty="0">
                          <a:effectLst/>
                          <a:latin typeface="Times New Roman" panose="02020603050405020304" pitchFamily="18" charset="0"/>
                          <a:ea typeface="Times New Roman" panose="02020603050405020304" pitchFamily="18" charset="0"/>
                          <a:cs typeface="Times New Roman" panose="02020603050405020304" pitchFamily="18" charset="0"/>
                        </a:rPr>
                        <a:t>696 707</a:t>
                      </a:r>
                      <a:endParaRPr lang="ru-KG"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74" marR="68474"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4456415"/>
                  </a:ext>
                </a:extLst>
              </a:tr>
            </a:tbl>
          </a:graphicData>
        </a:graphic>
      </p:graphicFrame>
      <p:graphicFrame>
        <p:nvGraphicFramePr>
          <p:cNvPr id="14" name="Таблица 13">
            <a:extLst>
              <a:ext uri="{FF2B5EF4-FFF2-40B4-BE49-F238E27FC236}">
                <a16:creationId xmlns:a16="http://schemas.microsoft.com/office/drawing/2014/main" id="{138A8A2D-DE6A-D7E1-75C7-391445784D2C}"/>
              </a:ext>
            </a:extLst>
          </p:cNvPr>
          <p:cNvGraphicFramePr>
            <a:graphicFrameLocks noGrp="1"/>
          </p:cNvGraphicFramePr>
          <p:nvPr>
            <p:extLst>
              <p:ext uri="{D42A27DB-BD31-4B8C-83A1-F6EECF244321}">
                <p14:modId xmlns:p14="http://schemas.microsoft.com/office/powerpoint/2010/main" val="396400413"/>
              </p:ext>
            </p:extLst>
          </p:nvPr>
        </p:nvGraphicFramePr>
        <p:xfrm>
          <a:off x="1011530" y="8089202"/>
          <a:ext cx="5925820" cy="402818"/>
        </p:xfrm>
        <a:graphic>
          <a:graphicData uri="http://schemas.openxmlformats.org/drawingml/2006/table">
            <a:tbl>
              <a:tblPr firstRow="1" firstCol="1" lastRow="1" lastCol="1" bandRow="1" bandCol="1"/>
              <a:tblGrid>
                <a:gridCol w="2385695">
                  <a:extLst>
                    <a:ext uri="{9D8B030D-6E8A-4147-A177-3AD203B41FA5}">
                      <a16:colId xmlns:a16="http://schemas.microsoft.com/office/drawing/2014/main" val="1587758991"/>
                    </a:ext>
                  </a:extLst>
                </a:gridCol>
                <a:gridCol w="1132840">
                  <a:extLst>
                    <a:ext uri="{9D8B030D-6E8A-4147-A177-3AD203B41FA5}">
                      <a16:colId xmlns:a16="http://schemas.microsoft.com/office/drawing/2014/main" val="3109217760"/>
                    </a:ext>
                  </a:extLst>
                </a:gridCol>
                <a:gridCol w="2407285">
                  <a:extLst>
                    <a:ext uri="{9D8B030D-6E8A-4147-A177-3AD203B41FA5}">
                      <a16:colId xmlns:a16="http://schemas.microsoft.com/office/drawing/2014/main" val="4176988346"/>
                    </a:ext>
                  </a:extLst>
                </a:gridCol>
              </a:tblGrid>
              <a:tr h="219938">
                <a:tc>
                  <a:txBody>
                    <a:bodyPr/>
                    <a:lstStyle/>
                    <a:p>
                      <a:pPr>
                        <a:spcAft>
                          <a:spcPts val="600"/>
                        </a:spcAft>
                        <a:buNone/>
                      </a:pPr>
                      <a:r>
                        <a:rPr lang="ky-KG" sz="1200" b="1" kern="1200" dirty="0">
                          <a:solidFill>
                            <a:srgbClr val="002F80"/>
                          </a:solidFill>
                          <a:latin typeface="Open Sans 2 Ultra-Bold"/>
                          <a:ea typeface="Open Sans 2 Ultra-Bold"/>
                          <a:cs typeface="Open Sans 2 Ultra-Bold"/>
                        </a:rPr>
                        <a:t>Аткаруучу директор</a:t>
                      </a:r>
                      <a:endParaRPr lang="ru-KG" sz="1200" b="1" kern="1200" dirty="0">
                        <a:solidFill>
                          <a:srgbClr val="002F80"/>
                        </a:solidFill>
                        <a:latin typeface="Open Sans 2 Ultra-Bold"/>
                        <a:ea typeface="Open Sans 2 Ultra-Bold"/>
                        <a:cs typeface="Open Sans 2 Ultra-Bold"/>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spcAft>
                          <a:spcPts val="600"/>
                        </a:spcAft>
                        <a:buNone/>
                      </a:pPr>
                      <a:r>
                        <a:rPr lang="ky-KG" sz="1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spcAft>
                          <a:spcPts val="600"/>
                        </a:spcAft>
                        <a:buNone/>
                      </a:pPr>
                      <a:r>
                        <a:rPr lang="ky-KG" sz="1200" b="1" kern="1200" dirty="0">
                          <a:solidFill>
                            <a:srgbClr val="002F80"/>
                          </a:solidFill>
                          <a:latin typeface="Open Sans 2 Ultra-Bold"/>
                          <a:ea typeface="Open Sans 2 Ultra-Bold"/>
                          <a:cs typeface="Open Sans 2 Ultra-Bold"/>
                        </a:rPr>
                        <a:t>Башкы</a:t>
                      </a:r>
                      <a:r>
                        <a:rPr lang="ky-KG" sz="1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y-KG" sz="1200" b="1" kern="1200" dirty="0">
                          <a:solidFill>
                            <a:srgbClr val="002F80"/>
                          </a:solidFill>
                          <a:latin typeface="Open Sans 2 Ultra-Bold"/>
                          <a:ea typeface="Open Sans 2 Ultra-Bold"/>
                          <a:cs typeface="Open Sans 2 Ultra-Bold"/>
                        </a:rPr>
                        <a:t>бухгалтер</a:t>
                      </a:r>
                      <a:endParaRPr lang="ru-KG" sz="1200" b="1" kern="1200" dirty="0">
                        <a:solidFill>
                          <a:srgbClr val="002F80"/>
                        </a:solidFill>
                        <a:latin typeface="Open Sans 2 Ultra-Bold"/>
                        <a:ea typeface="Open Sans 2 Ultra-Bold"/>
                        <a:cs typeface="Open Sans 2 Ultra-Bold"/>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91717202"/>
                  </a:ext>
                </a:extLst>
              </a:tr>
              <a:tr h="173067">
                <a:tc>
                  <a:txBody>
                    <a:bodyPr/>
                    <a:lstStyle/>
                    <a:p>
                      <a:pPr>
                        <a:spcAft>
                          <a:spcPts val="600"/>
                        </a:spcAft>
                        <a:buNone/>
                      </a:pPr>
                      <a:r>
                        <a:rPr lang="ky-KG" sz="1200" b="1" kern="1200" dirty="0">
                          <a:solidFill>
                            <a:srgbClr val="002F80"/>
                          </a:solidFill>
                          <a:latin typeface="Open Sans 2 Ultra-Bold"/>
                          <a:ea typeface="Open Sans 2 Ultra-Bold"/>
                          <a:cs typeface="Open Sans 2 Ultra-Bold"/>
                        </a:rPr>
                        <a:t>К. Дж. Букуев </a:t>
                      </a:r>
                      <a:endParaRPr lang="ru-KG" sz="1200" b="1" kern="1200" dirty="0">
                        <a:solidFill>
                          <a:srgbClr val="002F80"/>
                        </a:solidFill>
                        <a:latin typeface="Open Sans 2 Ultra-Bold"/>
                        <a:ea typeface="Open Sans 2 Ultra-Bold"/>
                        <a:cs typeface="Open Sans 2 Ultra-Bold"/>
                      </a:endParaRPr>
                    </a:p>
                  </a:txBody>
                  <a:tcPr marL="68580" marR="68580" marT="0" marB="0">
                    <a:lnL>
                      <a:noFill/>
                    </a:lnL>
                    <a:lnR>
                      <a:noFill/>
                    </a:lnR>
                    <a:lnT>
                      <a:noFill/>
                    </a:lnT>
                    <a:lnB>
                      <a:noFill/>
                    </a:lnB>
                    <a:noFill/>
                  </a:tcPr>
                </a:tc>
                <a:tc>
                  <a:txBody>
                    <a:bodyPr/>
                    <a:lstStyle/>
                    <a:p>
                      <a:pPr>
                        <a:spcAft>
                          <a:spcPts val="600"/>
                        </a:spcAft>
                        <a:buNone/>
                      </a:pPr>
                      <a:r>
                        <a:rPr lang="ky-KG" sz="1200" b="1">
                          <a:solidFill>
                            <a:srgbClr val="0070C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endParaRPr lang="ru-KG"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algn="l" defTabSz="914400" rtl="0" eaLnBrk="1" latinLnBrk="0" hangingPunct="1">
                        <a:spcAft>
                          <a:spcPts val="600"/>
                        </a:spcAft>
                        <a:buNone/>
                      </a:pPr>
                      <a:r>
                        <a:rPr lang="ky-KG" sz="1200" b="1" kern="1200" dirty="0">
                          <a:solidFill>
                            <a:srgbClr val="002F80"/>
                          </a:solidFill>
                          <a:latin typeface="Open Sans 2 Ultra-Bold"/>
                          <a:ea typeface="Open Sans 2 Ultra-Bold"/>
                          <a:cs typeface="Open Sans 2 Ultra-Bold"/>
                        </a:rPr>
                        <a:t>Байдылда уулу И.</a:t>
                      </a:r>
                      <a:endParaRPr lang="ru-KG" sz="1200" b="1" kern="1200" dirty="0">
                        <a:solidFill>
                          <a:srgbClr val="002F80"/>
                        </a:solidFill>
                        <a:latin typeface="Open Sans 2 Ultra-Bold"/>
                        <a:ea typeface="Open Sans 2 Ultra-Bold"/>
                        <a:cs typeface="Open Sans 2 Ultra-Bold"/>
                      </a:endParaRPr>
                    </a:p>
                  </a:txBody>
                  <a:tcPr marL="68580" marR="68580" marT="0" marB="0">
                    <a:lnL>
                      <a:noFill/>
                    </a:lnL>
                    <a:lnR>
                      <a:noFill/>
                    </a:lnR>
                    <a:lnT>
                      <a:noFill/>
                    </a:lnT>
                    <a:lnB>
                      <a:noFill/>
                    </a:lnB>
                    <a:noFill/>
                  </a:tcPr>
                </a:tc>
                <a:extLst>
                  <a:ext uri="{0D108BD9-81ED-4DB2-BD59-A6C34878D82A}">
                    <a16:rowId xmlns:a16="http://schemas.microsoft.com/office/drawing/2014/main" val="3771877489"/>
                  </a:ext>
                </a:extLst>
              </a:tr>
            </a:tbl>
          </a:graphicData>
        </a:graphic>
      </p:graphicFrame>
    </p:spTree>
    <p:extLst>
      <p:ext uri="{BB962C8B-B14F-4D97-AF65-F5344CB8AC3E}">
        <p14:creationId xmlns:p14="http://schemas.microsoft.com/office/powerpoint/2010/main" val="2602478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BD278-6E2B-BCB7-3890-2C48A9DFA1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94F4EFE-8B3D-2089-6876-55DB38FC6328}"/>
              </a:ext>
            </a:extLst>
          </p:cNvPr>
          <p:cNvSpPr/>
          <p:nvPr/>
        </p:nvSpPr>
        <p:spPr>
          <a:xfrm>
            <a:off x="0" y="1270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DB3B0AF3-A4B5-0ADF-DB2A-0A672061A584}"/>
              </a:ext>
            </a:extLst>
          </p:cNvPr>
          <p:cNvSpPr/>
          <p:nvPr/>
        </p:nvSpPr>
        <p:spPr>
          <a:xfrm>
            <a:off x="756000" y="10042933"/>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48B03398-2D1B-4716-9174-5E980C66B2E9}"/>
              </a:ext>
            </a:extLst>
          </p:cNvPr>
          <p:cNvGrpSpPr/>
          <p:nvPr/>
        </p:nvGrpSpPr>
        <p:grpSpPr>
          <a:xfrm>
            <a:off x="756000" y="10150006"/>
            <a:ext cx="490114" cy="490114"/>
            <a:chOff x="0" y="0"/>
            <a:chExt cx="812800" cy="812800"/>
          </a:xfrm>
        </p:grpSpPr>
        <p:sp>
          <p:nvSpPr>
            <p:cNvPr id="6" name="Freeform 3">
              <a:extLst>
                <a:ext uri="{FF2B5EF4-FFF2-40B4-BE49-F238E27FC236}">
                  <a16:creationId xmlns:a16="http://schemas.microsoft.com/office/drawing/2014/main" id="{518854B6-F475-657D-A490-AD18363D965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txBody>
            <a:bodyPr anchor="ctr"/>
            <a:lstStyle/>
            <a:p>
              <a:endParaRPr lang="ru-KG"/>
            </a:p>
          </p:txBody>
        </p:sp>
        <p:sp>
          <p:nvSpPr>
            <p:cNvPr id="8" name="TextBox 4">
              <a:extLst>
                <a:ext uri="{FF2B5EF4-FFF2-40B4-BE49-F238E27FC236}">
                  <a16:creationId xmlns:a16="http://schemas.microsoft.com/office/drawing/2014/main" id="{708A0772-FBA4-B8A7-B801-190A19E47517}"/>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F4C48CEA-352C-0FFC-C1D5-1BDFE463FFC4}"/>
              </a:ext>
            </a:extLst>
          </p:cNvPr>
          <p:cNvSpPr txBox="1"/>
          <p:nvPr/>
        </p:nvSpPr>
        <p:spPr>
          <a:xfrm>
            <a:off x="822894" y="10278450"/>
            <a:ext cx="377272" cy="271485"/>
          </a:xfrm>
          <a:prstGeom prst="rect">
            <a:avLst/>
          </a:prstGeom>
        </p:spPr>
        <p:txBody>
          <a:bodyPr lIns="0" tIns="0" rIns="0" bIns="0" rtlCol="0" anchor="ctr">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34</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19E4626E-2867-9211-65A7-407882B42DBE}"/>
              </a:ext>
            </a:extLst>
          </p:cNvPr>
          <p:cNvSpPr/>
          <p:nvPr/>
        </p:nvSpPr>
        <p:spPr>
          <a:xfrm>
            <a:off x="958850" y="8509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F3FD9050-2242-53F6-CD9F-C58A037540F6}"/>
              </a:ext>
            </a:extLst>
          </p:cNvPr>
          <p:cNvSpPr txBox="1"/>
          <p:nvPr/>
        </p:nvSpPr>
        <p:spPr>
          <a:xfrm>
            <a:off x="958850" y="383143"/>
            <a:ext cx="6268070" cy="215444"/>
          </a:xfrm>
          <a:prstGeom prst="rect">
            <a:avLst/>
          </a:prstGeom>
        </p:spPr>
        <p:txBody>
          <a:bodyPr wrap="square" lIns="0" tIns="0" rIns="0" bIns="0" rtlCol="0" anchor="t">
            <a:spAutoFit/>
          </a:bodyPr>
          <a:lstStyle/>
          <a:p>
            <a:r>
              <a:rPr lang="en-US" sz="1400" b="1" dirty="0">
                <a:solidFill>
                  <a:srgbClr val="002F80"/>
                </a:solidFill>
                <a:latin typeface="Open Sans 2 Ultra-Bold"/>
                <a:ea typeface="Open Sans 2 Ultra-Bold"/>
                <a:cs typeface="Open Sans 2 Ultra-Bold"/>
              </a:rPr>
              <a:t>3</a:t>
            </a:r>
            <a:r>
              <a:rPr lang="ru-KG" sz="1400" b="1" dirty="0">
                <a:solidFill>
                  <a:srgbClr val="002F80"/>
                </a:solidFill>
                <a:latin typeface="Open Sans 2 Ultra-Bold"/>
                <a:ea typeface="Open Sans 2 Ultra-Bold"/>
                <a:cs typeface="Open Sans 2 Ultra-Bold"/>
              </a:rPr>
              <a:t>-</a:t>
            </a:r>
            <a:r>
              <a:rPr lang="ru-KG" sz="1400" b="1" dirty="0" err="1">
                <a:solidFill>
                  <a:srgbClr val="002F80"/>
                </a:solidFill>
                <a:latin typeface="Open Sans 2 Ultra-Bold"/>
                <a:ea typeface="Open Sans 2 Ultra-Bold"/>
                <a:cs typeface="Open Sans 2 Ultra-Bold"/>
              </a:rPr>
              <a:t>тиркеме</a:t>
            </a:r>
            <a:r>
              <a:rPr lang="ru-RU" sz="1400" b="1" dirty="0">
                <a:solidFill>
                  <a:srgbClr val="002F80"/>
                </a:solidFill>
                <a:latin typeface="Open Sans 2 Ultra-Bold"/>
                <a:ea typeface="Open Sans 2 Ultra-Bold"/>
                <a:cs typeface="Open Sans 2 Ultra-Bold"/>
              </a:rPr>
              <a:t>. </a:t>
            </a:r>
            <a:endParaRPr lang="ru-KG" sz="1400" b="1" dirty="0">
              <a:solidFill>
                <a:srgbClr val="002F80"/>
              </a:solidFill>
              <a:latin typeface="Open Sans 2 Ultra-Bold"/>
              <a:ea typeface="Open Sans 2 Ultra-Bold"/>
              <a:cs typeface="Open Sans 2 Ultra-Bold"/>
            </a:endParaRPr>
          </a:p>
        </p:txBody>
      </p:sp>
      <p:sp>
        <p:nvSpPr>
          <p:cNvPr id="7" name="TextBox 14">
            <a:extLst>
              <a:ext uri="{FF2B5EF4-FFF2-40B4-BE49-F238E27FC236}">
                <a16:creationId xmlns:a16="http://schemas.microsoft.com/office/drawing/2014/main" id="{117570DD-65D3-B91E-301F-CB7B10F783FD}"/>
              </a:ext>
            </a:extLst>
          </p:cNvPr>
          <p:cNvSpPr txBox="1"/>
          <p:nvPr/>
        </p:nvSpPr>
        <p:spPr>
          <a:xfrm>
            <a:off x="958850" y="969030"/>
            <a:ext cx="6268070" cy="738664"/>
          </a:xfrm>
          <a:prstGeom prst="rect">
            <a:avLst/>
          </a:prstGeom>
        </p:spPr>
        <p:txBody>
          <a:bodyPr wrap="square" lIns="0" tIns="0" rIns="0" bIns="0" rtlCol="0" anchor="t">
            <a:spAutoFit/>
          </a:bodyPr>
          <a:lstStyle/>
          <a:p>
            <a:pPr algn="ctr"/>
            <a:r>
              <a:rPr lang="ky-KG" sz="1600" b="1" dirty="0">
                <a:solidFill>
                  <a:srgbClr val="002F80"/>
                </a:solidFill>
                <a:latin typeface="Open Sans 2 Ultra-Bold"/>
                <a:ea typeface="Open Sans 2 Ultra-Bold"/>
                <a:cs typeface="Open Sans 2 Ultra-Bold"/>
              </a:rPr>
              <a:t>2025-жылдын 31-декабрына карата</a:t>
            </a:r>
            <a:endParaRPr lang="ru-KG" sz="1600" b="1" dirty="0">
              <a:solidFill>
                <a:srgbClr val="002F80"/>
              </a:solidFill>
              <a:latin typeface="Open Sans 2 Ultra-Bold"/>
              <a:ea typeface="Open Sans 2 Ultra-Bold"/>
              <a:cs typeface="Open Sans 2 Ultra-Bold"/>
            </a:endParaRPr>
          </a:p>
          <a:p>
            <a:pPr algn="ctr"/>
            <a:r>
              <a:rPr lang="ky-KG" sz="1600" b="1" dirty="0">
                <a:solidFill>
                  <a:srgbClr val="002F80"/>
                </a:solidFill>
                <a:latin typeface="Open Sans 2 Ultra-Bold"/>
                <a:ea typeface="Open Sans 2 Ultra-Bold"/>
                <a:cs typeface="Open Sans 2 Ultra-Bold"/>
              </a:rPr>
              <a:t>Депозиттерди коргоо фондунда өзгөрүүлөр </a:t>
            </a:r>
          </a:p>
          <a:p>
            <a:pPr algn="ctr"/>
            <a:r>
              <a:rPr lang="ky-KG" sz="1600" b="1" dirty="0">
                <a:solidFill>
                  <a:srgbClr val="002F80"/>
                </a:solidFill>
                <a:latin typeface="Open Sans 2 Ultra-Bold"/>
                <a:ea typeface="Open Sans 2 Ultra-Bold"/>
                <a:cs typeface="Open Sans 2 Ultra-Bold"/>
              </a:rPr>
              <a:t>жөнүндө отчет</a:t>
            </a:r>
            <a:endParaRPr lang="ru-KG" sz="1600" b="1" dirty="0">
              <a:solidFill>
                <a:srgbClr val="002F80"/>
              </a:solidFill>
              <a:latin typeface="Open Sans 2 Ultra-Bold"/>
              <a:ea typeface="Open Sans 2 Ultra-Bold"/>
              <a:cs typeface="Open Sans 2 Ultra-Bold"/>
            </a:endParaRPr>
          </a:p>
        </p:txBody>
      </p:sp>
      <p:sp>
        <p:nvSpPr>
          <p:cNvPr id="11" name="TextBox 15">
            <a:extLst>
              <a:ext uri="{FF2B5EF4-FFF2-40B4-BE49-F238E27FC236}">
                <a16:creationId xmlns:a16="http://schemas.microsoft.com/office/drawing/2014/main" id="{DE88E69C-4364-19FD-18BD-36DE4B37FEA2}"/>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
        <p:nvSpPr>
          <p:cNvPr id="4" name="TextBox 3">
            <a:extLst>
              <a:ext uri="{FF2B5EF4-FFF2-40B4-BE49-F238E27FC236}">
                <a16:creationId xmlns:a16="http://schemas.microsoft.com/office/drawing/2014/main" id="{4894A052-4DBD-170C-40B2-691B2FA56882}"/>
              </a:ext>
            </a:extLst>
          </p:cNvPr>
          <p:cNvSpPr txBox="1"/>
          <p:nvPr/>
        </p:nvSpPr>
        <p:spPr>
          <a:xfrm>
            <a:off x="5867488" y="1833085"/>
            <a:ext cx="1336735" cy="276999"/>
          </a:xfrm>
          <a:prstGeom prst="rect">
            <a:avLst/>
          </a:prstGeom>
          <a:noFill/>
        </p:spPr>
        <p:txBody>
          <a:bodyPr wrap="square">
            <a:spAutoFit/>
          </a:bodyPr>
          <a:lstStyle/>
          <a:p>
            <a:pPr indent="360363"/>
            <a:r>
              <a:rPr lang="ky-KG" sz="1200" dirty="0"/>
              <a:t>(миң сом)</a:t>
            </a:r>
            <a:endParaRPr lang="ru-KG" sz="1200" dirty="0"/>
          </a:p>
        </p:txBody>
      </p:sp>
      <p:graphicFrame>
        <p:nvGraphicFramePr>
          <p:cNvPr id="13" name="Таблица 12">
            <a:extLst>
              <a:ext uri="{FF2B5EF4-FFF2-40B4-BE49-F238E27FC236}">
                <a16:creationId xmlns:a16="http://schemas.microsoft.com/office/drawing/2014/main" id="{B9B23ED9-1D31-C155-71A1-36835DE0815C}"/>
              </a:ext>
            </a:extLst>
          </p:cNvPr>
          <p:cNvGraphicFramePr>
            <a:graphicFrameLocks noGrp="1"/>
          </p:cNvGraphicFramePr>
          <p:nvPr>
            <p:extLst>
              <p:ext uri="{D42A27DB-BD31-4B8C-83A1-F6EECF244321}">
                <p14:modId xmlns:p14="http://schemas.microsoft.com/office/powerpoint/2010/main" val="3445908338"/>
              </p:ext>
            </p:extLst>
          </p:nvPr>
        </p:nvGraphicFramePr>
        <p:xfrm>
          <a:off x="1265784" y="2291000"/>
          <a:ext cx="5754450" cy="5300485"/>
        </p:xfrm>
        <a:graphic>
          <a:graphicData uri="http://schemas.openxmlformats.org/drawingml/2006/table">
            <a:tbl>
              <a:tblPr firstRow="1" firstCol="1" bandRow="1"/>
              <a:tblGrid>
                <a:gridCol w="1461050">
                  <a:extLst>
                    <a:ext uri="{9D8B030D-6E8A-4147-A177-3AD203B41FA5}">
                      <a16:colId xmlns:a16="http://schemas.microsoft.com/office/drawing/2014/main" val="2630399491"/>
                    </a:ext>
                  </a:extLst>
                </a:gridCol>
                <a:gridCol w="849122">
                  <a:extLst>
                    <a:ext uri="{9D8B030D-6E8A-4147-A177-3AD203B41FA5}">
                      <a16:colId xmlns:a16="http://schemas.microsoft.com/office/drawing/2014/main" val="250032733"/>
                    </a:ext>
                  </a:extLst>
                </a:gridCol>
                <a:gridCol w="1320015">
                  <a:extLst>
                    <a:ext uri="{9D8B030D-6E8A-4147-A177-3AD203B41FA5}">
                      <a16:colId xmlns:a16="http://schemas.microsoft.com/office/drawing/2014/main" val="2687105782"/>
                    </a:ext>
                  </a:extLst>
                </a:gridCol>
                <a:gridCol w="1074079">
                  <a:extLst>
                    <a:ext uri="{9D8B030D-6E8A-4147-A177-3AD203B41FA5}">
                      <a16:colId xmlns:a16="http://schemas.microsoft.com/office/drawing/2014/main" val="3150702466"/>
                    </a:ext>
                  </a:extLst>
                </a:gridCol>
                <a:gridCol w="1050184">
                  <a:extLst>
                    <a:ext uri="{9D8B030D-6E8A-4147-A177-3AD203B41FA5}">
                      <a16:colId xmlns:a16="http://schemas.microsoft.com/office/drawing/2014/main" val="3222639806"/>
                    </a:ext>
                  </a:extLst>
                </a:gridCol>
              </a:tblGrid>
              <a:tr h="567108">
                <a:tc>
                  <a:txBody>
                    <a:bodyPr/>
                    <a:lstStyle/>
                    <a:p>
                      <a:pPr algn="ctr">
                        <a:lnSpc>
                          <a:spcPct val="115000"/>
                        </a:lnSpc>
                        <a:spcAft>
                          <a:spcPts val="1000"/>
                        </a:spcAft>
                        <a:buNone/>
                      </a:pPr>
                      <a:r>
                        <a:rPr lang="ky-KG" sz="1200" b="1" dirty="0">
                          <a:effectLst/>
                          <a:latin typeface="Times New Roman" panose="02020603050405020304" pitchFamily="18" charset="0"/>
                          <a:ea typeface="Times New Roman" panose="02020603050405020304" pitchFamily="18" charset="0"/>
                          <a:cs typeface="Times New Roman" panose="02020603050405020304" pitchFamily="18" charset="0"/>
                        </a:rPr>
                        <a:t>Аталышы</a:t>
                      </a:r>
                      <a:endParaRPr lang="ru-KG"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lnSpc>
                          <a:spcPct val="115000"/>
                        </a:lnSpc>
                        <a:spcAft>
                          <a:spcPts val="1000"/>
                        </a:spcAft>
                        <a:buNone/>
                      </a:pPr>
                      <a:r>
                        <a:rPr lang="ky-KG" sz="1200" b="1" dirty="0">
                          <a:effectLst/>
                          <a:latin typeface="Times New Roman" panose="02020603050405020304" pitchFamily="18" charset="0"/>
                          <a:ea typeface="Times New Roman" panose="02020603050405020304" pitchFamily="18" charset="0"/>
                          <a:cs typeface="Times New Roman" panose="02020603050405020304" pitchFamily="18" charset="0"/>
                        </a:rPr>
                        <a:t>КР МК мүчөлүк акысы</a:t>
                      </a:r>
                      <a:endParaRPr lang="ru-KG"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lnSpc>
                          <a:spcPct val="115000"/>
                        </a:lnSpc>
                        <a:spcAft>
                          <a:spcPts val="1000"/>
                        </a:spcAft>
                        <a:buNone/>
                      </a:pPr>
                      <a:r>
                        <a:rPr lang="ky-KG" sz="1200" b="1" dirty="0">
                          <a:effectLst/>
                          <a:latin typeface="Times New Roman" panose="02020603050405020304" pitchFamily="18" charset="0"/>
                          <a:ea typeface="Times New Roman" panose="02020603050405020304" pitchFamily="18" charset="0"/>
                          <a:cs typeface="Times New Roman" panose="02020603050405020304" pitchFamily="18" charset="0"/>
                        </a:rPr>
                        <a:t>Катышуучулардын мүчөлүк акылары</a:t>
                      </a:r>
                      <a:endParaRPr lang="ru-KG"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lnSpc>
                          <a:spcPct val="115000"/>
                        </a:lnSpc>
                        <a:spcAft>
                          <a:spcPts val="1000"/>
                        </a:spcAft>
                        <a:buNone/>
                      </a:pPr>
                      <a:r>
                        <a:rPr lang="ky-KG" sz="1200" b="1" dirty="0">
                          <a:effectLst/>
                          <a:latin typeface="Times New Roman" panose="02020603050405020304" pitchFamily="18" charset="0"/>
                          <a:ea typeface="Times New Roman" panose="02020603050405020304" pitchFamily="18" charset="0"/>
                          <a:cs typeface="Times New Roman" panose="02020603050405020304" pitchFamily="18" charset="0"/>
                        </a:rPr>
                        <a:t>Топтолгон таза киреше</a:t>
                      </a:r>
                      <a:endParaRPr lang="ru-KG"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lnSpc>
                          <a:spcPct val="115000"/>
                        </a:lnSpc>
                        <a:spcAft>
                          <a:spcPts val="1000"/>
                        </a:spcAft>
                        <a:buNone/>
                      </a:pPr>
                      <a:r>
                        <a:rPr lang="ky-KG" sz="1200" b="1" dirty="0">
                          <a:effectLst/>
                          <a:latin typeface="Times New Roman" panose="02020603050405020304" pitchFamily="18" charset="0"/>
                          <a:ea typeface="Times New Roman" panose="02020603050405020304" pitchFamily="18" charset="0"/>
                          <a:cs typeface="Times New Roman" panose="02020603050405020304" pitchFamily="18" charset="0"/>
                        </a:rPr>
                        <a:t>Жыйынты-гында</a:t>
                      </a:r>
                      <a:endParaRPr lang="ru-KG"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743286345"/>
                  </a:ext>
                </a:extLst>
              </a:tr>
              <a:tr h="567108">
                <a:tc>
                  <a:txBody>
                    <a:bodyPr/>
                    <a:lstStyle/>
                    <a:p>
                      <a:pPr algn="just">
                        <a:lnSpc>
                          <a:spcPct val="115000"/>
                        </a:lnSpc>
                        <a:spcAft>
                          <a:spcPts val="1000"/>
                        </a:spcAft>
                        <a:buNone/>
                      </a:pP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2023-жылдын 31-декабрына карата  калдык</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257 741</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3 413 807</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2 181 095</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5 852 643</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18825452"/>
                  </a:ext>
                </a:extLst>
              </a:tr>
              <a:tr h="374011">
                <a:tc>
                  <a:txBody>
                    <a:bodyPr/>
                    <a:lstStyle/>
                    <a:p>
                      <a:pPr algn="just">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Катышуучулардын мүчөлүк акылары</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922 867</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922 867</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825381365"/>
                  </a:ext>
                </a:extLst>
              </a:tr>
              <a:tr h="953304">
                <a:tc>
                  <a:txBody>
                    <a:bodyPr/>
                    <a:lstStyle/>
                    <a:p>
                      <a:pPr algn="just">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Банктарды жоюу боюнча Агенттиктен өткөрүп берүү-кабыл алуу актысы боюнча алынган чыгым</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(1 666)</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(1 666)</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198893904"/>
                  </a:ext>
                </a:extLst>
              </a:tr>
              <a:tr h="303756">
                <a:tc>
                  <a:txBody>
                    <a:bodyPr/>
                    <a:lstStyle/>
                    <a:p>
                      <a:pPr algn="just">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Жыйынды киреше</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696 707</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696 707</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582715360"/>
                  </a:ext>
                </a:extLst>
              </a:tr>
              <a:tr h="567108">
                <a:tc>
                  <a:txBody>
                    <a:bodyPr/>
                    <a:lstStyle/>
                    <a:p>
                      <a:pPr algn="just">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202</a:t>
                      </a: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4-жылдын 31-декабрына карата калдык</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257 741</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4 336 674</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2 876 136</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7 470 551</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223166163"/>
                  </a:ext>
                </a:extLst>
              </a:tr>
              <a:tr h="374011">
                <a:tc>
                  <a:txBody>
                    <a:bodyPr/>
                    <a:lstStyle/>
                    <a:p>
                      <a:pPr algn="just">
                        <a:lnSpc>
                          <a:spcPct val="115000"/>
                        </a:lnSpc>
                        <a:spcAft>
                          <a:spcPts val="1000"/>
                        </a:spcAft>
                        <a:buNone/>
                      </a:pPr>
                      <a:r>
                        <a:rPr lang="ky-KG" sz="1200" dirty="0">
                          <a:effectLst/>
                          <a:latin typeface="Times New Roman" panose="02020603050405020304" pitchFamily="18" charset="0"/>
                          <a:ea typeface="Times New Roman" panose="02020603050405020304" pitchFamily="18" charset="0"/>
                          <a:cs typeface="Times New Roman" panose="02020603050405020304" pitchFamily="18" charset="0"/>
                        </a:rPr>
                        <a:t>Катышуучулардын мүчөлүк акылары</a:t>
                      </a:r>
                      <a:endParaRPr lang="ru-KG"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1 313 807</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1 313 807</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771856112"/>
                  </a:ext>
                </a:extLst>
              </a:tr>
              <a:tr h="252450">
                <a:tc>
                  <a:txBody>
                    <a:bodyPr/>
                    <a:lstStyle/>
                    <a:p>
                      <a:pPr algn="just">
                        <a:lnSpc>
                          <a:spcPct val="115000"/>
                        </a:lnSpc>
                        <a:spcAft>
                          <a:spcPts val="1000"/>
                        </a:spcAft>
                        <a:buNone/>
                      </a:pPr>
                      <a:r>
                        <a:rPr lang="ky-KG" sz="1200">
                          <a:effectLst/>
                          <a:latin typeface="Times New Roman" panose="02020603050405020304" pitchFamily="18" charset="0"/>
                          <a:ea typeface="Times New Roman" panose="02020603050405020304" pitchFamily="18" charset="0"/>
                          <a:cs typeface="Times New Roman" panose="02020603050405020304" pitchFamily="18" charset="0"/>
                        </a:rPr>
                        <a:t>Жыйынды киреше</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925 912</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925 912</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352224643"/>
                  </a:ext>
                </a:extLst>
              </a:tr>
              <a:tr h="567108">
                <a:tc>
                  <a:txBody>
                    <a:bodyPr/>
                    <a:lstStyle/>
                    <a:p>
                      <a:pPr algn="just">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202</a:t>
                      </a:r>
                      <a:r>
                        <a:rPr lang="ky-KG" sz="1200" b="1">
                          <a:effectLst/>
                          <a:latin typeface="Times New Roman" panose="02020603050405020304" pitchFamily="18" charset="0"/>
                          <a:ea typeface="Times New Roman" panose="02020603050405020304" pitchFamily="18" charset="0"/>
                          <a:cs typeface="Times New Roman" panose="02020603050405020304" pitchFamily="18" charset="0"/>
                        </a:rPr>
                        <a:t>5-жылдын 31-декабрына карата калдык</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257 741</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5 650 481</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buNone/>
                      </a:pPr>
                      <a:r>
                        <a:rPr lang="ru-RU" sz="1200" b="1">
                          <a:effectLst/>
                          <a:latin typeface="Times New Roman" panose="02020603050405020304" pitchFamily="18" charset="0"/>
                          <a:ea typeface="Times New Roman" panose="02020603050405020304" pitchFamily="18" charset="0"/>
                          <a:cs typeface="Times New Roman" panose="02020603050405020304" pitchFamily="18" charset="0"/>
                        </a:rPr>
                        <a:t>3 802 048</a:t>
                      </a:r>
                      <a:endParaRPr lang="ru-KG"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buNone/>
                      </a:pPr>
                      <a:r>
                        <a:rPr lang="ru-RU" sz="1200" b="1" dirty="0">
                          <a:effectLst/>
                          <a:latin typeface="Times New Roman" panose="02020603050405020304" pitchFamily="18" charset="0"/>
                          <a:ea typeface="Times New Roman" panose="02020603050405020304" pitchFamily="18" charset="0"/>
                          <a:cs typeface="Times New Roman" panose="02020603050405020304" pitchFamily="18" charset="0"/>
                        </a:rPr>
                        <a:t>9 710 270</a:t>
                      </a:r>
                      <a:endParaRPr lang="ru-KG"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967" marR="62967"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6200870"/>
                  </a:ext>
                </a:extLst>
              </a:tr>
            </a:tbl>
          </a:graphicData>
        </a:graphic>
      </p:graphicFrame>
      <p:graphicFrame>
        <p:nvGraphicFramePr>
          <p:cNvPr id="14" name="Таблица 13">
            <a:extLst>
              <a:ext uri="{FF2B5EF4-FFF2-40B4-BE49-F238E27FC236}">
                <a16:creationId xmlns:a16="http://schemas.microsoft.com/office/drawing/2014/main" id="{B51F2C12-444E-9104-6E7F-C2DEA7B5C222}"/>
              </a:ext>
            </a:extLst>
          </p:cNvPr>
          <p:cNvGraphicFramePr>
            <a:graphicFrameLocks noGrp="1"/>
          </p:cNvGraphicFramePr>
          <p:nvPr>
            <p:extLst>
              <p:ext uri="{D42A27DB-BD31-4B8C-83A1-F6EECF244321}">
                <p14:modId xmlns:p14="http://schemas.microsoft.com/office/powerpoint/2010/main" val="3657955382"/>
              </p:ext>
            </p:extLst>
          </p:nvPr>
        </p:nvGraphicFramePr>
        <p:xfrm>
          <a:off x="1214364" y="8128998"/>
          <a:ext cx="5925820" cy="402818"/>
        </p:xfrm>
        <a:graphic>
          <a:graphicData uri="http://schemas.openxmlformats.org/drawingml/2006/table">
            <a:tbl>
              <a:tblPr firstRow="1" firstCol="1" lastRow="1" lastCol="1" bandRow="1" bandCol="1"/>
              <a:tblGrid>
                <a:gridCol w="2385695">
                  <a:extLst>
                    <a:ext uri="{9D8B030D-6E8A-4147-A177-3AD203B41FA5}">
                      <a16:colId xmlns:a16="http://schemas.microsoft.com/office/drawing/2014/main" val="1587758991"/>
                    </a:ext>
                  </a:extLst>
                </a:gridCol>
                <a:gridCol w="1132840">
                  <a:extLst>
                    <a:ext uri="{9D8B030D-6E8A-4147-A177-3AD203B41FA5}">
                      <a16:colId xmlns:a16="http://schemas.microsoft.com/office/drawing/2014/main" val="3109217760"/>
                    </a:ext>
                  </a:extLst>
                </a:gridCol>
                <a:gridCol w="2407285">
                  <a:extLst>
                    <a:ext uri="{9D8B030D-6E8A-4147-A177-3AD203B41FA5}">
                      <a16:colId xmlns:a16="http://schemas.microsoft.com/office/drawing/2014/main" val="4176988346"/>
                    </a:ext>
                  </a:extLst>
                </a:gridCol>
              </a:tblGrid>
              <a:tr h="219938">
                <a:tc>
                  <a:txBody>
                    <a:bodyPr/>
                    <a:lstStyle/>
                    <a:p>
                      <a:pPr>
                        <a:spcAft>
                          <a:spcPts val="600"/>
                        </a:spcAft>
                        <a:buNone/>
                      </a:pPr>
                      <a:r>
                        <a:rPr lang="ky-KG" sz="1200" b="1" kern="1200" dirty="0">
                          <a:solidFill>
                            <a:srgbClr val="002F80"/>
                          </a:solidFill>
                          <a:latin typeface="Open Sans 2 Ultra-Bold"/>
                          <a:ea typeface="Open Sans 2 Ultra-Bold"/>
                          <a:cs typeface="Open Sans 2 Ultra-Bold"/>
                        </a:rPr>
                        <a:t>Аткаруучу директор</a:t>
                      </a:r>
                      <a:endParaRPr lang="ru-KG" sz="1200" b="1" kern="1200" dirty="0">
                        <a:solidFill>
                          <a:srgbClr val="002F80"/>
                        </a:solidFill>
                        <a:latin typeface="Open Sans 2 Ultra-Bold"/>
                        <a:ea typeface="Open Sans 2 Ultra-Bold"/>
                        <a:cs typeface="Open Sans 2 Ultra-Bold"/>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spcAft>
                          <a:spcPts val="600"/>
                        </a:spcAft>
                        <a:buNone/>
                      </a:pPr>
                      <a:r>
                        <a:rPr lang="ky-KG" sz="1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spcAft>
                          <a:spcPts val="600"/>
                        </a:spcAft>
                        <a:buNone/>
                      </a:pPr>
                      <a:r>
                        <a:rPr lang="ky-KG" sz="1200" b="1" kern="1200" dirty="0">
                          <a:solidFill>
                            <a:srgbClr val="002F80"/>
                          </a:solidFill>
                          <a:latin typeface="Open Sans 2 Ultra-Bold"/>
                          <a:ea typeface="Open Sans 2 Ultra-Bold"/>
                          <a:cs typeface="Open Sans 2 Ultra-Bold"/>
                        </a:rPr>
                        <a:t>Башкы</a:t>
                      </a:r>
                      <a:r>
                        <a:rPr lang="ky-KG" sz="1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y-KG" sz="1200" b="1" kern="1200" dirty="0">
                          <a:solidFill>
                            <a:srgbClr val="002F80"/>
                          </a:solidFill>
                          <a:latin typeface="Open Sans 2 Ultra-Bold"/>
                          <a:ea typeface="Open Sans 2 Ultra-Bold"/>
                          <a:cs typeface="Open Sans 2 Ultra-Bold"/>
                        </a:rPr>
                        <a:t>бухгалтер</a:t>
                      </a:r>
                      <a:endParaRPr lang="ru-KG" sz="1200" b="1" kern="1200" dirty="0">
                        <a:solidFill>
                          <a:srgbClr val="002F80"/>
                        </a:solidFill>
                        <a:latin typeface="Open Sans 2 Ultra-Bold"/>
                        <a:ea typeface="Open Sans 2 Ultra-Bold"/>
                        <a:cs typeface="Open Sans 2 Ultra-Bold"/>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91717202"/>
                  </a:ext>
                </a:extLst>
              </a:tr>
              <a:tr h="173067">
                <a:tc>
                  <a:txBody>
                    <a:bodyPr/>
                    <a:lstStyle/>
                    <a:p>
                      <a:pPr>
                        <a:spcAft>
                          <a:spcPts val="600"/>
                        </a:spcAft>
                        <a:buNone/>
                      </a:pPr>
                      <a:r>
                        <a:rPr lang="ky-KG" sz="1200" b="1" kern="1200" dirty="0">
                          <a:solidFill>
                            <a:srgbClr val="002F80"/>
                          </a:solidFill>
                          <a:latin typeface="Open Sans 2 Ultra-Bold"/>
                          <a:ea typeface="Open Sans 2 Ultra-Bold"/>
                          <a:cs typeface="Open Sans 2 Ultra-Bold"/>
                        </a:rPr>
                        <a:t>К. Дж. Букуев </a:t>
                      </a:r>
                      <a:endParaRPr lang="ru-KG" sz="1200" b="1" kern="1200" dirty="0">
                        <a:solidFill>
                          <a:srgbClr val="002F80"/>
                        </a:solidFill>
                        <a:latin typeface="Open Sans 2 Ultra-Bold"/>
                        <a:ea typeface="Open Sans 2 Ultra-Bold"/>
                        <a:cs typeface="Open Sans 2 Ultra-Bold"/>
                      </a:endParaRPr>
                    </a:p>
                  </a:txBody>
                  <a:tcPr marL="68580" marR="68580" marT="0" marB="0">
                    <a:lnL>
                      <a:noFill/>
                    </a:lnL>
                    <a:lnR>
                      <a:noFill/>
                    </a:lnR>
                    <a:lnT>
                      <a:noFill/>
                    </a:lnT>
                    <a:lnB>
                      <a:noFill/>
                    </a:lnB>
                    <a:noFill/>
                  </a:tcPr>
                </a:tc>
                <a:tc>
                  <a:txBody>
                    <a:bodyPr/>
                    <a:lstStyle/>
                    <a:p>
                      <a:pPr>
                        <a:spcAft>
                          <a:spcPts val="600"/>
                        </a:spcAft>
                        <a:buNone/>
                      </a:pPr>
                      <a:r>
                        <a:rPr lang="ky-KG" sz="1200" b="1">
                          <a:solidFill>
                            <a:srgbClr val="0070C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endParaRPr lang="ru-KG"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algn="l" defTabSz="914400" rtl="0" eaLnBrk="1" latinLnBrk="0" hangingPunct="1">
                        <a:spcAft>
                          <a:spcPts val="600"/>
                        </a:spcAft>
                        <a:buNone/>
                      </a:pPr>
                      <a:r>
                        <a:rPr lang="ky-KG" sz="1200" b="1" kern="1200" dirty="0">
                          <a:solidFill>
                            <a:srgbClr val="002F80"/>
                          </a:solidFill>
                          <a:latin typeface="Open Sans 2 Ultra-Bold"/>
                          <a:ea typeface="Open Sans 2 Ultra-Bold"/>
                          <a:cs typeface="Open Sans 2 Ultra-Bold"/>
                        </a:rPr>
                        <a:t>Байдылда уулу И.</a:t>
                      </a:r>
                      <a:endParaRPr lang="ru-KG" sz="1200" b="1" kern="1200" dirty="0">
                        <a:solidFill>
                          <a:srgbClr val="002F80"/>
                        </a:solidFill>
                        <a:latin typeface="Open Sans 2 Ultra-Bold"/>
                        <a:ea typeface="Open Sans 2 Ultra-Bold"/>
                        <a:cs typeface="Open Sans 2 Ultra-Bold"/>
                      </a:endParaRPr>
                    </a:p>
                  </a:txBody>
                  <a:tcPr marL="68580" marR="68580" marT="0" marB="0">
                    <a:lnL>
                      <a:noFill/>
                    </a:lnL>
                    <a:lnR>
                      <a:noFill/>
                    </a:lnR>
                    <a:lnT>
                      <a:noFill/>
                    </a:lnT>
                    <a:lnB>
                      <a:noFill/>
                    </a:lnB>
                    <a:noFill/>
                  </a:tcPr>
                </a:tc>
                <a:extLst>
                  <a:ext uri="{0D108BD9-81ED-4DB2-BD59-A6C34878D82A}">
                    <a16:rowId xmlns:a16="http://schemas.microsoft.com/office/drawing/2014/main" val="3771877489"/>
                  </a:ext>
                </a:extLst>
              </a:tr>
            </a:tbl>
          </a:graphicData>
        </a:graphic>
      </p:graphicFrame>
    </p:spTree>
    <p:extLst>
      <p:ext uri="{BB962C8B-B14F-4D97-AF65-F5344CB8AC3E}">
        <p14:creationId xmlns:p14="http://schemas.microsoft.com/office/powerpoint/2010/main" val="1222320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5E597-6DF2-174A-1EEF-8FB8481919C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6874451-0407-6C04-807B-450B7BBC8505}"/>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8E38E4FE-246B-6926-3868-01864358C376}"/>
              </a:ext>
            </a:extLst>
          </p:cNvPr>
          <p:cNvSpPr/>
          <p:nvPr/>
        </p:nvSpPr>
        <p:spPr>
          <a:xfrm>
            <a:off x="756000" y="10042933"/>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361F3641-252E-E2B2-CC3A-755F08002B8E}"/>
              </a:ext>
            </a:extLst>
          </p:cNvPr>
          <p:cNvGrpSpPr/>
          <p:nvPr/>
        </p:nvGrpSpPr>
        <p:grpSpPr>
          <a:xfrm>
            <a:off x="756000" y="10150006"/>
            <a:ext cx="490114" cy="490114"/>
            <a:chOff x="0" y="0"/>
            <a:chExt cx="812800" cy="812800"/>
          </a:xfrm>
        </p:grpSpPr>
        <p:sp>
          <p:nvSpPr>
            <p:cNvPr id="6" name="Freeform 3">
              <a:extLst>
                <a:ext uri="{FF2B5EF4-FFF2-40B4-BE49-F238E27FC236}">
                  <a16:creationId xmlns:a16="http://schemas.microsoft.com/office/drawing/2014/main" id="{B56804F2-C868-899D-E2BF-22447CABE8C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txBody>
            <a:bodyPr anchor="ctr"/>
            <a:lstStyle/>
            <a:p>
              <a:endParaRPr lang="ru-KG"/>
            </a:p>
          </p:txBody>
        </p:sp>
        <p:sp>
          <p:nvSpPr>
            <p:cNvPr id="8" name="TextBox 4">
              <a:extLst>
                <a:ext uri="{FF2B5EF4-FFF2-40B4-BE49-F238E27FC236}">
                  <a16:creationId xmlns:a16="http://schemas.microsoft.com/office/drawing/2014/main" id="{E4CF965D-6FA4-29E8-9C0F-D6F96B65E16D}"/>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2AE75759-72D9-4207-3690-3AAD5FFFD0BD}"/>
              </a:ext>
            </a:extLst>
          </p:cNvPr>
          <p:cNvSpPr txBox="1"/>
          <p:nvPr/>
        </p:nvSpPr>
        <p:spPr>
          <a:xfrm>
            <a:off x="822894" y="10278450"/>
            <a:ext cx="377272" cy="271485"/>
          </a:xfrm>
          <a:prstGeom prst="rect">
            <a:avLst/>
          </a:prstGeom>
        </p:spPr>
        <p:txBody>
          <a:bodyPr lIns="0" tIns="0" rIns="0" bIns="0" rtlCol="0" anchor="ctr">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35</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997E7C06-DDA4-0175-3655-F778F9091119}"/>
              </a:ext>
            </a:extLst>
          </p:cNvPr>
          <p:cNvSpPr/>
          <p:nvPr/>
        </p:nvSpPr>
        <p:spPr>
          <a:xfrm>
            <a:off x="939180" y="5461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1A16CD28-02AF-995F-1748-E27A2A61EAF2}"/>
              </a:ext>
            </a:extLst>
          </p:cNvPr>
          <p:cNvSpPr txBox="1"/>
          <p:nvPr/>
        </p:nvSpPr>
        <p:spPr>
          <a:xfrm>
            <a:off x="969307" y="677092"/>
            <a:ext cx="6268070" cy="492443"/>
          </a:xfrm>
          <a:prstGeom prst="rect">
            <a:avLst/>
          </a:prstGeom>
        </p:spPr>
        <p:txBody>
          <a:bodyPr wrap="square" lIns="0" tIns="0" rIns="0" bIns="0" rtlCol="0" anchor="t">
            <a:spAutoFit/>
          </a:bodyPr>
          <a:lstStyle/>
          <a:p>
            <a:pPr algn="ctr"/>
            <a:r>
              <a:rPr lang="ky-KG" sz="1600" b="1" dirty="0">
                <a:solidFill>
                  <a:srgbClr val="002F80"/>
                </a:solidFill>
                <a:latin typeface="Open Sans 2 Ultra-Bold"/>
                <a:ea typeface="Open Sans 2 Ultra-Bold"/>
                <a:cs typeface="Open Sans 2 Ultra-Bold"/>
              </a:rPr>
              <a:t>2025-жылдын 31-декабрына карата</a:t>
            </a:r>
            <a:endParaRPr lang="ru-KG" sz="1600" b="1" dirty="0">
              <a:solidFill>
                <a:srgbClr val="002F80"/>
              </a:solidFill>
              <a:latin typeface="Open Sans 2 Ultra-Bold"/>
              <a:ea typeface="Open Sans 2 Ultra-Bold"/>
              <a:cs typeface="Open Sans 2 Ultra-Bold"/>
            </a:endParaRPr>
          </a:p>
          <a:p>
            <a:pPr algn="ctr"/>
            <a:r>
              <a:rPr lang="ky-KG" sz="1600" b="1" dirty="0">
                <a:solidFill>
                  <a:srgbClr val="002F80"/>
                </a:solidFill>
                <a:latin typeface="Open Sans 2 Ultra-Bold"/>
                <a:ea typeface="Open Sans 2 Ultra-Bold"/>
                <a:cs typeface="Open Sans 2 Ultra-Bold"/>
              </a:rPr>
              <a:t>Акча каражаттарынын жылышы жөнүндө отчет</a:t>
            </a:r>
            <a:endParaRPr lang="ru-KG" sz="1600" b="1" dirty="0">
              <a:solidFill>
                <a:srgbClr val="002F80"/>
              </a:solidFill>
              <a:latin typeface="Open Sans 2 Ultra-Bold"/>
              <a:ea typeface="Open Sans 2 Ultra-Bold"/>
              <a:cs typeface="Open Sans 2 Ultra-Bold"/>
            </a:endParaRPr>
          </a:p>
        </p:txBody>
      </p:sp>
      <p:sp>
        <p:nvSpPr>
          <p:cNvPr id="7" name="TextBox 14">
            <a:extLst>
              <a:ext uri="{FF2B5EF4-FFF2-40B4-BE49-F238E27FC236}">
                <a16:creationId xmlns:a16="http://schemas.microsoft.com/office/drawing/2014/main" id="{52B22F0B-EF51-9681-56B7-6EE49D5E9377}"/>
              </a:ext>
            </a:extLst>
          </p:cNvPr>
          <p:cNvSpPr txBox="1"/>
          <p:nvPr/>
        </p:nvSpPr>
        <p:spPr>
          <a:xfrm>
            <a:off x="933378" y="217712"/>
            <a:ext cx="6268070" cy="215444"/>
          </a:xfrm>
          <a:prstGeom prst="rect">
            <a:avLst/>
          </a:prstGeom>
        </p:spPr>
        <p:txBody>
          <a:bodyPr wrap="square" lIns="0" tIns="0" rIns="0" bIns="0" rtlCol="0" anchor="t">
            <a:spAutoFit/>
          </a:bodyPr>
          <a:lstStyle/>
          <a:p>
            <a:r>
              <a:rPr lang="ru-RU" sz="1400" b="1" dirty="0">
                <a:solidFill>
                  <a:srgbClr val="002F80"/>
                </a:solidFill>
                <a:latin typeface="Open Sans 2 Ultra-Bold"/>
                <a:ea typeface="Open Sans 2 Ultra-Bold"/>
                <a:cs typeface="Open Sans 2 Ultra-Bold"/>
              </a:rPr>
              <a:t>4</a:t>
            </a:r>
            <a:r>
              <a:rPr lang="ru-KG" sz="1400" b="1" dirty="0">
                <a:solidFill>
                  <a:srgbClr val="002F80"/>
                </a:solidFill>
                <a:latin typeface="Open Sans 2 Ultra-Bold"/>
                <a:ea typeface="Open Sans 2 Ultra-Bold"/>
                <a:cs typeface="Open Sans 2 Ultra-Bold"/>
              </a:rPr>
              <a:t>-</a:t>
            </a:r>
            <a:r>
              <a:rPr lang="ru-KG" sz="1400" b="1" dirty="0" err="1">
                <a:solidFill>
                  <a:srgbClr val="002F80"/>
                </a:solidFill>
                <a:latin typeface="Open Sans 2 Ultra-Bold"/>
                <a:ea typeface="Open Sans 2 Ultra-Bold"/>
                <a:cs typeface="Open Sans 2 Ultra-Bold"/>
              </a:rPr>
              <a:t>тиркеме</a:t>
            </a:r>
            <a:r>
              <a:rPr lang="ru-RU" sz="1400" b="1" dirty="0">
                <a:solidFill>
                  <a:srgbClr val="002F80"/>
                </a:solidFill>
                <a:latin typeface="Open Sans 2 Ultra-Bold"/>
                <a:ea typeface="Open Sans 2 Ultra-Bold"/>
                <a:cs typeface="Open Sans 2 Ultra-Bold"/>
              </a:rPr>
              <a:t>. </a:t>
            </a:r>
            <a:endParaRPr lang="ru-KG" sz="1400" b="1" dirty="0">
              <a:solidFill>
                <a:srgbClr val="002F80"/>
              </a:solidFill>
              <a:latin typeface="Open Sans 2 Ultra-Bold"/>
              <a:ea typeface="Open Sans 2 Ultra-Bold"/>
              <a:cs typeface="Open Sans 2 Ultra-Bold"/>
            </a:endParaRPr>
          </a:p>
        </p:txBody>
      </p:sp>
      <p:sp>
        <p:nvSpPr>
          <p:cNvPr id="10" name="TextBox 15">
            <a:extLst>
              <a:ext uri="{FF2B5EF4-FFF2-40B4-BE49-F238E27FC236}">
                <a16:creationId xmlns:a16="http://schemas.microsoft.com/office/drawing/2014/main" id="{77D55C88-BA41-470D-6900-A27BDE32F79C}"/>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
        <p:nvSpPr>
          <p:cNvPr id="4" name="TextBox 3">
            <a:extLst>
              <a:ext uri="{FF2B5EF4-FFF2-40B4-BE49-F238E27FC236}">
                <a16:creationId xmlns:a16="http://schemas.microsoft.com/office/drawing/2014/main" id="{E21FD043-DBD9-25A7-3B7A-9A7E9214B4CE}"/>
              </a:ext>
            </a:extLst>
          </p:cNvPr>
          <p:cNvSpPr txBox="1"/>
          <p:nvPr/>
        </p:nvSpPr>
        <p:spPr>
          <a:xfrm>
            <a:off x="5918816" y="1138662"/>
            <a:ext cx="1336735" cy="276999"/>
          </a:xfrm>
          <a:prstGeom prst="rect">
            <a:avLst/>
          </a:prstGeom>
          <a:noFill/>
        </p:spPr>
        <p:txBody>
          <a:bodyPr wrap="square">
            <a:spAutoFit/>
          </a:bodyPr>
          <a:lstStyle/>
          <a:p>
            <a:pPr indent="360363"/>
            <a:r>
              <a:rPr lang="ky-KG" sz="1200" dirty="0"/>
              <a:t>(миң сом)</a:t>
            </a:r>
            <a:endParaRPr lang="ru-KG" sz="1200" dirty="0"/>
          </a:p>
        </p:txBody>
      </p:sp>
      <p:graphicFrame>
        <p:nvGraphicFramePr>
          <p:cNvPr id="13" name="Таблица 12">
            <a:extLst>
              <a:ext uri="{FF2B5EF4-FFF2-40B4-BE49-F238E27FC236}">
                <a16:creationId xmlns:a16="http://schemas.microsoft.com/office/drawing/2014/main" id="{40D67367-D4B6-A087-D2BB-4634858CE845}"/>
              </a:ext>
            </a:extLst>
          </p:cNvPr>
          <p:cNvGraphicFramePr>
            <a:graphicFrameLocks noGrp="1"/>
          </p:cNvGraphicFramePr>
          <p:nvPr>
            <p:extLst>
              <p:ext uri="{D42A27DB-BD31-4B8C-83A1-F6EECF244321}">
                <p14:modId xmlns:p14="http://schemas.microsoft.com/office/powerpoint/2010/main" val="3832811551"/>
              </p:ext>
            </p:extLst>
          </p:nvPr>
        </p:nvGraphicFramePr>
        <p:xfrm>
          <a:off x="969307" y="1413470"/>
          <a:ext cx="6286244" cy="7749359"/>
        </p:xfrm>
        <a:graphic>
          <a:graphicData uri="http://schemas.openxmlformats.org/drawingml/2006/table">
            <a:tbl>
              <a:tblPr firstRow="1" firstCol="1" bandRow="1"/>
              <a:tblGrid>
                <a:gridCol w="4256743">
                  <a:extLst>
                    <a:ext uri="{9D8B030D-6E8A-4147-A177-3AD203B41FA5}">
                      <a16:colId xmlns:a16="http://schemas.microsoft.com/office/drawing/2014/main" val="2896656211"/>
                    </a:ext>
                  </a:extLst>
                </a:gridCol>
                <a:gridCol w="1066800">
                  <a:extLst>
                    <a:ext uri="{9D8B030D-6E8A-4147-A177-3AD203B41FA5}">
                      <a16:colId xmlns:a16="http://schemas.microsoft.com/office/drawing/2014/main" val="4178635174"/>
                    </a:ext>
                  </a:extLst>
                </a:gridCol>
                <a:gridCol w="962701">
                  <a:extLst>
                    <a:ext uri="{9D8B030D-6E8A-4147-A177-3AD203B41FA5}">
                      <a16:colId xmlns:a16="http://schemas.microsoft.com/office/drawing/2014/main" val="868369504"/>
                    </a:ext>
                  </a:extLst>
                </a:gridCol>
              </a:tblGrid>
              <a:tr h="515774">
                <a:tc>
                  <a:txBody>
                    <a:bodyPr/>
                    <a:lstStyle/>
                    <a:p>
                      <a:pPr marR="122555" algn="ctr">
                        <a:lnSpc>
                          <a:spcPct val="115000"/>
                        </a:lnSpc>
                        <a:spcAft>
                          <a:spcPts val="1000"/>
                        </a:spcAft>
                        <a:buNone/>
                      </a:pPr>
                      <a:r>
                        <a:rPr lang="ky-KG"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Аталышы</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lnSpc>
                          <a:spcPct val="115000"/>
                        </a:lnSpc>
                        <a:spcAft>
                          <a:spcPts val="1000"/>
                        </a:spcAft>
                        <a:buNone/>
                      </a:pPr>
                      <a:r>
                        <a:rPr lang="ky-KG" sz="1100" b="1">
                          <a:effectLst/>
                          <a:latin typeface="Times New Roman" panose="02020603050405020304" pitchFamily="18" charset="0"/>
                          <a:ea typeface="Times New Roman" panose="02020603050405020304" pitchFamily="18" charset="0"/>
                          <a:cs typeface="Times New Roman" panose="02020603050405020304" pitchFamily="18" charset="0"/>
                        </a:rPr>
                        <a:t>2025-жылдын</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1000"/>
                        </a:spcAft>
                        <a:buNone/>
                      </a:pPr>
                      <a:r>
                        <a:rPr lang="ky-KG" sz="1100" b="1">
                          <a:effectLst/>
                          <a:latin typeface="Times New Roman" panose="02020603050405020304" pitchFamily="18" charset="0"/>
                          <a:ea typeface="Times New Roman" panose="02020603050405020304" pitchFamily="18" charset="0"/>
                          <a:cs typeface="Times New Roman" panose="02020603050405020304" pitchFamily="18" charset="0"/>
                        </a:rPr>
                        <a:t>31-декабры</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lnSpc>
                          <a:spcPct val="115000"/>
                        </a:lnSpc>
                        <a:spcAft>
                          <a:spcPts val="1000"/>
                        </a:spcAft>
                        <a:buNone/>
                      </a:pPr>
                      <a:r>
                        <a:rPr lang="ky-KG" sz="1100" b="1">
                          <a:effectLst/>
                          <a:latin typeface="Times New Roman" panose="02020603050405020304" pitchFamily="18" charset="0"/>
                          <a:ea typeface="Times New Roman" panose="02020603050405020304" pitchFamily="18" charset="0"/>
                          <a:cs typeface="Times New Roman" panose="02020603050405020304" pitchFamily="18" charset="0"/>
                        </a:rPr>
                        <a:t>2024-жылдын</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1000"/>
                        </a:spcAft>
                        <a:buNone/>
                      </a:pPr>
                      <a:r>
                        <a:rPr lang="ky-KG" sz="1100" b="1">
                          <a:effectLst/>
                          <a:latin typeface="Times New Roman" panose="02020603050405020304" pitchFamily="18" charset="0"/>
                          <a:ea typeface="Times New Roman" panose="02020603050405020304" pitchFamily="18" charset="0"/>
                          <a:cs typeface="Times New Roman" panose="02020603050405020304" pitchFamily="18" charset="0"/>
                        </a:rPr>
                        <a:t>31-декабры</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226638767"/>
                  </a:ext>
                </a:extLst>
              </a:tr>
              <a:tr h="268237">
                <a:tc>
                  <a:txBody>
                    <a:bodyPr/>
                    <a:lstStyle/>
                    <a:p>
                      <a:pPr marR="120650" algn="just">
                        <a:lnSpc>
                          <a:spcPct val="115000"/>
                        </a:lnSpc>
                        <a:spcAft>
                          <a:spcPts val="1000"/>
                        </a:spcAft>
                        <a:buNone/>
                      </a:pPr>
                      <a:r>
                        <a:rPr lang="ky-KG"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Операциялык иштен түшкөн акча каражаттарынын кыймылы</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marR="120650" algn="r">
                        <a:lnSpc>
                          <a:spcPct val="115000"/>
                        </a:lnSpc>
                        <a:spcAft>
                          <a:spcPts val="1000"/>
                        </a:spcAft>
                        <a:buNone/>
                      </a:pPr>
                      <a:r>
                        <a:rPr lang="ru-RU" sz="1100" b="1" spc="-1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lnSpc>
                          <a:spcPct val="115000"/>
                        </a:lnSpc>
                        <a:spcAft>
                          <a:spcPts val="1000"/>
                        </a:spcAft>
                        <a:buNone/>
                      </a:pPr>
                      <a:r>
                        <a:rPr lang="ru-RU" sz="1100" b="1" spc="-1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089046144"/>
                  </a:ext>
                </a:extLst>
              </a:tr>
              <a:tr h="384867">
                <a:tc>
                  <a:txBody>
                    <a:bodyPr/>
                    <a:lstStyle/>
                    <a:p>
                      <a:pPr marR="120650" algn="just">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Эмгек акы боюнча чыгашалар (киреше салыгын жана социалдык тɵлɵмдɵрдү кошкондо)</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(63 478)</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(54 897)</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5094336"/>
                  </a:ext>
                </a:extLst>
              </a:tr>
              <a:tr h="268237">
                <a:tc>
                  <a:txBody>
                    <a:bodyPr/>
                    <a:lstStyle/>
                    <a:p>
                      <a:pPr marR="120650" algn="just">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Товарлар жана кызмат көрсөтүүлөр үчүн жеткирүүчүлөргө төлөмдөр</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(13 028)</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(10 433)</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2038675"/>
                  </a:ext>
                </a:extLst>
              </a:tr>
              <a:tr h="186150">
                <a:tc>
                  <a:txBody>
                    <a:bodyPr/>
                    <a:lstStyle/>
                    <a:p>
                      <a:pPr marR="120650" algn="just">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Карыздарды өндүрүүдөн акча каражаттарынын түшүүсү</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880</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151</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47728218"/>
                  </a:ext>
                </a:extLst>
              </a:tr>
              <a:tr h="384867">
                <a:tc>
                  <a:txBody>
                    <a:bodyPr/>
                    <a:lstStyle/>
                    <a:p>
                      <a:pPr marR="120650" algn="just">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Банкрот болгон банктардын аманатчыларына жана кредиторлоруна акча каражаттарынын чыгуусу</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67679590"/>
                  </a:ext>
                </a:extLst>
              </a:tr>
              <a:tr h="186150">
                <a:tc>
                  <a:txBody>
                    <a:bodyPr/>
                    <a:lstStyle/>
                    <a:p>
                      <a:pPr marR="120650" algn="just">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Башка келип түшкөн акча каражаттары</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3 430</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747915979"/>
                  </a:ext>
                </a:extLst>
              </a:tr>
              <a:tr h="186150">
                <a:tc>
                  <a:txBody>
                    <a:bodyPr/>
                    <a:lstStyle/>
                    <a:p>
                      <a:pPr marR="120650" algn="just">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Акча каражаттарынын башка чыгарылышы</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(2 465)</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(1 785)</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365299960"/>
                  </a:ext>
                </a:extLst>
              </a:tr>
              <a:tr h="384867">
                <a:tc>
                  <a:txBody>
                    <a:bodyPr/>
                    <a:lstStyle/>
                    <a:p>
                      <a:pPr marR="120650" algn="just">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Банктарды жоюу боюнча Агенттиктин кошулуусунун натыйжасында алынган акча каражаттары</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5 615</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441257204"/>
                  </a:ext>
                </a:extLst>
              </a:tr>
              <a:tr h="346404">
                <a:tc>
                  <a:txBody>
                    <a:bodyPr/>
                    <a:lstStyle/>
                    <a:p>
                      <a:pPr marR="120650" algn="just">
                        <a:lnSpc>
                          <a:spcPct val="115000"/>
                        </a:lnSpc>
                        <a:spcAft>
                          <a:spcPts val="1000"/>
                        </a:spcAft>
                        <a:buNone/>
                      </a:pPr>
                      <a:r>
                        <a:rPr lang="ky-KG"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Операциялык иштен акча каражаттарынын таза өзгөрүүсү</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marL="449580" algn="r">
                        <a:lnSpc>
                          <a:spcPct val="115000"/>
                        </a:lnSpc>
                        <a:spcAft>
                          <a:spcPts val="1000"/>
                        </a:spcAft>
                        <a:buNone/>
                      </a:pPr>
                      <a:r>
                        <a:rPr lang="ru-RU"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y-KG"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74 661</a:t>
                      </a:r>
                      <a:r>
                        <a:rPr lang="ru-RU"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y-KG"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61 379</a:t>
                      </a:r>
                      <a:r>
                        <a:rPr lang="ru-RU"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939782808"/>
                  </a:ext>
                </a:extLst>
              </a:tr>
              <a:tr h="384867">
                <a:tc>
                  <a:txBody>
                    <a:bodyPr/>
                    <a:lstStyle/>
                    <a:p>
                      <a:pPr marR="120650" algn="just">
                        <a:lnSpc>
                          <a:spcPct val="115000"/>
                        </a:lnSpc>
                        <a:spcAft>
                          <a:spcPts val="1000"/>
                        </a:spcAft>
                        <a:buNone/>
                      </a:pPr>
                      <a:r>
                        <a:rPr lang="ky-KG"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Инвестициялык иштен түшкөн акча каражаттарынын кыймылы</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marR="120650" algn="r">
                        <a:lnSpc>
                          <a:spcPct val="115000"/>
                        </a:lnSpc>
                        <a:spcAft>
                          <a:spcPts val="1000"/>
                        </a:spcAft>
                        <a:buNone/>
                      </a:pPr>
                      <a:r>
                        <a:rPr lang="ru-RU" sz="1100" b="1" spc="-1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b="1" spc="-1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36271836"/>
                  </a:ext>
                </a:extLst>
              </a:tr>
              <a:tr h="186150">
                <a:tc>
                  <a:txBody>
                    <a:bodyPr/>
                    <a:lstStyle/>
                    <a:p>
                      <a:pPr marR="120650" algn="just">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Баалуу кагаздарды төлөөдөн түшүүлөр</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37 393 907</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21 639 708</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103356285"/>
                  </a:ext>
                </a:extLst>
              </a:tr>
              <a:tr h="186150">
                <a:tc>
                  <a:txBody>
                    <a:bodyPr/>
                    <a:lstStyle/>
                    <a:p>
                      <a:pPr marR="120650" algn="just">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Баалуу кагаздарды сатып алуу</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38 510 193</a:t>
                      </a: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22 425 970</a:t>
                      </a: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855120132"/>
                  </a:ext>
                </a:extLst>
              </a:tr>
              <a:tr h="186150">
                <a:tc>
                  <a:txBody>
                    <a:bodyPr/>
                    <a:lstStyle/>
                    <a:p>
                      <a:pPr marR="120650" algn="just">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Мөөнөттүү депозиттик эсептерге жайгаштыруу</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(15 419)</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en-US"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8 500</a:t>
                      </a:r>
                      <a:r>
                        <a:rPr lang="en-US"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89983442"/>
                  </a:ext>
                </a:extLst>
              </a:tr>
              <a:tr h="186150">
                <a:tc>
                  <a:txBody>
                    <a:bodyPr/>
                    <a:lstStyle/>
                    <a:p>
                      <a:pPr marR="120650" algn="just">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Мөөнөттүү депозиттер боюнча түшүүлɵр</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15 319</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3 500</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727268419"/>
                  </a:ext>
                </a:extLst>
              </a:tr>
              <a:tr h="186150">
                <a:tc>
                  <a:txBody>
                    <a:bodyPr/>
                    <a:lstStyle/>
                    <a:p>
                      <a:pPr marR="120650" algn="just">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Мөөнөттүү депозиттер боюнча алынган пайыздар</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1 509</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818</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148771834"/>
                  </a:ext>
                </a:extLst>
              </a:tr>
              <a:tr h="186150">
                <a:tc>
                  <a:txBody>
                    <a:bodyPr/>
                    <a:lstStyle/>
                    <a:p>
                      <a:pPr marR="120650" algn="just">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Финансылык ижараны тɵлɵɵдɵн түшүүлөр</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607</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570</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38734398"/>
                  </a:ext>
                </a:extLst>
              </a:tr>
              <a:tr h="384867">
                <a:tc>
                  <a:txBody>
                    <a:bodyPr/>
                    <a:lstStyle/>
                    <a:p>
                      <a:pPr marR="120650" algn="just">
                        <a:lnSpc>
                          <a:spcPct val="115000"/>
                        </a:lnSpc>
                        <a:spcAft>
                          <a:spcPts val="1000"/>
                        </a:spcAft>
                        <a:buNone/>
                      </a:pPr>
                      <a:r>
                        <a:rPr lang="ky-KG"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Негизги каражаттарды жана материалдык эмес активдерди сатып алуу</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(13 159)</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4 045</a:t>
                      </a: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652582335"/>
                  </a:ext>
                </a:extLst>
              </a:tr>
              <a:tr h="384867">
                <a:tc>
                  <a:txBody>
                    <a:bodyPr/>
                    <a:lstStyle/>
                    <a:p>
                      <a:pPr marR="120650" algn="just">
                        <a:lnSpc>
                          <a:spcPct val="115000"/>
                        </a:lnSpc>
                        <a:spcAft>
                          <a:spcPts val="1000"/>
                        </a:spcAft>
                        <a:buNone/>
                      </a:pPr>
                      <a:r>
                        <a:rPr lang="ky-KG"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Инвестициялык ишмердүүлүктөн келип чыккан таза акча агымдары</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(1 127 429)</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(793 919)</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903794677"/>
                  </a:ext>
                </a:extLst>
              </a:tr>
              <a:tr h="268237">
                <a:tc>
                  <a:txBody>
                    <a:bodyPr/>
                    <a:lstStyle/>
                    <a:p>
                      <a:pPr marR="120650" algn="just">
                        <a:lnSpc>
                          <a:spcPct val="115000"/>
                        </a:lnSpc>
                        <a:spcAft>
                          <a:spcPts val="1000"/>
                        </a:spcAft>
                        <a:buNone/>
                      </a:pPr>
                      <a:r>
                        <a:rPr lang="ky-KG"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Финансылык иштен түшкөн акча каражаттарынын кыймылы</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b="1" spc="-1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b="1" spc="-1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241680435"/>
                  </a:ext>
                </a:extLst>
              </a:tr>
              <a:tr h="384867">
                <a:tc>
                  <a:txBody>
                    <a:bodyPr/>
                    <a:lstStyle/>
                    <a:p>
                      <a:pPr marR="120650" algn="just">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Депозиттерди коргоо фондуна катышуучулардан каражаттардын түшүүлөр</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1 205 605</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860 933</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910372814"/>
                  </a:ext>
                </a:extLst>
              </a:tr>
              <a:tr h="384867">
                <a:tc>
                  <a:txBody>
                    <a:bodyPr/>
                    <a:lstStyle/>
                    <a:p>
                      <a:pPr marR="120650" algn="just">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Депозиттерди коргоо фондунун келечектеги толуктоолорунун эсебине каражаттардын келип түшүүсү</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20 000</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10 000</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731203439"/>
                  </a:ext>
                </a:extLst>
              </a:tr>
              <a:tr h="384867">
                <a:tc>
                  <a:txBody>
                    <a:bodyPr/>
                    <a:lstStyle/>
                    <a:p>
                      <a:pPr marR="120650" algn="just">
                        <a:lnSpc>
                          <a:spcPct val="115000"/>
                        </a:lnSpc>
                        <a:spcAft>
                          <a:spcPts val="1000"/>
                        </a:spcAft>
                        <a:buNone/>
                      </a:pPr>
                      <a:r>
                        <a:rPr lang="ky-KG"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Финансылык ишмердүүлүктөн  келип түшкөн акча каражаттарынын таза өзгөрүүсү</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1 225 605</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870 933</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856344483"/>
                  </a:ext>
                </a:extLst>
              </a:tr>
              <a:tr h="186150">
                <a:tc>
                  <a:txBody>
                    <a:bodyPr/>
                    <a:lstStyle/>
                    <a:p>
                      <a:pPr marR="120650" algn="just">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Валюта курсунун өзгөрүүсүнүн таасири</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295356764"/>
                  </a:ext>
                </a:extLst>
              </a:tr>
              <a:tr h="384867">
                <a:tc>
                  <a:txBody>
                    <a:bodyPr/>
                    <a:lstStyle/>
                    <a:p>
                      <a:pPr marR="120650" algn="just">
                        <a:lnSpc>
                          <a:spcPct val="115000"/>
                        </a:lnSpc>
                        <a:spcAft>
                          <a:spcPts val="1000"/>
                        </a:spcAft>
                        <a:buNone/>
                      </a:pPr>
                      <a:r>
                        <a:rPr lang="ky-KG"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Акча каражаттарынын жана алардын эквиваленттеринин таза өсүшү (азайышы)</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(23 458)</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ky-KG" sz="1100" b="1"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15 613</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980056471"/>
                  </a:ext>
                </a:extLst>
              </a:tr>
              <a:tr h="186150">
                <a:tc>
                  <a:txBody>
                    <a:bodyPr/>
                    <a:lstStyle/>
                    <a:p>
                      <a:pPr marR="120650" algn="just">
                        <a:lnSpc>
                          <a:spcPct val="115000"/>
                        </a:lnSpc>
                        <a:spcAft>
                          <a:spcPts val="1000"/>
                        </a:spcAft>
                        <a:buNone/>
                      </a:pPr>
                      <a:r>
                        <a:rPr lang="ky-KG" sz="1100" spc="-1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Жыл башына карата акча каражаттары </a:t>
                      </a:r>
                      <a:endParaRPr lang="ru-KG"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16 861</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lnSpc>
                          <a:spcPct val="115000"/>
                        </a:lnSpc>
                        <a:spcAft>
                          <a:spcPts val="1000"/>
                        </a:spcAft>
                        <a:buNone/>
                      </a:pPr>
                      <a:r>
                        <a:rPr lang="ru-RU"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1 248</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652995083"/>
                  </a:ext>
                </a:extLst>
              </a:tr>
              <a:tr h="186150">
                <a:tc>
                  <a:txBody>
                    <a:bodyPr/>
                    <a:lstStyle/>
                    <a:p>
                      <a:pPr marR="120650" algn="just">
                        <a:lnSpc>
                          <a:spcPct val="115000"/>
                        </a:lnSpc>
                        <a:spcAft>
                          <a:spcPts val="1000"/>
                        </a:spcAft>
                        <a:buNone/>
                      </a:pPr>
                      <a:r>
                        <a:rPr lang="ky-KG" sz="1100" spc="-1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Жыл аягына карата акча каражаттары</a:t>
                      </a:r>
                      <a:endParaRPr lang="ru-KG"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buNone/>
                      </a:pPr>
                      <a:r>
                        <a:rPr lang="ky-KG" sz="1100" spc="-1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40 319</a:t>
                      </a:r>
                      <a:endParaRPr lang="ru-KG"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buNone/>
                      </a:pPr>
                      <a:r>
                        <a:rPr lang="ky-KG" sz="1100" spc="-1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16 861</a:t>
                      </a:r>
                      <a:endParaRPr lang="ru-KG"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576" marR="36576"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4655623"/>
                  </a:ext>
                </a:extLst>
              </a:tr>
            </a:tbl>
          </a:graphicData>
        </a:graphic>
      </p:graphicFrame>
      <p:graphicFrame>
        <p:nvGraphicFramePr>
          <p:cNvPr id="14" name="Таблица 13">
            <a:extLst>
              <a:ext uri="{FF2B5EF4-FFF2-40B4-BE49-F238E27FC236}">
                <a16:creationId xmlns:a16="http://schemas.microsoft.com/office/drawing/2014/main" id="{21357336-CE7A-4F14-B4B0-26C2BA1985EC}"/>
              </a:ext>
            </a:extLst>
          </p:cNvPr>
          <p:cNvGraphicFramePr>
            <a:graphicFrameLocks noGrp="1"/>
          </p:cNvGraphicFramePr>
          <p:nvPr>
            <p:extLst>
              <p:ext uri="{D42A27DB-BD31-4B8C-83A1-F6EECF244321}">
                <p14:modId xmlns:p14="http://schemas.microsoft.com/office/powerpoint/2010/main" val="3565801341"/>
              </p:ext>
            </p:extLst>
          </p:nvPr>
        </p:nvGraphicFramePr>
        <p:xfrm>
          <a:off x="1011530" y="9408950"/>
          <a:ext cx="5925820" cy="402818"/>
        </p:xfrm>
        <a:graphic>
          <a:graphicData uri="http://schemas.openxmlformats.org/drawingml/2006/table">
            <a:tbl>
              <a:tblPr firstRow="1" firstCol="1" lastRow="1" lastCol="1" bandRow="1" bandCol="1"/>
              <a:tblGrid>
                <a:gridCol w="2385695">
                  <a:extLst>
                    <a:ext uri="{9D8B030D-6E8A-4147-A177-3AD203B41FA5}">
                      <a16:colId xmlns:a16="http://schemas.microsoft.com/office/drawing/2014/main" val="1587758991"/>
                    </a:ext>
                  </a:extLst>
                </a:gridCol>
                <a:gridCol w="1132840">
                  <a:extLst>
                    <a:ext uri="{9D8B030D-6E8A-4147-A177-3AD203B41FA5}">
                      <a16:colId xmlns:a16="http://schemas.microsoft.com/office/drawing/2014/main" val="3109217760"/>
                    </a:ext>
                  </a:extLst>
                </a:gridCol>
                <a:gridCol w="2407285">
                  <a:extLst>
                    <a:ext uri="{9D8B030D-6E8A-4147-A177-3AD203B41FA5}">
                      <a16:colId xmlns:a16="http://schemas.microsoft.com/office/drawing/2014/main" val="4176988346"/>
                    </a:ext>
                  </a:extLst>
                </a:gridCol>
              </a:tblGrid>
              <a:tr h="219938">
                <a:tc>
                  <a:txBody>
                    <a:bodyPr/>
                    <a:lstStyle/>
                    <a:p>
                      <a:pPr>
                        <a:spcAft>
                          <a:spcPts val="600"/>
                        </a:spcAft>
                        <a:buNone/>
                      </a:pPr>
                      <a:r>
                        <a:rPr lang="ky-KG" sz="1200" b="1" kern="1200" dirty="0">
                          <a:solidFill>
                            <a:srgbClr val="002F80"/>
                          </a:solidFill>
                          <a:latin typeface="Open Sans 2 Ultra-Bold"/>
                          <a:ea typeface="Open Sans 2 Ultra-Bold"/>
                          <a:cs typeface="Open Sans 2 Ultra-Bold"/>
                        </a:rPr>
                        <a:t>Аткаруучу директор</a:t>
                      </a:r>
                      <a:endParaRPr lang="ru-KG" sz="1200" b="1" kern="1200" dirty="0">
                        <a:solidFill>
                          <a:srgbClr val="002F80"/>
                        </a:solidFill>
                        <a:latin typeface="Open Sans 2 Ultra-Bold"/>
                        <a:ea typeface="Open Sans 2 Ultra-Bold"/>
                        <a:cs typeface="Open Sans 2 Ultra-Bold"/>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spcAft>
                          <a:spcPts val="600"/>
                        </a:spcAft>
                        <a:buNone/>
                      </a:pPr>
                      <a:r>
                        <a:rPr lang="ky-KG" sz="1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spcAft>
                          <a:spcPts val="600"/>
                        </a:spcAft>
                        <a:buNone/>
                      </a:pPr>
                      <a:r>
                        <a:rPr lang="ky-KG" sz="1200" b="1" kern="1200" dirty="0">
                          <a:solidFill>
                            <a:srgbClr val="002F80"/>
                          </a:solidFill>
                          <a:latin typeface="Open Sans 2 Ultra-Bold"/>
                          <a:ea typeface="Open Sans 2 Ultra-Bold"/>
                          <a:cs typeface="Open Sans 2 Ultra-Bold"/>
                        </a:rPr>
                        <a:t>Башкы</a:t>
                      </a:r>
                      <a:r>
                        <a:rPr lang="ky-KG" sz="1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y-KG" sz="1200" b="1" kern="1200" dirty="0">
                          <a:solidFill>
                            <a:srgbClr val="002F80"/>
                          </a:solidFill>
                          <a:latin typeface="Open Sans 2 Ultra-Bold"/>
                          <a:ea typeface="Open Sans 2 Ultra-Bold"/>
                          <a:cs typeface="Open Sans 2 Ultra-Bold"/>
                        </a:rPr>
                        <a:t>бухгалтер</a:t>
                      </a:r>
                      <a:endParaRPr lang="ru-KG" sz="1200" b="1" kern="1200" dirty="0">
                        <a:solidFill>
                          <a:srgbClr val="002F80"/>
                        </a:solidFill>
                        <a:latin typeface="Open Sans 2 Ultra-Bold"/>
                        <a:ea typeface="Open Sans 2 Ultra-Bold"/>
                        <a:cs typeface="Open Sans 2 Ultra-Bold"/>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91717202"/>
                  </a:ext>
                </a:extLst>
              </a:tr>
              <a:tr h="173067">
                <a:tc>
                  <a:txBody>
                    <a:bodyPr/>
                    <a:lstStyle/>
                    <a:p>
                      <a:pPr>
                        <a:spcAft>
                          <a:spcPts val="600"/>
                        </a:spcAft>
                        <a:buNone/>
                      </a:pPr>
                      <a:r>
                        <a:rPr lang="ky-KG" sz="1200" b="1" kern="1200" dirty="0">
                          <a:solidFill>
                            <a:srgbClr val="002F80"/>
                          </a:solidFill>
                          <a:latin typeface="Open Sans 2 Ultra-Bold"/>
                          <a:ea typeface="Open Sans 2 Ultra-Bold"/>
                          <a:cs typeface="Open Sans 2 Ultra-Bold"/>
                        </a:rPr>
                        <a:t>К. Дж. Букуев </a:t>
                      </a:r>
                      <a:endParaRPr lang="ru-KG" sz="1200" b="1" kern="1200" dirty="0">
                        <a:solidFill>
                          <a:srgbClr val="002F80"/>
                        </a:solidFill>
                        <a:latin typeface="Open Sans 2 Ultra-Bold"/>
                        <a:ea typeface="Open Sans 2 Ultra-Bold"/>
                        <a:cs typeface="Open Sans 2 Ultra-Bold"/>
                      </a:endParaRPr>
                    </a:p>
                  </a:txBody>
                  <a:tcPr marL="68580" marR="68580" marT="0" marB="0">
                    <a:lnL>
                      <a:noFill/>
                    </a:lnL>
                    <a:lnR>
                      <a:noFill/>
                    </a:lnR>
                    <a:lnT>
                      <a:noFill/>
                    </a:lnT>
                    <a:lnB>
                      <a:noFill/>
                    </a:lnB>
                    <a:noFill/>
                  </a:tcPr>
                </a:tc>
                <a:tc>
                  <a:txBody>
                    <a:bodyPr/>
                    <a:lstStyle/>
                    <a:p>
                      <a:pPr>
                        <a:spcAft>
                          <a:spcPts val="600"/>
                        </a:spcAft>
                        <a:buNone/>
                      </a:pPr>
                      <a:r>
                        <a:rPr lang="ky-KG" sz="1200" b="1">
                          <a:solidFill>
                            <a:srgbClr val="0070C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endParaRPr lang="ru-KG"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algn="l" defTabSz="914400" rtl="0" eaLnBrk="1" latinLnBrk="0" hangingPunct="1">
                        <a:spcAft>
                          <a:spcPts val="600"/>
                        </a:spcAft>
                        <a:buNone/>
                      </a:pPr>
                      <a:r>
                        <a:rPr lang="ky-KG" sz="1200" b="1" kern="1200" dirty="0">
                          <a:solidFill>
                            <a:srgbClr val="002F80"/>
                          </a:solidFill>
                          <a:latin typeface="Open Sans 2 Ultra-Bold"/>
                          <a:ea typeface="Open Sans 2 Ultra-Bold"/>
                          <a:cs typeface="Open Sans 2 Ultra-Bold"/>
                        </a:rPr>
                        <a:t>Байдылда уулу И.</a:t>
                      </a:r>
                      <a:endParaRPr lang="ru-KG" sz="1200" b="1" kern="1200" dirty="0">
                        <a:solidFill>
                          <a:srgbClr val="002F80"/>
                        </a:solidFill>
                        <a:latin typeface="Open Sans 2 Ultra-Bold"/>
                        <a:ea typeface="Open Sans 2 Ultra-Bold"/>
                        <a:cs typeface="Open Sans 2 Ultra-Bold"/>
                      </a:endParaRPr>
                    </a:p>
                  </a:txBody>
                  <a:tcPr marL="68580" marR="68580" marT="0" marB="0">
                    <a:lnL>
                      <a:noFill/>
                    </a:lnL>
                    <a:lnR>
                      <a:noFill/>
                    </a:lnR>
                    <a:lnT>
                      <a:noFill/>
                    </a:lnT>
                    <a:lnB>
                      <a:noFill/>
                    </a:lnB>
                    <a:noFill/>
                  </a:tcPr>
                </a:tc>
                <a:extLst>
                  <a:ext uri="{0D108BD9-81ED-4DB2-BD59-A6C34878D82A}">
                    <a16:rowId xmlns:a16="http://schemas.microsoft.com/office/drawing/2014/main" val="3771877489"/>
                  </a:ext>
                </a:extLst>
              </a:tr>
            </a:tbl>
          </a:graphicData>
        </a:graphic>
      </p:graphicFrame>
    </p:spTree>
    <p:extLst>
      <p:ext uri="{BB962C8B-B14F-4D97-AF65-F5344CB8AC3E}">
        <p14:creationId xmlns:p14="http://schemas.microsoft.com/office/powerpoint/2010/main" val="1007312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5D22D-5832-0705-F14B-0075F632D4F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9E91293-CE26-1FC3-B20C-FAD54A2AA9DB}"/>
              </a:ext>
            </a:extLst>
          </p:cNvPr>
          <p:cNvSpPr/>
          <p:nvPr/>
        </p:nvSpPr>
        <p:spPr>
          <a:xfrm>
            <a:off x="0" y="1270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DB072300-4592-0A4C-D0DC-94B2D71F284D}"/>
              </a:ext>
            </a:extLst>
          </p:cNvPr>
          <p:cNvSpPr/>
          <p:nvPr/>
        </p:nvSpPr>
        <p:spPr>
          <a:xfrm>
            <a:off x="756000" y="10042933"/>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4D50A0CD-CEE4-C0EA-A6AF-C26AC4823A04}"/>
              </a:ext>
            </a:extLst>
          </p:cNvPr>
          <p:cNvGrpSpPr/>
          <p:nvPr/>
        </p:nvGrpSpPr>
        <p:grpSpPr>
          <a:xfrm>
            <a:off x="756000" y="10150006"/>
            <a:ext cx="490114" cy="490114"/>
            <a:chOff x="0" y="0"/>
            <a:chExt cx="812800" cy="812800"/>
          </a:xfrm>
        </p:grpSpPr>
        <p:sp>
          <p:nvSpPr>
            <p:cNvPr id="6" name="Freeform 3">
              <a:extLst>
                <a:ext uri="{FF2B5EF4-FFF2-40B4-BE49-F238E27FC236}">
                  <a16:creationId xmlns:a16="http://schemas.microsoft.com/office/drawing/2014/main" id="{04AAB5BD-776A-4E03-920E-DC92EB3D4E4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txBody>
            <a:bodyPr anchor="ctr"/>
            <a:lstStyle/>
            <a:p>
              <a:endParaRPr lang="ru-KG"/>
            </a:p>
          </p:txBody>
        </p:sp>
        <p:sp>
          <p:nvSpPr>
            <p:cNvPr id="8" name="TextBox 4">
              <a:extLst>
                <a:ext uri="{FF2B5EF4-FFF2-40B4-BE49-F238E27FC236}">
                  <a16:creationId xmlns:a16="http://schemas.microsoft.com/office/drawing/2014/main" id="{A030C452-0049-BA24-6C49-7D205D9BD6DB}"/>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3CF00762-24E5-B7D4-DE08-BFCAC3E3893A}"/>
              </a:ext>
            </a:extLst>
          </p:cNvPr>
          <p:cNvSpPr txBox="1"/>
          <p:nvPr/>
        </p:nvSpPr>
        <p:spPr>
          <a:xfrm>
            <a:off x="822894" y="10278450"/>
            <a:ext cx="377272" cy="271485"/>
          </a:xfrm>
          <a:prstGeom prst="rect">
            <a:avLst/>
          </a:prstGeom>
        </p:spPr>
        <p:txBody>
          <a:bodyPr lIns="0" tIns="0" rIns="0" bIns="0" rtlCol="0" anchor="ctr">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36</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C45E347A-993E-2AB7-86F4-FBC92AFFDD31}"/>
              </a:ext>
            </a:extLst>
          </p:cNvPr>
          <p:cNvSpPr/>
          <p:nvPr/>
        </p:nvSpPr>
        <p:spPr>
          <a:xfrm>
            <a:off x="958850" y="8509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4666437F-AF1A-5F8B-0D84-F59F5B7487C1}"/>
              </a:ext>
            </a:extLst>
          </p:cNvPr>
          <p:cNvSpPr txBox="1"/>
          <p:nvPr/>
        </p:nvSpPr>
        <p:spPr>
          <a:xfrm>
            <a:off x="801948" y="1103214"/>
            <a:ext cx="6268070" cy="1477328"/>
          </a:xfrm>
          <a:prstGeom prst="rect">
            <a:avLst/>
          </a:prstGeom>
        </p:spPr>
        <p:txBody>
          <a:bodyPr wrap="square" lIns="0" tIns="0" rIns="0" bIns="0" rtlCol="0" anchor="t">
            <a:spAutoFit/>
          </a:bodyPr>
          <a:lstStyle/>
          <a:p>
            <a:pPr algn="ctr"/>
            <a:r>
              <a:rPr lang="ky-KG" sz="1600" b="1" dirty="0">
                <a:solidFill>
                  <a:srgbClr val="002F80"/>
                </a:solidFill>
                <a:latin typeface="Open Sans 2 Ultra-Bold"/>
                <a:ea typeface="Open Sans 2 Ultra-Bold"/>
                <a:cs typeface="Open Sans 2 Ultra-Bold"/>
              </a:rPr>
              <a:t>КЫРГЫЗ РЕСПУБЛИКАСЫНЫН ДЕПОЗИТТЕРДИ КОРГОО БОЮНЧА АГЕНТТИГИНИН</a:t>
            </a:r>
            <a:endParaRPr lang="ru-KG" sz="1600" b="1" dirty="0">
              <a:solidFill>
                <a:srgbClr val="002F80"/>
              </a:solidFill>
              <a:latin typeface="Open Sans 2 Ultra-Bold"/>
              <a:ea typeface="Open Sans 2 Ultra-Bold"/>
              <a:cs typeface="Open Sans 2 Ultra-Bold"/>
            </a:endParaRPr>
          </a:p>
          <a:p>
            <a:pPr algn="ctr"/>
            <a:r>
              <a:rPr lang="ky-KG" sz="1600" b="1" dirty="0">
                <a:solidFill>
                  <a:srgbClr val="002F80"/>
                </a:solidFill>
                <a:latin typeface="Open Sans 2 Ultra-Bold"/>
                <a:ea typeface="Open Sans 2 Ultra-Bold"/>
                <a:cs typeface="Open Sans 2 Ultra-Bold"/>
              </a:rPr>
              <a:t>ФИНАНСЫЛЫК ОТЧЕТУ ЖӨНҮНДӨ</a:t>
            </a:r>
            <a:endParaRPr lang="ru-KG" sz="1600" b="1" dirty="0">
              <a:solidFill>
                <a:srgbClr val="002F80"/>
              </a:solidFill>
              <a:latin typeface="Open Sans 2 Ultra-Bold"/>
              <a:ea typeface="Open Sans 2 Ultra-Bold"/>
              <a:cs typeface="Open Sans 2 Ultra-Bold"/>
            </a:endParaRPr>
          </a:p>
          <a:p>
            <a:pPr algn="ctr"/>
            <a:r>
              <a:rPr lang="ky-KG" sz="1600" b="1" dirty="0">
                <a:solidFill>
                  <a:srgbClr val="002F80"/>
                </a:solidFill>
                <a:latin typeface="Open Sans 2 Ultra-Bold"/>
                <a:ea typeface="Open Sans 2 Ultra-Bold"/>
                <a:cs typeface="Open Sans 2 Ultra-Bold"/>
              </a:rPr>
              <a:t>“</a:t>
            </a:r>
            <a:r>
              <a:rPr lang="ru-RU" sz="1600" b="1" dirty="0">
                <a:solidFill>
                  <a:srgbClr val="002F80"/>
                </a:solidFill>
                <a:latin typeface="Open Sans 2 Ultra-Bold"/>
                <a:ea typeface="Open Sans 2 Ultra-Bold"/>
                <a:cs typeface="Open Sans 2 Ultra-Bold"/>
              </a:rPr>
              <a:t>ГРАНТ ТОРНТОН</a:t>
            </a:r>
            <a:r>
              <a:rPr lang="ky-KG" sz="1600" b="1" dirty="0">
                <a:solidFill>
                  <a:srgbClr val="002F80"/>
                </a:solidFill>
                <a:latin typeface="Open Sans 2 Ultra-Bold"/>
                <a:ea typeface="Open Sans 2 Ultra-Bold"/>
                <a:cs typeface="Open Sans 2 Ultra-Bold"/>
              </a:rPr>
              <a:t>” ЖЧКнын</a:t>
            </a:r>
            <a:endParaRPr lang="ru-KG" sz="1600" b="1" dirty="0">
              <a:solidFill>
                <a:srgbClr val="002F80"/>
              </a:solidFill>
              <a:latin typeface="Open Sans 2 Ultra-Bold"/>
              <a:ea typeface="Open Sans 2 Ultra-Bold"/>
              <a:cs typeface="Open Sans 2 Ultra-Bold"/>
            </a:endParaRPr>
          </a:p>
          <a:p>
            <a:pPr algn="ctr"/>
            <a:r>
              <a:rPr lang="ky-KG" sz="1600" b="1" dirty="0">
                <a:solidFill>
                  <a:srgbClr val="002F80"/>
                </a:solidFill>
                <a:latin typeface="Open Sans 2 Ultra-Bold"/>
                <a:ea typeface="Open Sans 2 Ultra-Bold"/>
                <a:cs typeface="Open Sans 2 Ultra-Bold"/>
              </a:rPr>
              <a:t>КӨЗ КАРАНДЫСЫЗ АУДИТОРУНУН АУДИТОРДУК КОРУТУНДУСУ</a:t>
            </a:r>
            <a:endParaRPr lang="ru-KG" sz="1600" b="1" dirty="0">
              <a:solidFill>
                <a:srgbClr val="002F80"/>
              </a:solidFill>
              <a:latin typeface="Open Sans 2 Ultra-Bold"/>
              <a:ea typeface="Open Sans 2 Ultra-Bold"/>
              <a:cs typeface="Open Sans 2 Ultra-Bold"/>
            </a:endParaRPr>
          </a:p>
        </p:txBody>
      </p:sp>
      <p:sp>
        <p:nvSpPr>
          <p:cNvPr id="10" name="TextBox 14">
            <a:extLst>
              <a:ext uri="{FF2B5EF4-FFF2-40B4-BE49-F238E27FC236}">
                <a16:creationId xmlns:a16="http://schemas.microsoft.com/office/drawing/2014/main" id="{C64DC359-FE34-ADCD-7E41-CACEB2CAEC5A}"/>
              </a:ext>
            </a:extLst>
          </p:cNvPr>
          <p:cNvSpPr txBox="1"/>
          <p:nvPr/>
        </p:nvSpPr>
        <p:spPr>
          <a:xfrm>
            <a:off x="958850" y="383143"/>
            <a:ext cx="6268070" cy="215444"/>
          </a:xfrm>
          <a:prstGeom prst="rect">
            <a:avLst/>
          </a:prstGeom>
        </p:spPr>
        <p:txBody>
          <a:bodyPr wrap="square" lIns="0" tIns="0" rIns="0" bIns="0" rtlCol="0" anchor="t">
            <a:spAutoFit/>
          </a:bodyPr>
          <a:lstStyle/>
          <a:p>
            <a:r>
              <a:rPr lang="ru-RU" sz="1400" b="1" dirty="0">
                <a:solidFill>
                  <a:srgbClr val="002F80"/>
                </a:solidFill>
                <a:latin typeface="Open Sans 2 Ultra-Bold"/>
                <a:ea typeface="Open Sans 2 Ultra-Bold"/>
                <a:cs typeface="Open Sans 2 Ultra-Bold"/>
              </a:rPr>
              <a:t>5</a:t>
            </a:r>
            <a:r>
              <a:rPr lang="ru-KG" sz="1400" b="1" dirty="0">
                <a:solidFill>
                  <a:srgbClr val="002F80"/>
                </a:solidFill>
                <a:latin typeface="Open Sans 2 Ultra-Bold"/>
                <a:ea typeface="Open Sans 2 Ultra-Bold"/>
                <a:cs typeface="Open Sans 2 Ultra-Bold"/>
              </a:rPr>
              <a:t>-</a:t>
            </a:r>
            <a:r>
              <a:rPr lang="ru-KG" sz="1400" b="1" dirty="0" err="1">
                <a:solidFill>
                  <a:srgbClr val="002F80"/>
                </a:solidFill>
                <a:latin typeface="Open Sans 2 Ultra-Bold"/>
                <a:ea typeface="Open Sans 2 Ultra-Bold"/>
                <a:cs typeface="Open Sans 2 Ultra-Bold"/>
              </a:rPr>
              <a:t>тиркеме</a:t>
            </a:r>
            <a:r>
              <a:rPr lang="ru-RU" sz="1400" b="1" dirty="0">
                <a:solidFill>
                  <a:srgbClr val="002F80"/>
                </a:solidFill>
                <a:latin typeface="Open Sans 2 Ultra-Bold"/>
                <a:ea typeface="Open Sans 2 Ultra-Bold"/>
                <a:cs typeface="Open Sans 2 Ultra-Bold"/>
              </a:rPr>
              <a:t>. </a:t>
            </a:r>
            <a:endParaRPr lang="ru-KG" sz="1400" b="1" dirty="0">
              <a:solidFill>
                <a:srgbClr val="002F80"/>
              </a:solidFill>
              <a:latin typeface="Open Sans 2 Ultra-Bold"/>
              <a:ea typeface="Open Sans 2 Ultra-Bold"/>
              <a:cs typeface="Open Sans 2 Ultra-Bold"/>
            </a:endParaRPr>
          </a:p>
        </p:txBody>
      </p:sp>
      <p:sp>
        <p:nvSpPr>
          <p:cNvPr id="7" name="TextBox 15">
            <a:extLst>
              <a:ext uri="{FF2B5EF4-FFF2-40B4-BE49-F238E27FC236}">
                <a16:creationId xmlns:a16="http://schemas.microsoft.com/office/drawing/2014/main" id="{DB6A7166-869F-A118-1291-2C13E691DD32}"/>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
        <p:nvSpPr>
          <p:cNvPr id="4" name="TextBox 3">
            <a:extLst>
              <a:ext uri="{FF2B5EF4-FFF2-40B4-BE49-F238E27FC236}">
                <a16:creationId xmlns:a16="http://schemas.microsoft.com/office/drawing/2014/main" id="{B88C8803-D289-F01C-7B32-D789A61C4E41}"/>
              </a:ext>
            </a:extLst>
          </p:cNvPr>
          <p:cNvSpPr txBox="1"/>
          <p:nvPr/>
        </p:nvSpPr>
        <p:spPr>
          <a:xfrm>
            <a:off x="801948" y="2893666"/>
            <a:ext cx="6299067" cy="6370975"/>
          </a:xfrm>
          <a:prstGeom prst="rect">
            <a:avLst/>
          </a:prstGeom>
          <a:noFill/>
        </p:spPr>
        <p:txBody>
          <a:bodyPr wrap="square">
            <a:spAutoFit/>
          </a:bodyPr>
          <a:lstStyle/>
          <a:p>
            <a:pPr algn="just"/>
            <a:r>
              <a:rPr lang="ky-KG" sz="1200" b="1" dirty="0"/>
              <a:t>Кыргыз Республикасынын Депозиттерди коргоо боюнча агенттигинин Директорлор кеңешине</a:t>
            </a:r>
            <a:endParaRPr lang="ru-KG" sz="1200" b="1" dirty="0"/>
          </a:p>
          <a:p>
            <a:pPr algn="just"/>
            <a:endParaRPr lang="ky-KG" sz="1200" b="1" dirty="0"/>
          </a:p>
          <a:p>
            <a:pPr algn="just"/>
            <a:r>
              <a:rPr lang="ky-KG" sz="1200" b="1" dirty="0"/>
              <a:t>Пикир</a:t>
            </a:r>
            <a:endParaRPr lang="ru-KG" sz="1200" b="1" dirty="0"/>
          </a:p>
          <a:p>
            <a:pPr algn="just"/>
            <a:r>
              <a:rPr lang="ky-KG" sz="1200" b="1" dirty="0"/>
              <a:t> </a:t>
            </a:r>
            <a:endParaRPr lang="ru-KG" sz="1200" b="1" dirty="0"/>
          </a:p>
          <a:p>
            <a:pPr algn="just"/>
            <a:r>
              <a:rPr lang="ky-KG" sz="1200" dirty="0"/>
              <a:t>Биз Кыргыз Республикасынын Депозиттерди коргоо боюнча агенттигинин (мындан ары – Агенттик) 2025-жылдын 31-декабрына карата финансылык абал жөнүндө отчетту, жыйынды киреше жөнүндө отчетту, көрсөтүлгөн датада аяктаган жыл үчүн Депозиттерди коргоо фондундагы жана акча каражаттарынын кыймылы жөнүндө отчетту камтыган финансылык отчетуна, ошондой эле финансылык отчетко эскертүүлөргө, анын ичинде эсепке алуу саясатынын негизги жоболорунун кыскача баяндамасына аудит жүргүздүк.</a:t>
            </a:r>
            <a:endParaRPr lang="ru-KG" sz="1200" dirty="0"/>
          </a:p>
          <a:p>
            <a:pPr algn="just"/>
            <a:r>
              <a:rPr lang="ky-KG" sz="1200" dirty="0"/>
              <a:t> </a:t>
            </a:r>
            <a:endParaRPr lang="ru-KG" sz="1200" dirty="0"/>
          </a:p>
          <a:p>
            <a:pPr algn="just"/>
            <a:r>
              <a:rPr lang="ky-KG" sz="1200" dirty="0"/>
              <a:t>Биздин пикирибиз боюнча финансылык отчет Агенттиктин 2025-жылдын 31-декабрына карата финансылык абалын, Финансылык отчеттуулуктун эл аралык стандарттарына (ФОЭС) ылайык, көрсөтүлгөн датада аяктаган жыл үчүн анын ишинин финансылык натыйжаларын жана акча каражаттарынын кыймылын бардык олуттуу аспектилерде ишенимдүү чагылдырат.</a:t>
            </a:r>
            <a:endParaRPr lang="ru-KG" sz="1200" dirty="0"/>
          </a:p>
          <a:p>
            <a:pPr algn="just"/>
            <a:r>
              <a:rPr lang="ky-KG" sz="1200" b="1" dirty="0"/>
              <a:t> </a:t>
            </a:r>
            <a:endParaRPr lang="ru-KG" sz="1200" b="1" dirty="0"/>
          </a:p>
          <a:p>
            <a:pPr algn="just"/>
            <a:r>
              <a:rPr lang="ky-KG" sz="1200" b="1" dirty="0"/>
              <a:t>Пикир билдирүү үчүн негиз</a:t>
            </a:r>
            <a:endParaRPr lang="ru-KG" sz="1200" b="1" dirty="0"/>
          </a:p>
          <a:p>
            <a:pPr algn="just"/>
            <a:r>
              <a:rPr lang="ky-KG" sz="1200" dirty="0"/>
              <a:t>Биз аудитти Аудиттин эл аралык стандарттарына (АЭС) ылайык жүргүздүк. Ушул стандарттарга ылайык биздин милдеттерибиз корутундубуздун “Финансылык отчеттун аудити үчүн аудитордун жоопкерчилиги” бөлүмүндө баяндалган. Биз Бухгалтерлер үчүн эл аралык этика стандарттары боюнча кеңештин Кесипкөй бухгалтерлердин этика кодексине (БЭЭСК кодексине) жана биздин финансылык отчетко жүргүзгөн аудитибизге карата Кыргыз Республикасында колдонулуучу этикалык талаптарга ылайык Агенттикке карата көз карандысызбыз жана биз ушул талаптарга жана БЭЭСК кодексине ылайык башка этикалык милдеттерди аткардык. Биз алган аудитордук далилдер пикирибизди билдирүү үчүн негиз катары жетиштүү жана ылайыктуу деп эсептейбиз.</a:t>
            </a:r>
            <a:endParaRPr lang="ru-KG" sz="1200" dirty="0"/>
          </a:p>
          <a:p>
            <a:pPr algn="just"/>
            <a:r>
              <a:rPr lang="ky-KG" sz="1200" b="1" dirty="0"/>
              <a:t> </a:t>
            </a:r>
            <a:endParaRPr lang="ru-KG" sz="1200" b="1" dirty="0"/>
          </a:p>
          <a:p>
            <a:pPr algn="just"/>
            <a:r>
              <a:rPr lang="ky-KG" sz="1200" b="1" dirty="0"/>
              <a:t>Мурунку аудит жөнүндө маалымат</a:t>
            </a:r>
            <a:endParaRPr lang="ru-KG" sz="1200" b="1" dirty="0"/>
          </a:p>
          <a:p>
            <a:pPr algn="just"/>
            <a:r>
              <a:rPr lang="ky-KG" sz="1200" dirty="0"/>
              <a:t>2024-жылдын 31-декабрында аяктаган жыл үчүн каржылык отчеттуулук башка аудитор тарабынан текшерилип, ал 2025-жылдын 10-мартында бул отчеттуулук боюнча өзгөртүүсүз (модификацияланбаган) аудитордук корутунду берген.</a:t>
            </a:r>
            <a:endParaRPr lang="ru-KG" sz="1200" dirty="0"/>
          </a:p>
          <a:p>
            <a:pPr algn="just"/>
            <a:endParaRPr lang="ru-RU" sz="1200" b="1" i="1" dirty="0"/>
          </a:p>
        </p:txBody>
      </p:sp>
    </p:spTree>
    <p:extLst>
      <p:ext uri="{BB962C8B-B14F-4D97-AF65-F5344CB8AC3E}">
        <p14:creationId xmlns:p14="http://schemas.microsoft.com/office/powerpoint/2010/main" val="1962878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1F0B5-346F-73F3-7993-B381276099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263D135-1484-03F1-CBA0-A3E87A6D99DB}"/>
              </a:ext>
            </a:extLst>
          </p:cNvPr>
          <p:cNvSpPr/>
          <p:nvPr/>
        </p:nvSpPr>
        <p:spPr>
          <a:xfrm>
            <a:off x="0" y="1270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3C677AF5-01AA-A0CD-1F51-782845C62F14}"/>
              </a:ext>
            </a:extLst>
          </p:cNvPr>
          <p:cNvSpPr/>
          <p:nvPr/>
        </p:nvSpPr>
        <p:spPr>
          <a:xfrm>
            <a:off x="756000" y="10042933"/>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35160A93-A54D-9527-E6EE-A03EBEF88C30}"/>
              </a:ext>
            </a:extLst>
          </p:cNvPr>
          <p:cNvGrpSpPr/>
          <p:nvPr/>
        </p:nvGrpSpPr>
        <p:grpSpPr>
          <a:xfrm>
            <a:off x="756000" y="10150006"/>
            <a:ext cx="490114" cy="490114"/>
            <a:chOff x="0" y="0"/>
            <a:chExt cx="812800" cy="812800"/>
          </a:xfrm>
        </p:grpSpPr>
        <p:sp>
          <p:nvSpPr>
            <p:cNvPr id="6" name="Freeform 3">
              <a:extLst>
                <a:ext uri="{FF2B5EF4-FFF2-40B4-BE49-F238E27FC236}">
                  <a16:creationId xmlns:a16="http://schemas.microsoft.com/office/drawing/2014/main" id="{568F2237-1363-059F-A645-33CE74F30BE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txBody>
            <a:bodyPr anchor="ctr"/>
            <a:lstStyle/>
            <a:p>
              <a:endParaRPr lang="ru-KG"/>
            </a:p>
          </p:txBody>
        </p:sp>
        <p:sp>
          <p:nvSpPr>
            <p:cNvPr id="8" name="TextBox 4">
              <a:extLst>
                <a:ext uri="{FF2B5EF4-FFF2-40B4-BE49-F238E27FC236}">
                  <a16:creationId xmlns:a16="http://schemas.microsoft.com/office/drawing/2014/main" id="{F9E6B5FC-34D4-C8FE-4D52-4FF73D6FA884}"/>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9C4EAA22-C232-0909-7C73-CDF0BB9CA902}"/>
              </a:ext>
            </a:extLst>
          </p:cNvPr>
          <p:cNvSpPr txBox="1"/>
          <p:nvPr/>
        </p:nvSpPr>
        <p:spPr>
          <a:xfrm>
            <a:off x="822894" y="10278450"/>
            <a:ext cx="377272" cy="271485"/>
          </a:xfrm>
          <a:prstGeom prst="rect">
            <a:avLst/>
          </a:prstGeom>
        </p:spPr>
        <p:txBody>
          <a:bodyPr lIns="0" tIns="0" rIns="0" bIns="0" rtlCol="0" anchor="ctr">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37</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36B7DC5C-D5F3-438A-7AC2-10886E7FDBBB}"/>
              </a:ext>
            </a:extLst>
          </p:cNvPr>
          <p:cNvSpPr/>
          <p:nvPr/>
        </p:nvSpPr>
        <p:spPr>
          <a:xfrm>
            <a:off x="958850" y="850900"/>
            <a:ext cx="613868" cy="0"/>
          </a:xfrm>
          <a:prstGeom prst="line">
            <a:avLst/>
          </a:prstGeom>
          <a:ln w="47625" cap="rnd">
            <a:solidFill>
              <a:srgbClr val="FEBA3A"/>
            </a:solidFill>
            <a:prstDash val="solid"/>
            <a:headEnd type="none" w="sm" len="sm"/>
            <a:tailEnd type="none" w="sm" len="sm"/>
          </a:ln>
        </p:spPr>
      </p:sp>
      <p:sp>
        <p:nvSpPr>
          <p:cNvPr id="10" name="TextBox 14">
            <a:extLst>
              <a:ext uri="{FF2B5EF4-FFF2-40B4-BE49-F238E27FC236}">
                <a16:creationId xmlns:a16="http://schemas.microsoft.com/office/drawing/2014/main" id="{1733DB65-3640-43C0-74BA-00B7EBA0A2BA}"/>
              </a:ext>
            </a:extLst>
          </p:cNvPr>
          <p:cNvSpPr txBox="1"/>
          <p:nvPr/>
        </p:nvSpPr>
        <p:spPr>
          <a:xfrm>
            <a:off x="958850" y="383143"/>
            <a:ext cx="6268070" cy="215444"/>
          </a:xfrm>
          <a:prstGeom prst="rect">
            <a:avLst/>
          </a:prstGeom>
        </p:spPr>
        <p:txBody>
          <a:bodyPr wrap="square" lIns="0" tIns="0" rIns="0" bIns="0" rtlCol="0" anchor="t">
            <a:spAutoFit/>
          </a:bodyPr>
          <a:lstStyle/>
          <a:p>
            <a:r>
              <a:rPr lang="ru-RU" sz="1400" b="1" dirty="0">
                <a:solidFill>
                  <a:srgbClr val="002F80"/>
                </a:solidFill>
                <a:latin typeface="Open Sans 2 Ultra-Bold"/>
                <a:ea typeface="Open Sans 2 Ultra-Bold"/>
                <a:cs typeface="Open Sans 2 Ultra-Bold"/>
              </a:rPr>
              <a:t>5</a:t>
            </a:r>
            <a:r>
              <a:rPr lang="ru-KG" sz="1400" b="1" dirty="0">
                <a:solidFill>
                  <a:srgbClr val="002F80"/>
                </a:solidFill>
                <a:latin typeface="Open Sans 2 Ultra-Bold"/>
                <a:ea typeface="Open Sans 2 Ultra-Bold"/>
                <a:cs typeface="Open Sans 2 Ultra-Bold"/>
              </a:rPr>
              <a:t>-</a:t>
            </a:r>
            <a:r>
              <a:rPr lang="ru-KG" sz="1400" b="1" dirty="0" err="1">
                <a:solidFill>
                  <a:srgbClr val="002F80"/>
                </a:solidFill>
                <a:latin typeface="Open Sans 2 Ultra-Bold"/>
                <a:ea typeface="Open Sans 2 Ultra-Bold"/>
                <a:cs typeface="Open Sans 2 Ultra-Bold"/>
              </a:rPr>
              <a:t>тиркеме</a:t>
            </a:r>
            <a:r>
              <a:rPr lang="ru-RU" sz="1400" b="1" dirty="0">
                <a:solidFill>
                  <a:srgbClr val="002F80"/>
                </a:solidFill>
                <a:latin typeface="Open Sans 2 Ultra-Bold"/>
                <a:ea typeface="Open Sans 2 Ultra-Bold"/>
                <a:cs typeface="Open Sans 2 Ultra-Bold"/>
              </a:rPr>
              <a:t>. </a:t>
            </a:r>
            <a:endParaRPr lang="ru-KG" sz="1400" b="1" dirty="0">
              <a:solidFill>
                <a:srgbClr val="002F80"/>
              </a:solidFill>
              <a:latin typeface="Open Sans 2 Ultra-Bold"/>
              <a:ea typeface="Open Sans 2 Ultra-Bold"/>
              <a:cs typeface="Open Sans 2 Ultra-Bold"/>
            </a:endParaRPr>
          </a:p>
        </p:txBody>
      </p:sp>
      <p:sp>
        <p:nvSpPr>
          <p:cNvPr id="7" name="TextBox 15">
            <a:extLst>
              <a:ext uri="{FF2B5EF4-FFF2-40B4-BE49-F238E27FC236}">
                <a16:creationId xmlns:a16="http://schemas.microsoft.com/office/drawing/2014/main" id="{9C189442-9F97-1E49-EFCE-5B3A024B40EC}"/>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
        <p:nvSpPr>
          <p:cNvPr id="4" name="TextBox 3">
            <a:extLst>
              <a:ext uri="{FF2B5EF4-FFF2-40B4-BE49-F238E27FC236}">
                <a16:creationId xmlns:a16="http://schemas.microsoft.com/office/drawing/2014/main" id="{707F7E04-3B56-7557-74F8-0D4AF82048FF}"/>
              </a:ext>
            </a:extLst>
          </p:cNvPr>
          <p:cNvSpPr txBox="1"/>
          <p:nvPr/>
        </p:nvSpPr>
        <p:spPr>
          <a:xfrm>
            <a:off x="822894" y="1115948"/>
            <a:ext cx="6299067" cy="9510296"/>
          </a:xfrm>
          <a:prstGeom prst="rect">
            <a:avLst/>
          </a:prstGeom>
          <a:noFill/>
        </p:spPr>
        <p:txBody>
          <a:bodyPr wrap="square">
            <a:spAutoFit/>
          </a:bodyPr>
          <a:lstStyle/>
          <a:p>
            <a:pPr algn="just"/>
            <a:r>
              <a:rPr lang="ky-KG" sz="1200" b="1" dirty="0"/>
              <a:t>Агенттиктин жетекчилигинин жана корпоративдик башкаруу үчүн жооптуу адамдардын финансылык отчет үчүн жоопкерчилиги</a:t>
            </a:r>
          </a:p>
          <a:p>
            <a:pPr algn="just"/>
            <a:endParaRPr lang="ru-KG" sz="1200" b="1" dirty="0"/>
          </a:p>
          <a:p>
            <a:pPr algn="just"/>
            <a:r>
              <a:rPr lang="ky-KG" sz="1200" dirty="0"/>
              <a:t>Агенттиктик жетекчилиги ФОЭСке ылайык финансылык отчетту даярдоо жана ишенимдүү берүү үчүн, ошондой эле жетекчилик алдамчылыктан же катадан келип чыккан олуттуу бурмалоолорду камтыбаган финансылык отчетту даярдоо үчүн зарыл деп эсептеген ички текшерүү системасын камсыз кылуу үчүн жооптуу.</a:t>
            </a:r>
            <a:endParaRPr lang="ru-KG" sz="1200" dirty="0"/>
          </a:p>
          <a:p>
            <a:pPr algn="just"/>
            <a:r>
              <a:rPr lang="ky-KG" sz="1200" dirty="0"/>
              <a:t> </a:t>
            </a:r>
            <a:endParaRPr lang="ru-KG" sz="1200" dirty="0"/>
          </a:p>
          <a:p>
            <a:pPr algn="just"/>
            <a:r>
              <a:rPr lang="ky-KG" sz="1200" dirty="0"/>
              <a:t>Финансылык отчетту даярдоодо Агенттиктин жетекчилиги Агенттиктин ишин үзгүлтүксүз улантууга жөндөмдүүлүгүн баалоо үчүн, тиешелүү учурларда иштин үзгүлтүксүздүгүнө тиешелүү маалыматтарды ачып берүү үчүн жана жетекчилик Агенттикти жоюуну, анын ишин токтотууну көздөгөн же жоюу же ишин токтотуудан башка кандайдыр бир реалдуу альтернатива болбогон учурларды кошпогондо, иштин үзгүлтүксүздүгүнө жол берүүнүн негизинде отчет түзүү үчүн жооптуу.</a:t>
            </a:r>
            <a:endParaRPr lang="ru-KG" sz="1200" dirty="0"/>
          </a:p>
          <a:p>
            <a:pPr algn="just"/>
            <a:r>
              <a:rPr lang="ky-KG" sz="1200" dirty="0"/>
              <a:t> </a:t>
            </a:r>
            <a:endParaRPr lang="ru-KG" sz="1200" dirty="0"/>
          </a:p>
          <a:p>
            <a:pPr algn="just"/>
            <a:r>
              <a:rPr lang="ky-KG" sz="1200" dirty="0"/>
              <a:t>Агенттиктин Директорлор кеңеши Агенттиктин финансылык отчетун даярдоо процессин көзөмөлдөө үчүн жооптуу.</a:t>
            </a:r>
            <a:endParaRPr lang="ru-KG" sz="1200" dirty="0"/>
          </a:p>
          <a:p>
            <a:pPr algn="just"/>
            <a:r>
              <a:rPr lang="ky-KG" sz="1200" dirty="0"/>
              <a:t> </a:t>
            </a:r>
            <a:endParaRPr lang="ru-KG" sz="1200" dirty="0"/>
          </a:p>
          <a:p>
            <a:pPr algn="just"/>
            <a:r>
              <a:rPr lang="ky-KG" sz="1200" b="1" dirty="0"/>
              <a:t>Финансылык отчеттун аудити үчүн аудитордун жоопкерчилиги</a:t>
            </a:r>
            <a:endParaRPr lang="ru-KG" sz="1200" b="1" dirty="0"/>
          </a:p>
          <a:p>
            <a:pPr algn="just"/>
            <a:r>
              <a:rPr lang="ky-KG" sz="1200" dirty="0"/>
              <a:t> </a:t>
            </a:r>
            <a:endParaRPr lang="ru-KG" sz="1200" dirty="0"/>
          </a:p>
          <a:p>
            <a:pPr algn="just"/>
            <a:r>
              <a:rPr lang="ky-KG" sz="1200" dirty="0"/>
              <a:t>Биздин максатыбыз финансылык отчет ак ниетсиз аракеттерден же каталардан улам олуттуу бурмалоолорду камтыбагандыгына жана биздин пикирибизди камтыган аудитордук корутундуну жасоого акылга сыярлык ишенимге ээ болуу. Акылга сыярлык ишеним жогорку деңгээлдеги ишенимди билдирет, бирок Аудиттин эл аралык стандарттарына ылайык жүргүзүлгөн аудит дайыма эле олуттуу бурмалоолорду, алар бар болсо, аныктайт дегенге кепилдик бербейт. Бурмалоолор ак ниетсиз иш-аракеттердин же каталардын натыйжасы болушу мүмкүн жана эгерде алар өзүнчө же жалпысынан ушул финансылык отчеттун негизинде колдонуучулар тарабынан кабыл алынуучу экономикалык чечимдерге таасир этиши мүмкүн деп негиздүү божомолдонсо, олуттуу деп эсептелет.</a:t>
            </a:r>
            <a:endParaRPr lang="ru-KG" sz="1200" dirty="0"/>
          </a:p>
          <a:p>
            <a:pPr algn="just"/>
            <a:r>
              <a:rPr lang="ky-KG" sz="1200" dirty="0"/>
              <a:t> </a:t>
            </a:r>
            <a:endParaRPr lang="ru-KG" sz="1200" dirty="0"/>
          </a:p>
          <a:p>
            <a:pPr algn="just"/>
            <a:r>
              <a:rPr lang="ky-KG" sz="1200" dirty="0"/>
              <a:t>АЭСке ылайык аудиттин алкагында биз аудит учурунда кесиптик ой жүгүртүүнү жана кесиптик скептицизмди колдонобуз. Мындан тышкары, биз төмөнкүлөрдү аткарабыз:</a:t>
            </a:r>
          </a:p>
          <a:p>
            <a:pPr marL="171450" lvl="0" indent="-171450" algn="just">
              <a:buFont typeface="Wingdings" panose="05000000000000000000" pitchFamily="2" charset="2"/>
              <a:buChar char="§"/>
            </a:pPr>
            <a:r>
              <a:rPr lang="ky-KG" sz="1200" dirty="0"/>
              <a:t>алдамчылыктан же катадан улам финансылык отчеттун олуттуу бурмаланышынын тобокелдиктерин аныктайбыз жана баалайбыз, мындай тобокелдиктерге таасир этүүчү аудитордук процедураларды пландаштырабыз жана аткарабыз, биздин пикирибизге негиздүү жана ылайыктуу негиз берген аудитордук далилдерди алабыз. Кара ниет аракеттердин натыйжасында олуттуу бурмалоону аныктабоо тобокелдиги катанын натыйжасында олуттуу бурмалоону аныктабоо тобокелдигинен жогору, анткени кара ниет аракеттерге көмүскө бүтүм, жасалмалоо, атайылап өткөрүп жиберүү, маалыматты бурмалап берүү же ички көзөмөлдөө системасын айланып өтүү аракеттери кириши мүмкүн;</a:t>
            </a:r>
            <a:endParaRPr lang="ru-KG" sz="1200" dirty="0"/>
          </a:p>
          <a:p>
            <a:pPr marL="171450" lvl="0" indent="-171450" algn="just">
              <a:buFont typeface="Arial" panose="020B0604020202020204" pitchFamily="34" charset="0"/>
              <a:buChar char="•"/>
            </a:pPr>
            <a:r>
              <a:rPr lang="ky-KG" sz="1200" dirty="0"/>
              <a:t>жагдайга ылайык келген, бирок Агенттиктин ички көзөмөлүнүн натыйжалуулугу боюнча пикир билдирүү максатында эмес, аудитордук жол-жоболорду иштеп чыгуу үчүн аудиттин тиешелүү ички көзөмөлү жөнүндө түшүнүк алабыз;</a:t>
            </a:r>
          </a:p>
          <a:p>
            <a:pPr marL="171450" indent="-171450" algn="just">
              <a:buFont typeface="Arial" panose="020B0604020202020204" pitchFamily="34" charset="0"/>
              <a:buChar char="•"/>
            </a:pPr>
            <a:r>
              <a:rPr lang="ky-KG" sz="1200" dirty="0"/>
              <a:t>колдонулуп жаткан эсепке алуу саясатынын ылайыктуулугун жана жетекчилик тарабынан жасалган эсепке алууну баалоолордун жана ага байланыштуу ачыкка чыгаруулардын негиздүүлүгүн баалайбыз;</a:t>
            </a:r>
            <a:endParaRPr lang="ru-KG" sz="1200" dirty="0"/>
          </a:p>
          <a:p>
            <a:pPr lvl="0" algn="just"/>
            <a:endParaRPr lang="ru-KG" sz="1200" dirty="0"/>
          </a:p>
          <a:p>
            <a:pPr algn="just"/>
            <a:endParaRPr lang="ky-KG" sz="1200" dirty="0"/>
          </a:p>
          <a:p>
            <a:pPr algn="just"/>
            <a:endParaRPr lang="ru-KG" sz="1200" dirty="0"/>
          </a:p>
          <a:p>
            <a:pPr algn="just"/>
            <a:endParaRPr lang="ru-RU" sz="1200" b="1" i="1" dirty="0"/>
          </a:p>
        </p:txBody>
      </p:sp>
    </p:spTree>
    <p:extLst>
      <p:ext uri="{BB962C8B-B14F-4D97-AF65-F5344CB8AC3E}">
        <p14:creationId xmlns:p14="http://schemas.microsoft.com/office/powerpoint/2010/main" val="1609567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9B292-82FC-5C6D-D1DF-25FC9CEB8A5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EEE8D85-24AD-23C6-5FCE-A6AE3EBCA476}"/>
              </a:ext>
            </a:extLst>
          </p:cNvPr>
          <p:cNvSpPr/>
          <p:nvPr/>
        </p:nvSpPr>
        <p:spPr>
          <a:xfrm>
            <a:off x="0" y="1270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4CAC4224-FCE4-477B-0E0C-9E8A039CD25B}"/>
              </a:ext>
            </a:extLst>
          </p:cNvPr>
          <p:cNvSpPr/>
          <p:nvPr/>
        </p:nvSpPr>
        <p:spPr>
          <a:xfrm>
            <a:off x="756000" y="10042933"/>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C43951EF-7C01-777A-FAEB-BBF4A9186F17}"/>
              </a:ext>
            </a:extLst>
          </p:cNvPr>
          <p:cNvGrpSpPr/>
          <p:nvPr/>
        </p:nvGrpSpPr>
        <p:grpSpPr>
          <a:xfrm>
            <a:off x="756000" y="10150006"/>
            <a:ext cx="490114" cy="490114"/>
            <a:chOff x="0" y="0"/>
            <a:chExt cx="812800" cy="812800"/>
          </a:xfrm>
        </p:grpSpPr>
        <p:sp>
          <p:nvSpPr>
            <p:cNvPr id="6" name="Freeform 3">
              <a:extLst>
                <a:ext uri="{FF2B5EF4-FFF2-40B4-BE49-F238E27FC236}">
                  <a16:creationId xmlns:a16="http://schemas.microsoft.com/office/drawing/2014/main" id="{B543C471-9BAE-FEDD-1CA8-3F287925D99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txBody>
            <a:bodyPr anchor="ctr"/>
            <a:lstStyle/>
            <a:p>
              <a:endParaRPr lang="ru-KG"/>
            </a:p>
          </p:txBody>
        </p:sp>
        <p:sp>
          <p:nvSpPr>
            <p:cNvPr id="8" name="TextBox 4">
              <a:extLst>
                <a:ext uri="{FF2B5EF4-FFF2-40B4-BE49-F238E27FC236}">
                  <a16:creationId xmlns:a16="http://schemas.microsoft.com/office/drawing/2014/main" id="{98311151-6F6B-AC46-ECE6-C664174B560F}"/>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8EF2F57B-63DA-CA4D-A17F-A21CCE69BB06}"/>
              </a:ext>
            </a:extLst>
          </p:cNvPr>
          <p:cNvSpPr txBox="1"/>
          <p:nvPr/>
        </p:nvSpPr>
        <p:spPr>
          <a:xfrm>
            <a:off x="822894" y="10278450"/>
            <a:ext cx="377272" cy="271485"/>
          </a:xfrm>
          <a:prstGeom prst="rect">
            <a:avLst/>
          </a:prstGeom>
        </p:spPr>
        <p:txBody>
          <a:bodyPr lIns="0" tIns="0" rIns="0" bIns="0" rtlCol="0" anchor="ctr">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38</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3DC85DF9-804F-1BA1-7C1B-2289C20F7DF2}"/>
              </a:ext>
            </a:extLst>
          </p:cNvPr>
          <p:cNvSpPr/>
          <p:nvPr/>
        </p:nvSpPr>
        <p:spPr>
          <a:xfrm>
            <a:off x="958850" y="850900"/>
            <a:ext cx="613868" cy="0"/>
          </a:xfrm>
          <a:prstGeom prst="line">
            <a:avLst/>
          </a:prstGeom>
          <a:ln w="47625" cap="rnd">
            <a:solidFill>
              <a:srgbClr val="FEBA3A"/>
            </a:solidFill>
            <a:prstDash val="solid"/>
            <a:headEnd type="none" w="sm" len="sm"/>
            <a:tailEnd type="none" w="sm" len="sm"/>
          </a:ln>
        </p:spPr>
      </p:sp>
      <p:sp>
        <p:nvSpPr>
          <p:cNvPr id="10" name="TextBox 14">
            <a:extLst>
              <a:ext uri="{FF2B5EF4-FFF2-40B4-BE49-F238E27FC236}">
                <a16:creationId xmlns:a16="http://schemas.microsoft.com/office/drawing/2014/main" id="{6A9B8DDC-D252-D336-E8A0-9E87B3DAD8E9}"/>
              </a:ext>
            </a:extLst>
          </p:cNvPr>
          <p:cNvSpPr txBox="1"/>
          <p:nvPr/>
        </p:nvSpPr>
        <p:spPr>
          <a:xfrm>
            <a:off x="958850" y="383143"/>
            <a:ext cx="6268070" cy="215444"/>
          </a:xfrm>
          <a:prstGeom prst="rect">
            <a:avLst/>
          </a:prstGeom>
        </p:spPr>
        <p:txBody>
          <a:bodyPr wrap="square" lIns="0" tIns="0" rIns="0" bIns="0" rtlCol="0" anchor="t">
            <a:spAutoFit/>
          </a:bodyPr>
          <a:lstStyle/>
          <a:p>
            <a:r>
              <a:rPr lang="ru-RU" sz="1400" b="1" dirty="0">
                <a:solidFill>
                  <a:srgbClr val="002F80"/>
                </a:solidFill>
                <a:latin typeface="Open Sans 2 Ultra-Bold"/>
                <a:ea typeface="Open Sans 2 Ultra-Bold"/>
                <a:cs typeface="Open Sans 2 Ultra-Bold"/>
              </a:rPr>
              <a:t>5</a:t>
            </a:r>
            <a:r>
              <a:rPr lang="ru-KG" sz="1400" b="1" dirty="0">
                <a:solidFill>
                  <a:srgbClr val="002F80"/>
                </a:solidFill>
                <a:latin typeface="Open Sans 2 Ultra-Bold"/>
                <a:ea typeface="Open Sans 2 Ultra-Bold"/>
                <a:cs typeface="Open Sans 2 Ultra-Bold"/>
              </a:rPr>
              <a:t>-</a:t>
            </a:r>
            <a:r>
              <a:rPr lang="ru-KG" sz="1400" b="1" dirty="0" err="1">
                <a:solidFill>
                  <a:srgbClr val="002F80"/>
                </a:solidFill>
                <a:latin typeface="Open Sans 2 Ultra-Bold"/>
                <a:ea typeface="Open Sans 2 Ultra-Bold"/>
                <a:cs typeface="Open Sans 2 Ultra-Bold"/>
              </a:rPr>
              <a:t>тиркеме</a:t>
            </a:r>
            <a:r>
              <a:rPr lang="ru-RU" sz="1400" b="1" dirty="0">
                <a:solidFill>
                  <a:srgbClr val="002F80"/>
                </a:solidFill>
                <a:latin typeface="Open Sans 2 Ultra-Bold"/>
                <a:ea typeface="Open Sans 2 Ultra-Bold"/>
                <a:cs typeface="Open Sans 2 Ultra-Bold"/>
              </a:rPr>
              <a:t>. </a:t>
            </a:r>
            <a:endParaRPr lang="ru-KG" sz="1400" b="1" dirty="0">
              <a:solidFill>
                <a:srgbClr val="002F80"/>
              </a:solidFill>
              <a:latin typeface="Open Sans 2 Ultra-Bold"/>
              <a:ea typeface="Open Sans 2 Ultra-Bold"/>
              <a:cs typeface="Open Sans 2 Ultra-Bold"/>
            </a:endParaRPr>
          </a:p>
        </p:txBody>
      </p:sp>
      <p:sp>
        <p:nvSpPr>
          <p:cNvPr id="7" name="TextBox 15">
            <a:extLst>
              <a:ext uri="{FF2B5EF4-FFF2-40B4-BE49-F238E27FC236}">
                <a16:creationId xmlns:a16="http://schemas.microsoft.com/office/drawing/2014/main" id="{860613CD-0A3E-3EFD-415C-CBE2B153FA49}"/>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
        <p:nvSpPr>
          <p:cNvPr id="4" name="TextBox 3">
            <a:extLst>
              <a:ext uri="{FF2B5EF4-FFF2-40B4-BE49-F238E27FC236}">
                <a16:creationId xmlns:a16="http://schemas.microsoft.com/office/drawing/2014/main" id="{6D4F5B27-B9FF-7F51-A13C-C473BAB67166}"/>
              </a:ext>
            </a:extLst>
          </p:cNvPr>
          <p:cNvSpPr txBox="1"/>
          <p:nvPr/>
        </p:nvSpPr>
        <p:spPr>
          <a:xfrm>
            <a:off x="822894" y="1115948"/>
            <a:ext cx="6299067" cy="8956298"/>
          </a:xfrm>
          <a:prstGeom prst="rect">
            <a:avLst/>
          </a:prstGeom>
          <a:noFill/>
        </p:spPr>
        <p:txBody>
          <a:bodyPr wrap="square">
            <a:spAutoFit/>
          </a:bodyPr>
          <a:lstStyle/>
          <a:p>
            <a:pPr marL="171450" lvl="0" indent="-171450" algn="just">
              <a:buFont typeface="Wingdings" panose="05000000000000000000" pitchFamily="2" charset="2"/>
              <a:buChar char="§"/>
            </a:pPr>
            <a:r>
              <a:rPr lang="ky-KG" sz="1200" dirty="0"/>
              <a:t>улантылып жаткан иш үчүн эсепке алуу негизин жетекчиликтин колдонуусунун ылайыктуулугу боюнча корутунду жасайбыз жана алынган аудитордук далилдин негизинде Агенттиктин иштеп жаткан уюм катары өз ишин улантуу жөндөмдүүлүгүнө шек келтириши мүмкүн болгон окуяларга же шарттарга карата олуттуу белгисиздик бар же жок экендигине корутунду жасайбыз. Эгерде биз материалдык белгисиздик бар деген тыянакка келсек, анда аудитордук отчетубузда финансылык отчеттордогу тиешелүү ачууларга көңүл бурушубуз керек же эгерде мындай ачуулар адекваттуу болбосо, пикирибизди өзгөртүшүбүз керек. Биздин корутунду аудитордук отчеттун датасына чейин алынган аудитордук далилдерге негизделет. Бирок, келечектеги окуялар же шарттар Агенттиктин уланып жаткан ишине таасир этиши мүмкүн;</a:t>
            </a:r>
            <a:endParaRPr lang="ru-KG" sz="1200" dirty="0"/>
          </a:p>
          <a:p>
            <a:pPr marL="171450" lvl="0" indent="-171450" algn="just">
              <a:buFont typeface="Arial" panose="020B0604020202020204" pitchFamily="34" charset="0"/>
              <a:buChar char="•"/>
            </a:pPr>
            <a:r>
              <a:rPr lang="ky-KG" sz="1200" dirty="0"/>
              <a:t>жалпысынан финансылык отчеттун берилишин, анын түзүмүн жана мазмунун, анын ичинде маалыматтын ачыкка чыгарылышын, ошондой эле финансылык отчеттун негизинде жаткан операциялар жана көрүнүштөр алардын так берилишин камсыз кылынгандай берилишин баалайбыз.</a:t>
            </a:r>
            <a:endParaRPr lang="ru-KG" sz="1200" dirty="0"/>
          </a:p>
          <a:p>
            <a:r>
              <a:rPr lang="ky-KG" sz="1200" dirty="0"/>
              <a:t> </a:t>
            </a:r>
            <a:endParaRPr lang="ru-KG" sz="1200" dirty="0"/>
          </a:p>
          <a:p>
            <a:pPr algn="just" eaLnBrk="0" hangingPunct="0"/>
            <a:r>
              <a:rPr lang="ky-KG" sz="1200" dirty="0"/>
              <a:t>Биз Агенттиктин жетекчилиги жана Директорлор кеңеши менен маалыматтык өз ара аракеттенүүнү ишке ашырабыз, аларга башкалардан тышкары аудиттин пландаштырылган көлөмү жана мөөнөттөрү, ошондой эле аудиттин жыйынтыктары боюнча олуттуу эскертүүлөр, анын ичинде аудит процессинде биз аныктаган ички көзөмөлдөө системасынын олуттуу кемчиликтери жөнүндө маалымдайбыз.</a:t>
            </a:r>
            <a:endParaRPr lang="ru-KG" sz="1200" dirty="0"/>
          </a:p>
          <a:p>
            <a:pPr algn="just"/>
            <a:r>
              <a:rPr lang="ky-KG" sz="1200" dirty="0"/>
              <a:t>Биз Агенттиктин жетекчилигине жана Директорлор кеңешине биз көз карандысыздыкка карата бардык тиешелүү этикалык талаптарды сактагандыгыбыз жана аудитордун көз карандысыздыгына негиздүү таасир этүүчү катары каралышы мүмкүн болгон бардык мамилелер жана башка маселелер жөнүндө, ал эми зарыл учурларда тиешелүү сактык чаралары жөнүндө маалымдагандыгыбыз жөнүндө билдирүү беребиз.</a:t>
            </a:r>
            <a:endParaRPr lang="ru-KG" sz="1200" dirty="0"/>
          </a:p>
          <a:p>
            <a:pPr algn="just"/>
            <a:r>
              <a:rPr lang="ky-KG" sz="1200" dirty="0"/>
              <a:t>Агенттиктин жетекчилигине жана Директорлор кеңешине билдирген маселелердин ичинен биз учурдагы мезгил үчүн финансылык отчеттун аудити үчүн эң маанилүү жана тиешелүү түрдө аудиттин негизги маселелери болгон маселелерди аныктадык. </a:t>
            </a:r>
            <a:endParaRPr lang="ru-KG" sz="1200" dirty="0"/>
          </a:p>
          <a:p>
            <a:pPr algn="just"/>
            <a:r>
              <a:rPr lang="ky-KG" sz="1200" dirty="0"/>
              <a:t>Биз бул маселелерди аудитордук корутундуда баяндайбыз, бул маселелер жөнүндө ачык жарыялоого мыйзам же ченемдик укуктук актылар менен тыюу салынган же өтө сейрек учурларда биздин корутундуда кандайдыр бир маселе жөнүндө маалымат билдирилбеши керек деген тыянакка келбеген учурдан тышкары, анткени мындай маалыматты билдирүүнүн терс кесепеттери аны билдирүүдөгү коомдук пайдадан ашып кетет деп негиздүү божомолдоого болот.</a:t>
            </a:r>
            <a:endParaRPr lang="ru-KG" sz="1200" dirty="0"/>
          </a:p>
          <a:p>
            <a:r>
              <a:rPr lang="ky-KG" sz="1200" b="1" dirty="0"/>
              <a:t> </a:t>
            </a:r>
            <a:endParaRPr lang="ru-KG" sz="1200" dirty="0"/>
          </a:p>
          <a:p>
            <a:r>
              <a:rPr lang="ky-KG" sz="1200" b="1" dirty="0"/>
              <a:t>Армен Ванян</a:t>
            </a:r>
            <a:br>
              <a:rPr lang="ky-KG" sz="1200" dirty="0"/>
            </a:br>
            <a:r>
              <a:rPr lang="ky-KG" sz="1200" dirty="0"/>
              <a:t>Директор / Өнөктөш</a:t>
            </a:r>
            <a:br>
              <a:rPr lang="ky-KG" sz="1200" dirty="0"/>
            </a:br>
            <a:r>
              <a:rPr lang="ky-KG" sz="1200" dirty="0"/>
              <a:t>Аудитордун квалификациялык сертификаты</a:t>
            </a:r>
            <a:br>
              <a:rPr lang="ky-KG" sz="1200" dirty="0"/>
            </a:br>
            <a:r>
              <a:rPr lang="ky-KG" sz="1200" dirty="0"/>
              <a:t>Сериясы А №0264, 2016-жылдын 11-июлу</a:t>
            </a:r>
            <a:endParaRPr lang="ru-KG" sz="1200" dirty="0"/>
          </a:p>
          <a:p>
            <a:r>
              <a:rPr lang="ky-KG" sz="1200" b="1" dirty="0"/>
              <a:t>2026-жылдын 30-марты</a:t>
            </a:r>
            <a:br>
              <a:rPr lang="ky-KG" sz="1200" dirty="0"/>
            </a:br>
            <a:r>
              <a:rPr lang="ky-KG" sz="1200" dirty="0"/>
              <a:t>Бишкек шаары</a:t>
            </a:r>
            <a:endParaRPr lang="ru-KG" sz="1200" dirty="0"/>
          </a:p>
          <a:p>
            <a:endParaRPr lang="ky-KG" sz="1200" b="1" dirty="0"/>
          </a:p>
          <a:p>
            <a:r>
              <a:rPr lang="ky-KG" sz="1200" b="1" dirty="0"/>
              <a:t>«Грант Торнтон» ЖЧК</a:t>
            </a:r>
            <a:br>
              <a:rPr lang="ky-KG" sz="1200" dirty="0"/>
            </a:br>
            <a:r>
              <a:rPr lang="ky-KG" sz="1200" dirty="0"/>
              <a:t>Аудитордук иш жүргүзүүгө лицензия</a:t>
            </a:r>
            <a:br>
              <a:rPr lang="ky-KG" sz="1200" dirty="0"/>
            </a:br>
            <a:r>
              <a:rPr lang="ky-KG" sz="1200" dirty="0"/>
              <a:t>Кыргыз Республикасынын Өкмөтүнө караштуу</a:t>
            </a:r>
            <a:br>
              <a:rPr lang="ky-KG" sz="1200" dirty="0"/>
            </a:br>
            <a:r>
              <a:rPr lang="ky-KG" sz="1200" dirty="0"/>
              <a:t>Финансы рыногун жөнгө салуу жана көзөмөлдөө мамлекеттик кызматы тарабынан</a:t>
            </a:r>
            <a:br>
              <a:rPr lang="ky-KG" sz="1200" dirty="0"/>
            </a:br>
            <a:r>
              <a:rPr lang="ky-KG" sz="1200" dirty="0"/>
              <a:t>2013-жылдын 3-майында берилген</a:t>
            </a:r>
            <a:endParaRPr lang="ru-KG" sz="1200" dirty="0"/>
          </a:p>
          <a:p>
            <a:pPr algn="just"/>
            <a:r>
              <a:rPr lang="ky-KG" sz="1200" dirty="0"/>
              <a:t> </a:t>
            </a:r>
            <a:endParaRPr lang="ru-RU" sz="1200" b="1" i="1" dirty="0"/>
          </a:p>
        </p:txBody>
      </p:sp>
    </p:spTree>
    <p:extLst>
      <p:ext uri="{BB962C8B-B14F-4D97-AF65-F5344CB8AC3E}">
        <p14:creationId xmlns:p14="http://schemas.microsoft.com/office/powerpoint/2010/main" val="2315932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477B7-7F00-98E0-97BD-6E2CD007256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761A0C1-14D6-35CB-A934-8A59EBDC479D}"/>
              </a:ext>
            </a:extLst>
          </p:cNvPr>
          <p:cNvSpPr/>
          <p:nvPr/>
        </p:nvSpPr>
        <p:spPr>
          <a:xfrm>
            <a:off x="15875" y="-33248"/>
            <a:ext cx="7556500" cy="10726648"/>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B15354E9-4B4B-7F7C-DAEB-6E13544C0311}"/>
              </a:ext>
            </a:extLst>
          </p:cNvPr>
          <p:cNvSpPr/>
          <p:nvPr/>
        </p:nvSpPr>
        <p:spPr>
          <a:xfrm>
            <a:off x="822894" y="10005160"/>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6E194604-53DB-FF39-ACCB-6CF310630AD9}"/>
              </a:ext>
            </a:extLst>
          </p:cNvPr>
          <p:cNvGrpSpPr/>
          <p:nvPr/>
        </p:nvGrpSpPr>
        <p:grpSpPr>
          <a:xfrm>
            <a:off x="768716" y="10096651"/>
            <a:ext cx="490114" cy="490114"/>
            <a:chOff x="0" y="0"/>
            <a:chExt cx="812800" cy="812800"/>
          </a:xfrm>
        </p:grpSpPr>
        <p:sp>
          <p:nvSpPr>
            <p:cNvPr id="6" name="Freeform 3">
              <a:extLst>
                <a:ext uri="{FF2B5EF4-FFF2-40B4-BE49-F238E27FC236}">
                  <a16:creationId xmlns:a16="http://schemas.microsoft.com/office/drawing/2014/main" id="{77EB70F3-C0F2-14A7-0D04-34B012DA570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3EA8A7D4-73AC-47DE-7316-B1242B807521}"/>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AE52C5AE-A7BC-1205-6C9B-270EB74E06E7}"/>
              </a:ext>
            </a:extLst>
          </p:cNvPr>
          <p:cNvSpPr txBox="1"/>
          <p:nvPr/>
        </p:nvSpPr>
        <p:spPr>
          <a:xfrm>
            <a:off x="822894" y="10193422"/>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39</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9485BE66-C2F9-DDAC-EE1B-69B71804C6EB}"/>
              </a:ext>
            </a:extLst>
          </p:cNvPr>
          <p:cNvSpPr/>
          <p:nvPr/>
        </p:nvSpPr>
        <p:spPr>
          <a:xfrm>
            <a:off x="971449" y="698500"/>
            <a:ext cx="613868" cy="0"/>
          </a:xfrm>
          <a:prstGeom prst="line">
            <a:avLst/>
          </a:prstGeom>
          <a:ln w="47625" cap="rnd">
            <a:solidFill>
              <a:srgbClr val="FEBA3A"/>
            </a:solidFill>
            <a:prstDash val="solid"/>
            <a:headEnd type="none" w="sm" len="sm"/>
            <a:tailEnd type="none" w="sm" len="sm"/>
          </a:ln>
        </p:spPr>
      </p:sp>
      <p:sp>
        <p:nvSpPr>
          <p:cNvPr id="9" name="TextBox 14">
            <a:extLst>
              <a:ext uri="{FF2B5EF4-FFF2-40B4-BE49-F238E27FC236}">
                <a16:creationId xmlns:a16="http://schemas.microsoft.com/office/drawing/2014/main" id="{E1BAF808-0DA7-68F2-D27C-38B200652016}"/>
              </a:ext>
            </a:extLst>
          </p:cNvPr>
          <p:cNvSpPr txBox="1"/>
          <p:nvPr/>
        </p:nvSpPr>
        <p:spPr>
          <a:xfrm>
            <a:off x="996510" y="737699"/>
            <a:ext cx="5921713" cy="246221"/>
          </a:xfrm>
          <a:prstGeom prst="rect">
            <a:avLst/>
          </a:prstGeom>
        </p:spPr>
        <p:txBody>
          <a:bodyPr wrap="square" lIns="0" tIns="0" rIns="0" bIns="0" rtlCol="0" anchor="t">
            <a:spAutoFit/>
          </a:bodyPr>
          <a:lstStyle/>
          <a:p>
            <a:pPr algn="ctr">
              <a:spcAft>
                <a:spcPts val="200"/>
              </a:spcAft>
            </a:pPr>
            <a:r>
              <a:rPr lang="ru-RU" sz="1600" b="1" dirty="0" err="1">
                <a:solidFill>
                  <a:srgbClr val="002F80"/>
                </a:solidFill>
                <a:latin typeface="Open Sans 2 Ultra-Bold"/>
                <a:ea typeface="Open Sans 2 Ultra-Bold"/>
                <a:cs typeface="Open Sans 2 Ultra-Bold"/>
              </a:rPr>
              <a:t>Кыскартуулардын</a:t>
            </a:r>
            <a:r>
              <a:rPr lang="ru-RU" sz="1600" b="1" dirty="0">
                <a:solidFill>
                  <a:srgbClr val="002F80"/>
                </a:solidFill>
                <a:latin typeface="Open Sans 2 Ultra-Bold"/>
                <a:ea typeface="Open Sans 2 Ultra-Bold"/>
                <a:cs typeface="Open Sans 2 Ultra-Bold"/>
              </a:rPr>
              <a:t> </a:t>
            </a:r>
            <a:r>
              <a:rPr lang="ru-RU" sz="1600" b="1" dirty="0" err="1">
                <a:solidFill>
                  <a:srgbClr val="002F80"/>
                </a:solidFill>
                <a:latin typeface="Open Sans 2 Ultra-Bold"/>
                <a:ea typeface="Open Sans 2 Ultra-Bold"/>
                <a:cs typeface="Open Sans 2 Ultra-Bold"/>
              </a:rPr>
              <a:t>тизмеси</a:t>
            </a:r>
            <a:endParaRPr lang="ru-RU" sz="1600" b="1" dirty="0">
              <a:solidFill>
                <a:srgbClr val="002F80"/>
              </a:solidFill>
              <a:latin typeface="Open Sans 2 Ultra-Bold"/>
              <a:ea typeface="Open Sans 2 Ultra-Bold"/>
              <a:cs typeface="Open Sans 2 Ultra-Bold"/>
            </a:endParaRPr>
          </a:p>
        </p:txBody>
      </p:sp>
      <p:graphicFrame>
        <p:nvGraphicFramePr>
          <p:cNvPr id="17" name="Таблица 16">
            <a:extLst>
              <a:ext uri="{FF2B5EF4-FFF2-40B4-BE49-F238E27FC236}">
                <a16:creationId xmlns:a16="http://schemas.microsoft.com/office/drawing/2014/main" id="{DB191163-9517-61DA-FE78-6204D7D625BE}"/>
              </a:ext>
            </a:extLst>
          </p:cNvPr>
          <p:cNvGraphicFramePr>
            <a:graphicFrameLocks noGrp="1"/>
          </p:cNvGraphicFramePr>
          <p:nvPr>
            <p:extLst>
              <p:ext uri="{D42A27DB-BD31-4B8C-83A1-F6EECF244321}">
                <p14:modId xmlns:p14="http://schemas.microsoft.com/office/powerpoint/2010/main" val="3119642632"/>
              </p:ext>
            </p:extLst>
          </p:nvPr>
        </p:nvGraphicFramePr>
        <p:xfrm>
          <a:off x="980737" y="1040233"/>
          <a:ext cx="5921713" cy="8792164"/>
        </p:xfrm>
        <a:graphic>
          <a:graphicData uri="http://schemas.openxmlformats.org/drawingml/2006/table">
            <a:tbl>
              <a:tblPr firstRow="1" firstCol="1" bandRow="1"/>
              <a:tblGrid>
                <a:gridCol w="1792156">
                  <a:extLst>
                    <a:ext uri="{9D8B030D-6E8A-4147-A177-3AD203B41FA5}">
                      <a16:colId xmlns:a16="http://schemas.microsoft.com/office/drawing/2014/main" val="740513618"/>
                    </a:ext>
                  </a:extLst>
                </a:gridCol>
                <a:gridCol w="4129557">
                  <a:extLst>
                    <a:ext uri="{9D8B030D-6E8A-4147-A177-3AD203B41FA5}">
                      <a16:colId xmlns:a16="http://schemas.microsoft.com/office/drawing/2014/main" val="3659491315"/>
                    </a:ext>
                  </a:extLst>
                </a:gridCol>
              </a:tblGrid>
              <a:tr h="439775">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Агент</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тик</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Кыргыз Республик</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асынын</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Депозиттерди</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коргоо</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боюнча</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агенттиги</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7746571"/>
                  </a:ext>
                </a:extLst>
              </a:tr>
              <a:tr h="266096">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ЖТА</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Жөнгө</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салуучулук</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таасирди</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а</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нализ</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дөө</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4018781"/>
                  </a:ext>
                </a:extLst>
              </a:tr>
              <a:tr h="266096">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Банк сектор</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Кыргыз Республик</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асынын</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банк сектору</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0468941"/>
                  </a:ext>
                </a:extLst>
              </a:tr>
              <a:tr h="266096">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Дүйнөлүк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банк</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7336957"/>
                  </a:ext>
                </a:extLst>
              </a:tr>
              <a:tr h="266096">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КВ</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Мамлекеттик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каз</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ы</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 </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вексел</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дери</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7547197"/>
                  </a:ext>
                </a:extLst>
              </a:tr>
              <a:tr h="266096">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Мамлекеттик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каз</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ы</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 </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облигаци</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ялары</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2774734"/>
                  </a:ext>
                </a:extLst>
              </a:tr>
              <a:tr h="266096">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Мамлекеттик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баалуу</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кагаздар</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4099478"/>
                  </a:ext>
                </a:extLst>
              </a:tr>
              <a:tr h="266096">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ЕАЭ</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Еврази</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я</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экономи</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калык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бирлиги</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0585454"/>
                  </a:ext>
                </a:extLst>
              </a:tr>
              <a:tr h="266096">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ЕР</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ӨБ</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Европ</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реконструкци</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я</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жана</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өнүктүрүү</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банкы</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6485604"/>
                  </a:ext>
                </a:extLst>
              </a:tr>
              <a:tr h="266096">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АБС</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Аныктоонун</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бирдиктүү</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системасы</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5490782"/>
                  </a:ext>
                </a:extLst>
              </a:tr>
              <a:tr h="266096">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СКК</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Турак</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жай</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актык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кредит</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тик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компания</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9482839"/>
                  </a:ext>
                </a:extLst>
              </a:tr>
              <a:tr h="439775">
                <a:tc>
                  <a:txBody>
                    <a:bodyPr/>
                    <a:lstStyle/>
                    <a:p>
                      <a:pPr>
                        <a:lnSpc>
                          <a:spcPct val="107000"/>
                        </a:lnSpc>
                        <a:spcAft>
                          <a:spcPts val="800"/>
                        </a:spcAft>
                        <a:buNone/>
                      </a:pPr>
                      <a:r>
                        <a:rPr lang="ru-KG" sz="140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Мыйзам</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анк</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тык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аманаттарды</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(депозит</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терди</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коргоо</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жөнүндө</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Кыргыз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Рсепубликасынын</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Мыйзамы</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3856614"/>
                  </a:ext>
                </a:extLst>
              </a:tr>
              <a:tr h="266096">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АС</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Маалыматтык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аналити</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калык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система</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0530840"/>
                  </a:ext>
                </a:extLst>
              </a:tr>
              <a:tr h="266096">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Жасалма</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интеллект</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6410523"/>
                  </a:ext>
                </a:extLst>
              </a:tr>
              <a:tr h="266096">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Т/IT</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Маалыматтык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технологи</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ялар</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987979"/>
                  </a:ext>
                </a:extLst>
              </a:tr>
              <a:tr h="266096">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инистр</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лер</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Кабинети</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Кыргыз Республик</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асынын</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Министрлер</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Кабинети</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4546319"/>
                  </a:ext>
                </a:extLst>
              </a:tr>
              <a:tr h="266096">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КЭА</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епозит</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терди</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камсыздандыруучулардын</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эл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аралык</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ассоциациясы</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5036423"/>
                  </a:ext>
                </a:extLst>
              </a:tr>
              <a:tr h="439775">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инанс</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ы м</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инистр</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лиги</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Кыргыз Республик</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асынын</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Ф</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инанс</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ы</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инистр</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лиги</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093460"/>
                  </a:ext>
                </a:extLst>
              </a:tr>
              <a:tr h="266096">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ВЖТ</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едомст</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аралык</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жумушучу</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топ</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2533646"/>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МФК</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Микрофинанс</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ы</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компания</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сы</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9529805"/>
                  </a:ext>
                </a:extLst>
              </a:tr>
              <a:tr h="266096">
                <a:tc>
                  <a:txBody>
                    <a:bodyPr/>
                    <a:lstStyle/>
                    <a:p>
                      <a:pPr>
                        <a:lnSpc>
                          <a:spcPct val="107000"/>
                        </a:lnSpc>
                        <a:spcAft>
                          <a:spcPts val="800"/>
                        </a:spcAft>
                        <a:buNone/>
                      </a:pP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Улуттук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банк</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Кыргыз Республик</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асынын</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Улуттук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банк</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ы</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0700611"/>
                  </a:ext>
                </a:extLst>
              </a:tr>
              <a:tr h="266096">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ЧУ</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Ченемдик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укуктук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акты</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лар</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8121584"/>
                  </a:ext>
                </a:extLst>
              </a:tr>
              <a:tr h="266096">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Кыргызстан</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банк</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тарынын</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бирлиги</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6409736"/>
                  </a:ext>
                </a:extLst>
              </a:tr>
              <a:tr h="266096">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КС</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епозит</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терди</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коргоо</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системасы</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7090099"/>
                  </a:ext>
                </a:extLst>
              </a:tr>
              <a:tr h="266096">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ЖМК</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Жалпыга</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маалымдоо</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каражаты</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6342638"/>
                  </a:ext>
                </a:extLst>
              </a:tr>
              <a:tr h="266096">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ФК</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Финанс</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ы</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-кредит</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тик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уюмдар</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8340810"/>
                  </a:ext>
                </a:extLst>
              </a:tr>
              <a:tr h="266096">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Фонд</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епозит</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терди</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коргоо</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фонду</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5165749"/>
                  </a:ext>
                </a:extLst>
              </a:tr>
              <a:tr h="439775">
                <a:tc>
                  <a:txBody>
                    <a:bodyPr/>
                    <a:lstStyle/>
                    <a:p>
                      <a:pPr>
                        <a:lnSpc>
                          <a:spcPct val="107000"/>
                        </a:lnSpc>
                        <a:spcAft>
                          <a:spcPts val="800"/>
                        </a:spcAft>
                        <a:buNone/>
                      </a:pP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SMS</a:t>
                      </a:r>
                      <a:endParaRPr lang="ru-KG"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Уюлдук</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каражаттар</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аркылуу</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текст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түрүндөгү</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кыска</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билдирүүлөрдү</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жөнөтүү</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жана</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кабыл</a:t>
                      </a:r>
                      <a:r>
                        <a:rPr lang="ru-KG"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алуу</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8693649"/>
                  </a:ext>
                </a:extLst>
              </a:tr>
              <a:tr h="439775">
                <a:tc>
                  <a:txBody>
                    <a:bodyPr/>
                    <a:lstStyle/>
                    <a:p>
                      <a:pPr>
                        <a:lnSpc>
                          <a:spcPct val="107000"/>
                        </a:lnSpc>
                        <a:spcAft>
                          <a:spcPts val="800"/>
                        </a:spcAft>
                        <a:buNone/>
                      </a:pP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XML</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Маалыматтык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системада</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түзүмдөлгөн</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сактоо</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жана</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KG"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дайындарды</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берүү</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үч</a:t>
                      </a:r>
                      <a:r>
                        <a:rPr lang="ru-KG"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ү</a:t>
                      </a:r>
                      <a:r>
                        <a:rPr lang="ru-RU"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 </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тексттик</a:t>
                      </a:r>
                      <a:r>
                        <a:rPr lang="ru-RU"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тил</a:t>
                      </a:r>
                      <a:endParaRPr lang="ru-KG"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255" marR="302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8766171"/>
                  </a:ext>
                </a:extLst>
              </a:tr>
            </a:tbl>
          </a:graphicData>
        </a:graphic>
      </p:graphicFrame>
      <p:sp>
        <p:nvSpPr>
          <p:cNvPr id="7" name="TextBox 14">
            <a:extLst>
              <a:ext uri="{FF2B5EF4-FFF2-40B4-BE49-F238E27FC236}">
                <a16:creationId xmlns:a16="http://schemas.microsoft.com/office/drawing/2014/main" id="{BC39018C-FFB3-F1A3-826F-895E55842DD4}"/>
              </a:ext>
            </a:extLst>
          </p:cNvPr>
          <p:cNvSpPr txBox="1"/>
          <p:nvPr/>
        </p:nvSpPr>
        <p:spPr>
          <a:xfrm>
            <a:off x="958850" y="383143"/>
            <a:ext cx="6268070" cy="215444"/>
          </a:xfrm>
          <a:prstGeom prst="rect">
            <a:avLst/>
          </a:prstGeom>
        </p:spPr>
        <p:txBody>
          <a:bodyPr wrap="square" lIns="0" tIns="0" rIns="0" bIns="0" rtlCol="0" anchor="t">
            <a:spAutoFit/>
          </a:bodyPr>
          <a:lstStyle/>
          <a:p>
            <a:r>
              <a:rPr lang="ru-RU" sz="1400" b="1" dirty="0">
                <a:solidFill>
                  <a:srgbClr val="002F80"/>
                </a:solidFill>
                <a:latin typeface="Open Sans 2 Ultra-Bold"/>
                <a:ea typeface="Open Sans 2 Ultra-Bold"/>
                <a:cs typeface="Open Sans 2 Ultra-Bold"/>
              </a:rPr>
              <a:t>6</a:t>
            </a:r>
            <a:r>
              <a:rPr lang="ru-KG" sz="1400" b="1" dirty="0">
                <a:solidFill>
                  <a:srgbClr val="002F80"/>
                </a:solidFill>
                <a:latin typeface="Open Sans 2 Ultra-Bold"/>
                <a:ea typeface="Open Sans 2 Ultra-Bold"/>
                <a:cs typeface="Open Sans 2 Ultra-Bold"/>
              </a:rPr>
              <a:t>-</a:t>
            </a:r>
            <a:r>
              <a:rPr lang="ru-KG" sz="1400" b="1" dirty="0" err="1">
                <a:solidFill>
                  <a:srgbClr val="002F80"/>
                </a:solidFill>
                <a:latin typeface="Open Sans 2 Ultra-Bold"/>
                <a:ea typeface="Open Sans 2 Ultra-Bold"/>
                <a:cs typeface="Open Sans 2 Ultra-Bold"/>
              </a:rPr>
              <a:t>тиркеме</a:t>
            </a:r>
            <a:r>
              <a:rPr lang="ru-RU" sz="1400" b="1" dirty="0">
                <a:solidFill>
                  <a:srgbClr val="002F80"/>
                </a:solidFill>
                <a:latin typeface="Open Sans 2 Ultra-Bold"/>
                <a:ea typeface="Open Sans 2 Ultra-Bold"/>
                <a:cs typeface="Open Sans 2 Ultra-Bold"/>
              </a:rPr>
              <a:t>. </a:t>
            </a:r>
            <a:endParaRPr lang="ru-KG" sz="1400" b="1" dirty="0">
              <a:solidFill>
                <a:srgbClr val="002F80"/>
              </a:solidFill>
              <a:latin typeface="Open Sans 2 Ultra-Bold"/>
              <a:ea typeface="Open Sans 2 Ultra-Bold"/>
              <a:cs typeface="Open Sans 2 Ultra-Bold"/>
            </a:endParaRPr>
          </a:p>
        </p:txBody>
      </p:sp>
      <p:sp>
        <p:nvSpPr>
          <p:cNvPr id="10" name="TextBox 15">
            <a:extLst>
              <a:ext uri="{FF2B5EF4-FFF2-40B4-BE49-F238E27FC236}">
                <a16:creationId xmlns:a16="http://schemas.microsoft.com/office/drawing/2014/main" id="{E09169BC-D9C2-70C6-47A5-A960742EC309}"/>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3552536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35404-F5CA-F8F7-609C-A80DD9E64C7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4F7F518-449E-7AA0-2D6E-D749782D3460}"/>
              </a:ext>
            </a:extLst>
          </p:cNvPr>
          <p:cNvSpPr/>
          <p:nvPr/>
        </p:nvSpPr>
        <p:spPr>
          <a:xfrm>
            <a:off x="0" y="140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2"/>
            <a:stretch>
              <a:fillRect l="-4952" t="-1069" r="-168243" b="-106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K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AutoShape 7">
            <a:extLst>
              <a:ext uri="{FF2B5EF4-FFF2-40B4-BE49-F238E27FC236}">
                <a16:creationId xmlns:a16="http://schemas.microsoft.com/office/drawing/2014/main" id="{EAB9F66A-0F18-9906-F29A-C73A815CF6D0}"/>
              </a:ext>
            </a:extLst>
          </p:cNvPr>
          <p:cNvSpPr/>
          <p:nvPr/>
        </p:nvSpPr>
        <p:spPr>
          <a:xfrm>
            <a:off x="736802" y="9994900"/>
            <a:ext cx="6047992" cy="2381"/>
          </a:xfrm>
          <a:prstGeom prst="line">
            <a:avLst/>
          </a:prstGeom>
          <a:ln w="19050" cap="rnd">
            <a:solidFill>
              <a:srgbClr val="4F4F4F"/>
            </a:solidFill>
            <a:prstDash val="solid"/>
            <a:headEnd type="none" w="sm" len="sm"/>
            <a:tailEnd type="none" w="sm" len="sm"/>
          </a:ln>
        </p:spPr>
      </p:sp>
      <p:sp>
        <p:nvSpPr>
          <p:cNvPr id="4" name="TextBox 15">
            <a:extLst>
              <a:ext uri="{FF2B5EF4-FFF2-40B4-BE49-F238E27FC236}">
                <a16:creationId xmlns:a16="http://schemas.microsoft.com/office/drawing/2014/main" id="{0E9381BD-4AE1-A2E7-1BDC-BAE8338EFDBB}"/>
              </a:ext>
            </a:extLst>
          </p:cNvPr>
          <p:cNvSpPr txBox="1"/>
          <p:nvPr/>
        </p:nvSpPr>
        <p:spPr>
          <a:xfrm>
            <a:off x="812421" y="1172534"/>
            <a:ext cx="6077383" cy="27699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a:ea typeface="+mn-ea"/>
                <a:cs typeface="+mn-cs"/>
              </a:rPr>
              <a:t>У</a:t>
            </a:r>
            <a:r>
              <a:rPr kumimoji="0" lang="ru-KG" sz="1800" b="1" i="0" u="none" strike="noStrike" kern="1200" cap="none" spc="0" normalizeH="0" baseline="0" noProof="0" dirty="0" err="1">
                <a:ln>
                  <a:noFill/>
                </a:ln>
                <a:solidFill>
                  <a:prstClr val="black"/>
                </a:solidFill>
                <a:effectLst/>
                <a:uLnTx/>
                <a:uFillTx/>
                <a:latin typeface="Calibri"/>
                <a:ea typeface="+mn-ea"/>
                <a:cs typeface="+mn-cs"/>
              </a:rPr>
              <a:t>рматтуу</a:t>
            </a:r>
            <a:r>
              <a:rPr kumimoji="0" lang="ru-KG" sz="1800" b="1" i="0" u="none" strike="noStrike" kern="1200" cap="none" spc="0" normalizeH="0" baseline="0" noProof="0" dirty="0">
                <a:ln>
                  <a:noFill/>
                </a:ln>
                <a:solidFill>
                  <a:prstClr val="black"/>
                </a:solidFill>
                <a:effectLst/>
                <a:uLnTx/>
                <a:uFillTx/>
                <a:latin typeface="Calibri"/>
                <a:ea typeface="+mn-ea"/>
                <a:cs typeface="+mn-cs"/>
              </a:rPr>
              <a:t> </a:t>
            </a:r>
            <a:r>
              <a:rPr kumimoji="0" lang="ru-KG" sz="1800" b="1" i="0" u="none" strike="noStrike" kern="1200" cap="none" spc="0" normalizeH="0" baseline="0" noProof="0" dirty="0" err="1">
                <a:ln>
                  <a:noFill/>
                </a:ln>
                <a:solidFill>
                  <a:prstClr val="black"/>
                </a:solidFill>
                <a:effectLst/>
                <a:uLnTx/>
                <a:uFillTx/>
                <a:latin typeface="Calibri"/>
                <a:ea typeface="+mn-ea"/>
                <a:cs typeface="+mn-cs"/>
              </a:rPr>
              <a:t>кесиптештер</a:t>
            </a:r>
            <a:r>
              <a:rPr kumimoji="0" lang="ru-KG" sz="1800" b="1" i="0" u="none" strike="noStrike" kern="1200" cap="none" spc="0" normalizeH="0" baseline="0" noProof="0" dirty="0">
                <a:ln>
                  <a:noFill/>
                </a:ln>
                <a:solidFill>
                  <a:prstClr val="black"/>
                </a:solidFill>
                <a:effectLst/>
                <a:uLnTx/>
                <a:uFillTx/>
                <a:latin typeface="Calibri"/>
                <a:ea typeface="+mn-ea"/>
                <a:cs typeface="+mn-cs"/>
              </a:rPr>
              <a:t> </a:t>
            </a:r>
            <a:r>
              <a:rPr kumimoji="0" lang="ru-KG" sz="1800" b="1" i="0" u="none" strike="noStrike" kern="1200" cap="none" spc="0" normalizeH="0" baseline="0" noProof="0" dirty="0" err="1">
                <a:ln>
                  <a:noFill/>
                </a:ln>
                <a:solidFill>
                  <a:prstClr val="black"/>
                </a:solidFill>
                <a:effectLst/>
                <a:uLnTx/>
                <a:uFillTx/>
                <a:latin typeface="Calibri"/>
                <a:ea typeface="+mn-ea"/>
                <a:cs typeface="+mn-cs"/>
              </a:rPr>
              <a:t>жана</a:t>
            </a:r>
            <a:r>
              <a:rPr kumimoji="0" lang="ru-KG" sz="1800" b="1" i="0" u="none" strike="noStrike" kern="1200" cap="none" spc="0" normalizeH="0" baseline="0" noProof="0" dirty="0">
                <a:ln>
                  <a:noFill/>
                </a:ln>
                <a:solidFill>
                  <a:prstClr val="black"/>
                </a:solidFill>
                <a:effectLst/>
                <a:uLnTx/>
                <a:uFillTx/>
                <a:latin typeface="Calibri"/>
                <a:ea typeface="+mn-ea"/>
                <a:cs typeface="+mn-cs"/>
              </a:rPr>
              <a:t> </a:t>
            </a:r>
            <a:r>
              <a:rPr kumimoji="0" lang="ru-KG" sz="1800" b="1" i="0" u="none" strike="noStrike" kern="1200" cap="none" spc="0" normalizeH="0" baseline="0" noProof="0" dirty="0" err="1">
                <a:ln>
                  <a:noFill/>
                </a:ln>
                <a:solidFill>
                  <a:prstClr val="black"/>
                </a:solidFill>
                <a:effectLst/>
                <a:uLnTx/>
                <a:uFillTx/>
                <a:latin typeface="Calibri"/>
                <a:ea typeface="+mn-ea"/>
                <a:cs typeface="+mn-cs"/>
              </a:rPr>
              <a:t>өнөктөштөр</a:t>
            </a:r>
            <a:r>
              <a:rPr kumimoji="0" lang="ru-RU" sz="1800" b="1" i="0" u="none" strike="noStrike" kern="1200" cap="none" spc="0" normalizeH="0" baseline="0" noProof="0" dirty="0">
                <a:ln>
                  <a:noFill/>
                </a:ln>
                <a:solidFill>
                  <a:prstClr val="black"/>
                </a:solidFill>
                <a:effectLst/>
                <a:uLnTx/>
                <a:uFillTx/>
                <a:latin typeface="Calibri"/>
                <a:ea typeface="+mn-ea"/>
                <a:cs typeface="+mn-cs"/>
              </a:rPr>
              <a:t>!</a:t>
            </a:r>
            <a:endParaRPr kumimoji="0" lang="ru-KG"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2">
            <a:extLst>
              <a:ext uri="{FF2B5EF4-FFF2-40B4-BE49-F238E27FC236}">
                <a16:creationId xmlns:a16="http://schemas.microsoft.com/office/drawing/2014/main" id="{012228CE-ECBA-950D-10FD-13CBD5FBD53D}"/>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96208B4A-9E05-955B-9757-489CED3B611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1467F053-72E3-03E0-0E09-41481A717D93}"/>
                </a:ext>
              </a:extLst>
            </p:cNvPr>
            <p:cNvSpPr txBox="1"/>
            <p:nvPr/>
          </p:nvSpPr>
          <p:spPr>
            <a:xfrm>
              <a:off x="76200" y="76200"/>
              <a:ext cx="660400" cy="660400"/>
            </a:xfrm>
            <a:prstGeom prst="rect">
              <a:avLst/>
            </a:prstGeom>
          </p:spPr>
          <p:txBody>
            <a:bodyPr lIns="50800" tIns="50800" rIns="50800" bIns="50800" rtlCol="0" anchor="ctr"/>
            <a:lstStyle/>
            <a:p>
              <a:pPr marL="0" marR="0" lvl="0" indent="0" algn="ctr" defTabSz="914400" rtl="0" eaLnBrk="1" fontAlgn="auto" latinLnBrk="0" hangingPunct="1">
                <a:lnSpc>
                  <a:spcPts val="14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8">
            <a:extLst>
              <a:ext uri="{FF2B5EF4-FFF2-40B4-BE49-F238E27FC236}">
                <a16:creationId xmlns:a16="http://schemas.microsoft.com/office/drawing/2014/main" id="{B1EC9B6E-C5DD-1811-4485-B762572670CE}"/>
              </a:ext>
            </a:extLst>
          </p:cNvPr>
          <p:cNvSpPr txBox="1"/>
          <p:nvPr/>
        </p:nvSpPr>
        <p:spPr>
          <a:xfrm>
            <a:off x="812421" y="10173437"/>
            <a:ext cx="377272" cy="271485"/>
          </a:xfrm>
          <a:prstGeom prst="rect">
            <a:avLst/>
          </a:prstGeom>
        </p:spPr>
        <p:txBody>
          <a:bodyPr lIns="0" tIns="0" rIns="0" bIns="0" rtlCol="0" anchor="t">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F80"/>
                </a:solidFill>
                <a:effectLst/>
                <a:uLnTx/>
                <a:uFillTx/>
                <a:latin typeface="Open Sans 1 Bold"/>
                <a:ea typeface="Open Sans 1 Bold"/>
                <a:cs typeface="Open Sans 1 Bold"/>
                <a:sym typeface="Open Sans 1 Bold"/>
              </a:rPr>
              <a:t>0</a:t>
            </a:r>
            <a:r>
              <a:rPr kumimoji="0" lang="ru-RU" sz="2100" b="1" i="0" u="none" strike="noStrike" kern="1200" cap="none" spc="0" normalizeH="0" baseline="0" noProof="0" dirty="0">
                <a:ln>
                  <a:noFill/>
                </a:ln>
                <a:solidFill>
                  <a:srgbClr val="002F80"/>
                </a:solidFill>
                <a:effectLst/>
                <a:uLnTx/>
                <a:uFillTx/>
                <a:latin typeface="Open Sans 1 Bold"/>
                <a:ea typeface="Open Sans 1 Bold"/>
                <a:cs typeface="Open Sans 1 Bold"/>
                <a:sym typeface="Open Sans 1 Bold"/>
              </a:rPr>
              <a:t>4</a:t>
            </a:r>
            <a:endParaRPr kumimoji="0" lang="en-US" sz="2100" b="1" i="0" u="none" strike="noStrike" kern="1200" cap="none" spc="0" normalizeH="0" baseline="0" noProof="0" dirty="0">
              <a:ln>
                <a:noFill/>
              </a:ln>
              <a:solidFill>
                <a:srgbClr val="002F80"/>
              </a:solidFill>
              <a:effectLst/>
              <a:uLnTx/>
              <a:uFillTx/>
              <a:latin typeface="Open Sans 1 Bold"/>
              <a:ea typeface="Open Sans 1 Bold"/>
              <a:cs typeface="Open Sans 1 Bold"/>
              <a:sym typeface="Open Sans 1 Bold"/>
            </a:endParaRPr>
          </a:p>
        </p:txBody>
      </p:sp>
      <p:sp>
        <p:nvSpPr>
          <p:cNvPr id="13" name="TextBox 14">
            <a:extLst>
              <a:ext uri="{FF2B5EF4-FFF2-40B4-BE49-F238E27FC236}">
                <a16:creationId xmlns:a16="http://schemas.microsoft.com/office/drawing/2014/main" id="{17EC2F01-903D-09F7-6316-DD8848FF9A60}"/>
              </a:ext>
            </a:extLst>
          </p:cNvPr>
          <p:cNvSpPr txBox="1"/>
          <p:nvPr/>
        </p:nvSpPr>
        <p:spPr>
          <a:xfrm>
            <a:off x="833838" y="265509"/>
            <a:ext cx="6228498"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KG" sz="2200" b="1" i="0" u="none" strike="noStrike" kern="1200" cap="none" spc="0" normalizeH="0" baseline="0" noProof="0" dirty="0" err="1">
                <a:ln>
                  <a:noFill/>
                </a:ln>
                <a:solidFill>
                  <a:srgbClr val="002F80"/>
                </a:solidFill>
                <a:effectLst/>
                <a:uLnTx/>
                <a:uFillTx/>
                <a:latin typeface="Open Sans 2 Ultra-Bold"/>
                <a:ea typeface="Open Sans 2 Ultra-Bold"/>
                <a:cs typeface="Open Sans 2 Ultra-Bold"/>
              </a:rPr>
              <a:t>Агенттиктин</a:t>
            </a:r>
            <a:r>
              <a:rPr kumimoji="0" lang="ru-KG" sz="2200" b="1" i="0" u="none" strike="noStrike" kern="1200" cap="none" spc="0" normalizeH="0" baseline="0" noProof="0" dirty="0">
                <a:ln>
                  <a:noFill/>
                </a:ln>
                <a:solidFill>
                  <a:srgbClr val="002F80"/>
                </a:solidFill>
                <a:effectLst/>
                <a:uLnTx/>
                <a:uFillTx/>
                <a:latin typeface="Open Sans 2 Ultra-Bold"/>
                <a:ea typeface="Open Sans 2 Ultra-Bold"/>
                <a:cs typeface="Open Sans 2 Ultra-Bold"/>
              </a:rPr>
              <a:t> </a:t>
            </a:r>
            <a:r>
              <a:rPr kumimoji="0" lang="ru-KG" sz="2200" b="1" i="0" u="none" strike="noStrike" kern="1200" cap="none" spc="0" normalizeH="0" baseline="0" noProof="0" dirty="0" err="1">
                <a:ln>
                  <a:noFill/>
                </a:ln>
                <a:solidFill>
                  <a:srgbClr val="002F80"/>
                </a:solidFill>
                <a:effectLst/>
                <a:uLnTx/>
                <a:uFillTx/>
                <a:latin typeface="Open Sans 2 Ultra-Bold"/>
                <a:ea typeface="Open Sans 2 Ultra-Bold"/>
                <a:cs typeface="Open Sans 2 Ultra-Bold"/>
              </a:rPr>
              <a:t>Башкармасынын</a:t>
            </a:r>
            <a:r>
              <a:rPr kumimoji="0" lang="ru-RU" sz="2200" b="1" i="0" u="none" strike="noStrike" kern="1200" cap="none" spc="0" normalizeH="0" baseline="0" noProof="0" dirty="0">
                <a:ln>
                  <a:noFill/>
                </a:ln>
                <a:solidFill>
                  <a:srgbClr val="002F80"/>
                </a:solidFill>
                <a:effectLst/>
                <a:uLnTx/>
                <a:uFillTx/>
                <a:latin typeface="Open Sans 2 Ultra-Bold"/>
                <a:ea typeface="Open Sans 2 Ultra-Bold"/>
                <a:cs typeface="Open Sans 2 Ultra-Bold"/>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KG" sz="2200" b="1" i="0" u="none" strike="noStrike" kern="1200" cap="none" spc="0" normalizeH="0" baseline="0" noProof="0" dirty="0" err="1">
                <a:ln>
                  <a:noFill/>
                </a:ln>
                <a:solidFill>
                  <a:srgbClr val="002F80"/>
                </a:solidFill>
                <a:effectLst/>
                <a:uLnTx/>
                <a:uFillTx/>
                <a:latin typeface="Open Sans 2 Ultra-Bold"/>
                <a:ea typeface="Open Sans 2 Ultra-Bold"/>
                <a:cs typeface="Open Sans 2 Ultra-Bold"/>
              </a:rPr>
              <a:t>төрагасынын</a:t>
            </a:r>
            <a:r>
              <a:rPr kumimoji="0" lang="ru-KG" sz="2200" b="1" i="0" u="none" strike="noStrike" kern="1200" cap="none" spc="0" normalizeH="0" baseline="0" noProof="0" dirty="0">
                <a:ln>
                  <a:noFill/>
                </a:ln>
                <a:solidFill>
                  <a:srgbClr val="002F80"/>
                </a:solidFill>
                <a:effectLst/>
                <a:uLnTx/>
                <a:uFillTx/>
                <a:latin typeface="Open Sans 2 Ultra-Bold"/>
                <a:ea typeface="Open Sans 2 Ultra-Bold"/>
                <a:cs typeface="Open Sans 2 Ultra-Bold"/>
              </a:rPr>
              <a:t> </a:t>
            </a:r>
            <a:r>
              <a:rPr kumimoji="0" lang="ru-KG" sz="2200" b="1" i="0" u="none" strike="noStrike" kern="1200" cap="none" spc="0" normalizeH="0" baseline="0" noProof="0" dirty="0" err="1">
                <a:ln>
                  <a:noFill/>
                </a:ln>
                <a:solidFill>
                  <a:srgbClr val="002F80"/>
                </a:solidFill>
                <a:effectLst/>
                <a:uLnTx/>
                <a:uFillTx/>
                <a:latin typeface="Open Sans 2 Ultra-Bold"/>
                <a:ea typeface="Open Sans 2 Ultra-Bold"/>
                <a:cs typeface="Open Sans 2 Ultra-Bold"/>
              </a:rPr>
              <a:t>учурашуусу</a:t>
            </a:r>
            <a:r>
              <a:rPr kumimoji="0" lang="ru-RU" sz="2200" b="1" i="0" u="none" strike="noStrike" kern="1200" cap="none" spc="0" normalizeH="0" baseline="0" noProof="0" dirty="0">
                <a:ln>
                  <a:noFill/>
                </a:ln>
                <a:solidFill>
                  <a:srgbClr val="002F80"/>
                </a:solidFill>
                <a:effectLst/>
                <a:uLnTx/>
                <a:uFillTx/>
                <a:latin typeface="Open Sans 2 Ultra-Bold"/>
                <a:ea typeface="Open Sans 2 Ultra-Bold"/>
                <a:cs typeface="Open Sans 2 Ultra-Bold"/>
              </a:rPr>
              <a:t> </a:t>
            </a:r>
            <a:endParaRPr kumimoji="0" lang="ru-KG" sz="2200" b="1" i="0" u="none" strike="noStrike" kern="1200" cap="none" spc="0" normalizeH="0" baseline="0" noProof="0" dirty="0">
              <a:ln>
                <a:noFill/>
              </a:ln>
              <a:solidFill>
                <a:srgbClr val="002F80"/>
              </a:solidFill>
              <a:effectLst/>
              <a:uLnTx/>
              <a:uFillTx/>
              <a:latin typeface="Open Sans 2 Ultra-Bold"/>
              <a:ea typeface="Open Sans 2 Ultra-Bold"/>
              <a:cs typeface="Open Sans 2 Ultra-Bold"/>
            </a:endParaRPr>
          </a:p>
        </p:txBody>
      </p:sp>
      <p:sp>
        <p:nvSpPr>
          <p:cNvPr id="18" name="AutoShape 6">
            <a:extLst>
              <a:ext uri="{FF2B5EF4-FFF2-40B4-BE49-F238E27FC236}">
                <a16:creationId xmlns:a16="http://schemas.microsoft.com/office/drawing/2014/main" id="{9F588979-8105-796A-67BE-B76811FF833F}"/>
              </a:ext>
            </a:extLst>
          </p:cNvPr>
          <p:cNvSpPr/>
          <p:nvPr/>
        </p:nvSpPr>
        <p:spPr>
          <a:xfrm>
            <a:off x="893232" y="12319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68FE66D8-81B7-4412-A79A-70A5ED99259F}"/>
              </a:ext>
            </a:extLst>
          </p:cNvPr>
          <p:cNvSpPr txBox="1"/>
          <p:nvPr/>
        </p:nvSpPr>
        <p:spPr>
          <a:xfrm>
            <a:off x="833838" y="5346700"/>
            <a:ext cx="6149941" cy="3970318"/>
          </a:xfrm>
          <a:prstGeom prst="rect">
            <a:avLst/>
          </a:prstGeom>
          <a:noFill/>
        </p:spPr>
        <p:txBody>
          <a:bodyPr wrap="square">
            <a:spAutoFit/>
          </a:bodyPr>
          <a:lstStyle/>
          <a:p>
            <a:pPr marL="0" marR="0" lvl="0" indent="36000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err="1">
                <a:ln>
                  <a:noFill/>
                </a:ln>
                <a:solidFill>
                  <a:prstClr val="black"/>
                </a:solidFill>
                <a:effectLst/>
                <a:uLnTx/>
                <a:uFillTx/>
                <a:latin typeface="Calibri"/>
                <a:ea typeface="+mn-ea"/>
                <a:cs typeface="+mn-cs"/>
              </a:rPr>
              <a:t>Агенттик</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санариптик</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трансформацияга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KG" sz="1200" b="0" i="0" u="none" strike="noStrike" kern="1200" cap="none" spc="0" normalizeH="0" baseline="0" noProof="0" dirty="0" err="1">
                <a:ln>
                  <a:noFill/>
                </a:ln>
                <a:solidFill>
                  <a:prstClr val="black"/>
                </a:solidFill>
                <a:effectLst/>
                <a:uLnTx/>
                <a:uFillTx/>
                <a:latin typeface="Calibri"/>
                <a:ea typeface="+mn-ea"/>
                <a:cs typeface="+mn-cs"/>
              </a:rPr>
              <a:t>жигер</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дүү</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катышууну</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улантып</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заманбап</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технологияларды</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жана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инновациялык</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чечимдерди</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киргизүүдө</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Маалыматтык-аналитикалык</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системаны</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модернизациялоо</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пландуу</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түрдө</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жүргүзүлүүдө</a:t>
            </a:r>
            <a:r>
              <a:rPr kumimoji="0" lang="ru-RU" sz="1200" b="0" i="0" u="none" strike="noStrike" kern="1200" cap="none" spc="0" normalizeH="0" baseline="0" noProof="0" dirty="0">
                <a:ln>
                  <a:noFill/>
                </a:ln>
                <a:solidFill>
                  <a:prstClr val="black"/>
                </a:solidFill>
                <a:effectLst/>
                <a:uLnTx/>
                <a:uFillTx/>
                <a:latin typeface="Calibri"/>
                <a:ea typeface="+mn-ea"/>
                <a:cs typeface="+mn-cs"/>
              </a:rPr>
              <a:t>.</a:t>
            </a:r>
            <a:endParaRPr kumimoji="0" lang="ru-KG"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36000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a:ea typeface="+mn-ea"/>
                <a:cs typeface="+mn-cs"/>
              </a:rPr>
              <a:t> Эл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аралык</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кызматташтыкка</a:t>
            </a:r>
            <a:r>
              <a:rPr kumimoji="0" lang="ru-RU" sz="1200" b="0" i="0" u="none" strike="noStrike" kern="1200" cap="none" spc="0" normalizeH="0" baseline="0" noProof="0" dirty="0">
                <a:ln>
                  <a:noFill/>
                </a:ln>
                <a:solidFill>
                  <a:prstClr val="black"/>
                </a:solidFill>
                <a:effectLst/>
                <a:uLnTx/>
                <a:uFillTx/>
                <a:latin typeface="Calibri"/>
                <a:ea typeface="+mn-ea"/>
                <a:cs typeface="+mn-cs"/>
              </a:rPr>
              <a:t> да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олуттуу</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көңүл</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бурулууда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Агенттиктин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ишмердүүлүгүн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Депозиттерди</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камсыздандыруучу</a:t>
            </a:r>
            <a:r>
              <a:rPr kumimoji="0" lang="ru-RU" sz="1200" b="0" i="0" u="none" strike="noStrike" kern="1200" cap="none" spc="0" normalizeH="0" baseline="0" noProof="0" dirty="0">
                <a:ln>
                  <a:noFill/>
                </a:ln>
                <a:solidFill>
                  <a:prstClr val="black"/>
                </a:solidFill>
                <a:effectLst/>
                <a:uLnTx/>
                <a:uFillTx/>
                <a:latin typeface="Calibri"/>
                <a:ea typeface="+mn-ea"/>
                <a:cs typeface="+mn-cs"/>
              </a:rPr>
              <a:t> эл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аралык</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ассоциациясынын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принциптерине</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ылайык</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келүүсүнө</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комплекстүү</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өзүн-өзү</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баалоо</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KG" sz="1200" b="0" i="0" u="none" strike="noStrike" kern="1200" cap="none" spc="0" normalizeH="0" baseline="0" noProof="0" dirty="0" err="1">
                <a:ln>
                  <a:noFill/>
                </a:ln>
                <a:solidFill>
                  <a:prstClr val="black"/>
                </a:solidFill>
                <a:effectLst/>
                <a:uLnTx/>
                <a:uFillTx/>
                <a:latin typeface="Calibri"/>
                <a:ea typeface="+mn-ea"/>
                <a:cs typeface="+mn-cs"/>
              </a:rPr>
              <a:t>жагында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чоң</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иштер</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аткарылды</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Агенттик</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ДКЭАнын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принциптерине</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ылайык</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келүүсүнө</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комплекстүү</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көз</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карандысыз</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баа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берүүнү</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жүргүзүү</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боюнча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дымактуу</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максатты</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көздөп</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жатат</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endParaRPr kumimoji="0" lang="ru-KG"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36000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err="1">
                <a:ln>
                  <a:noFill/>
                </a:ln>
                <a:solidFill>
                  <a:prstClr val="black"/>
                </a:solidFill>
                <a:effectLst/>
                <a:uLnTx/>
                <a:uFillTx/>
                <a:latin typeface="Calibri"/>
                <a:ea typeface="+mn-ea"/>
                <a:cs typeface="+mn-cs"/>
              </a:rPr>
              <a:t>Калктын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финансылык</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сабаттуулугун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жогорулатуу</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жаатында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маалыматтык-агартуу</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кампаниялары</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ишке</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ашырылып</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алар</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республиканын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калкын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депозиттерди</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коргоо</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системасы</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жөнүндө</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маалымдуулугун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жогорулатууга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өбөлгө</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түздү</a:t>
            </a:r>
            <a:r>
              <a:rPr kumimoji="0" lang="ru-RU" sz="1200" b="0" i="0" u="none" strike="noStrike" kern="1200" cap="none" spc="0" normalizeH="0" baseline="0" noProof="0" dirty="0">
                <a:ln>
                  <a:noFill/>
                </a:ln>
                <a:solidFill>
                  <a:prstClr val="black"/>
                </a:solidFill>
                <a:effectLst/>
                <a:uLnTx/>
                <a:uFillTx/>
                <a:latin typeface="Calibri"/>
                <a:ea typeface="+mn-ea"/>
                <a:cs typeface="+mn-cs"/>
              </a:rPr>
              <a:t>.</a:t>
            </a:r>
            <a:endParaRPr kumimoji="0" lang="ru-KG"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36000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Агенттиктин</a:t>
            </a:r>
            <a:r>
              <a:rPr kumimoji="0" lang="ru-RU" sz="1200" b="0" i="0" u="none" strike="noStrike" kern="1200" cap="none" spc="0" normalizeH="0" baseline="0" noProof="0" dirty="0">
                <a:ln>
                  <a:noFill/>
                </a:ln>
                <a:solidFill>
                  <a:prstClr val="black"/>
                </a:solidFill>
                <a:effectLst/>
                <a:uLnTx/>
                <a:uFillTx/>
                <a:latin typeface="Calibri"/>
                <a:ea typeface="+mn-ea"/>
                <a:cs typeface="+mn-cs"/>
              </a:rPr>
              <a:t> 2023–2025-жылдар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өнүктүрүү</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стратегиясында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белгиленген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негизги</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көрсөткүчтөр</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ийгиликтүү</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аткарылып</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республиканын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депозиттерди</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коргоо</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системасын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мындан</a:t>
            </a:r>
            <a:r>
              <a:rPr kumimoji="0" lang="ru-RU" sz="1200" b="0" i="0" u="none" strike="noStrike" kern="1200" cap="none" spc="0" normalizeH="0" baseline="0" noProof="0" dirty="0">
                <a:ln>
                  <a:noFill/>
                </a:ln>
                <a:solidFill>
                  <a:prstClr val="black"/>
                </a:solidFill>
                <a:effectLst/>
                <a:uLnTx/>
                <a:uFillTx/>
                <a:latin typeface="Calibri"/>
                <a:ea typeface="+mn-ea"/>
                <a:cs typeface="+mn-cs"/>
              </a:rPr>
              <a:t> ары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өнүктүрүү</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үчүн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бекем</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негиз</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түзүлгөндүгүн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өзгөчө</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белгилеп</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кетким</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келет</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Агенттиктин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алдында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мындан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аркы</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өнүгүүнүн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кезектеги</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этабы</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турат</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endParaRPr kumimoji="0" lang="ru-KG"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36000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a:ea typeface="+mn-ea"/>
                <a:cs typeface="+mn-cs"/>
              </a:rPr>
              <a:t>Ал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депозиттерди</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коргоо</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системасын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KG" sz="1200" b="0" i="0" u="none" strike="noStrike" kern="1200" cap="none" spc="0" normalizeH="0" baseline="0" noProof="0" dirty="0" err="1">
                <a:ln>
                  <a:noFill/>
                </a:ln>
                <a:solidFill>
                  <a:prstClr val="black"/>
                </a:solidFill>
                <a:effectLst/>
                <a:uLnTx/>
                <a:uFillTx/>
                <a:latin typeface="Calibri"/>
                <a:ea typeface="+mn-ea"/>
                <a:cs typeface="+mn-cs"/>
              </a:rPr>
              <a:t>чыңдоо</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жана</a:t>
            </a:r>
            <a:r>
              <a:rPr kumimoji="0" lang="ru-RU" sz="1200" b="0" i="0" u="none" strike="noStrike" kern="1200" cap="none" spc="0" normalizeH="0" baseline="0" noProof="0" dirty="0">
                <a:ln>
                  <a:noFill/>
                </a:ln>
                <a:solidFill>
                  <a:prstClr val="black"/>
                </a:solidFill>
                <a:effectLst/>
                <a:uLnTx/>
                <a:uFillTx/>
                <a:latin typeface="Calibri"/>
                <a:ea typeface="+mn-ea"/>
                <a:cs typeface="+mn-cs"/>
              </a:rPr>
              <a:t> банк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системасынын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туруктуулугуна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көмөктөшүү</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ошондой</a:t>
            </a:r>
            <a:r>
              <a:rPr kumimoji="0" lang="ru-RU" sz="1200" b="0" i="0" u="none" strike="noStrike" kern="1200" cap="none" spc="0" normalizeH="0" baseline="0" noProof="0" dirty="0">
                <a:ln>
                  <a:noFill/>
                </a:ln>
                <a:solidFill>
                  <a:prstClr val="black"/>
                </a:solidFill>
                <a:effectLst/>
                <a:uLnTx/>
                <a:uFillTx/>
                <a:latin typeface="Calibri"/>
                <a:ea typeface="+mn-ea"/>
                <a:cs typeface="+mn-cs"/>
              </a:rPr>
              <a:t> эле </a:t>
            </a:r>
            <a:r>
              <a:rPr kumimoji="0" lang="ru-KG" sz="1200" b="0" i="0" u="none" strike="noStrike" kern="1200" cap="none" spc="0" normalizeH="0" baseline="0" noProof="0" dirty="0" err="1">
                <a:ln>
                  <a:noFill/>
                </a:ln>
                <a:solidFill>
                  <a:prstClr val="black"/>
                </a:solidFill>
                <a:effectLst/>
                <a:uLnTx/>
                <a:uFillTx/>
                <a:latin typeface="Calibri"/>
                <a:ea typeface="+mn-ea"/>
                <a:cs typeface="+mn-cs"/>
              </a:rPr>
              <a:t>калктын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аманаттарынын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корголушуна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болгон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ишенимин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арттыруу</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үчүн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максаттарды</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жана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милдеттерди</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аныктайт</a:t>
            </a:r>
            <a:r>
              <a:rPr kumimoji="0" lang="ru-RU" sz="1200" b="0" i="0" u="none" strike="noStrike" kern="1200" cap="none" spc="0" normalizeH="0" baseline="0" noProof="0" dirty="0">
                <a:ln>
                  <a:noFill/>
                </a:ln>
                <a:solidFill>
                  <a:prstClr val="black"/>
                </a:solidFill>
                <a:effectLst/>
                <a:uLnTx/>
                <a:uFillTx/>
                <a:latin typeface="Calibri"/>
                <a:ea typeface="+mn-ea"/>
                <a:cs typeface="+mn-cs"/>
              </a:rPr>
              <a:t>.</a:t>
            </a:r>
            <a:endParaRPr kumimoji="0" lang="ky-KG"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KG"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ky-KG" sz="1200" b="1" i="0" u="none" strike="noStrike" kern="1200" cap="none" spc="0" normalizeH="0" baseline="0" noProof="0" dirty="0">
                <a:ln>
                  <a:noFill/>
                </a:ln>
                <a:solidFill>
                  <a:prstClr val="black"/>
                </a:solidFill>
                <a:effectLst/>
                <a:uLnTx/>
                <a:uFillTx/>
                <a:latin typeface="Calibri"/>
                <a:ea typeface="+mn-ea"/>
                <a:cs typeface="+mn-cs"/>
              </a:rPr>
              <a:t>У</a:t>
            </a:r>
            <a:r>
              <a:rPr kumimoji="0" lang="ru-KG" sz="1200" b="1" i="0" u="none" strike="noStrike" kern="1200" cap="none" spc="0" normalizeH="0" baseline="0" noProof="0" dirty="0" err="1">
                <a:ln>
                  <a:noFill/>
                </a:ln>
                <a:solidFill>
                  <a:prstClr val="black"/>
                </a:solidFill>
                <a:effectLst/>
                <a:uLnTx/>
                <a:uFillTx/>
                <a:latin typeface="Calibri"/>
                <a:ea typeface="+mn-ea"/>
                <a:cs typeface="+mn-cs"/>
              </a:rPr>
              <a:t>рматтуу</a:t>
            </a:r>
            <a:r>
              <a:rPr kumimoji="0" lang="ru-KG" sz="1200" b="1" i="0" u="none" strike="noStrike" kern="1200" cap="none" spc="0" normalizeH="0" baseline="0" noProof="0" dirty="0">
                <a:ln>
                  <a:noFill/>
                </a:ln>
                <a:solidFill>
                  <a:prstClr val="black"/>
                </a:solidFill>
                <a:effectLst/>
                <a:uLnTx/>
                <a:uFillTx/>
                <a:latin typeface="Calibri"/>
                <a:ea typeface="+mn-ea"/>
                <a:cs typeface="+mn-cs"/>
              </a:rPr>
              <a:t> </a:t>
            </a:r>
            <a:r>
              <a:rPr kumimoji="0" lang="ru-KG" sz="1200" b="1" i="0" u="none" strike="noStrike" kern="1200" cap="none" spc="0" normalizeH="0" baseline="0" noProof="0" dirty="0" err="1">
                <a:ln>
                  <a:noFill/>
                </a:ln>
                <a:solidFill>
                  <a:prstClr val="black"/>
                </a:solidFill>
                <a:effectLst/>
                <a:uLnTx/>
                <a:uFillTx/>
                <a:latin typeface="Calibri"/>
                <a:ea typeface="+mn-ea"/>
                <a:cs typeface="+mn-cs"/>
              </a:rPr>
              <a:t>менен</a:t>
            </a:r>
            <a:r>
              <a:rPr kumimoji="0" lang="ky-KG" sz="1200" b="1" i="0" u="none" strike="noStrike" kern="1200" cap="none" spc="0" normalizeH="0" baseline="0" noProof="0" dirty="0">
                <a:ln>
                  <a:noFill/>
                </a:ln>
                <a:solidFill>
                  <a:prstClr val="black"/>
                </a:solidFill>
                <a:effectLst/>
                <a:uLnTx/>
                <a:uFillTx/>
                <a:latin typeface="Calibri"/>
                <a:ea typeface="+mn-ea"/>
                <a:cs typeface="+mn-cs"/>
              </a:rPr>
              <a:t>,</a:t>
            </a:r>
            <a:endParaRPr kumimoji="0" lang="ru-KG"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KG" sz="1200" b="1" i="0" u="none" strike="noStrike" kern="1200" cap="none" spc="0" normalizeH="0" baseline="0" noProof="0" dirty="0" err="1">
                <a:ln>
                  <a:noFill/>
                </a:ln>
                <a:solidFill>
                  <a:prstClr val="black"/>
                </a:solidFill>
                <a:effectLst/>
                <a:uLnTx/>
                <a:uFillTx/>
                <a:latin typeface="Calibri"/>
                <a:ea typeface="+mn-ea"/>
                <a:cs typeface="+mn-cs"/>
              </a:rPr>
              <a:t>Агенттиктин</a:t>
            </a:r>
            <a:r>
              <a:rPr kumimoji="0" lang="ru-KG" sz="1200" b="1" i="0" u="none" strike="noStrike" kern="1200" cap="none" spc="0" normalizeH="0" baseline="0" noProof="0" dirty="0">
                <a:ln>
                  <a:noFill/>
                </a:ln>
                <a:solidFill>
                  <a:prstClr val="black"/>
                </a:solidFill>
                <a:effectLst/>
                <a:uLnTx/>
                <a:uFillTx/>
                <a:latin typeface="Calibri"/>
                <a:ea typeface="+mn-ea"/>
                <a:cs typeface="+mn-cs"/>
              </a:rPr>
              <a:t> </a:t>
            </a:r>
            <a:r>
              <a:rPr kumimoji="0" lang="ru-KG" sz="1200" b="1" i="0" u="none" strike="noStrike" kern="1200" cap="none" spc="0" normalizeH="0" baseline="0" noProof="0" dirty="0" err="1">
                <a:ln>
                  <a:noFill/>
                </a:ln>
                <a:solidFill>
                  <a:prstClr val="black"/>
                </a:solidFill>
                <a:effectLst/>
                <a:uLnTx/>
                <a:uFillTx/>
                <a:latin typeface="Calibri"/>
                <a:ea typeface="+mn-ea"/>
                <a:cs typeface="+mn-cs"/>
              </a:rPr>
              <a:t>Башкармасынын</a:t>
            </a:r>
            <a:r>
              <a:rPr kumimoji="0" lang="ru-KG" sz="1200" b="1" i="0" u="none" strike="noStrike" kern="1200" cap="none" spc="0" normalizeH="0" baseline="0" noProof="0" dirty="0">
                <a:ln>
                  <a:noFill/>
                </a:ln>
                <a:solidFill>
                  <a:prstClr val="black"/>
                </a:solidFill>
                <a:effectLst/>
                <a:uLnTx/>
                <a:uFillTx/>
                <a:latin typeface="Calibri"/>
                <a:ea typeface="+mn-ea"/>
                <a:cs typeface="+mn-cs"/>
              </a:rPr>
              <a:t> </a:t>
            </a:r>
            <a:r>
              <a:rPr kumimoji="0" lang="ru-KG" sz="1200" b="1" i="0" u="none" strike="noStrike" kern="1200" cap="none" spc="0" normalizeH="0" baseline="0" noProof="0" dirty="0" err="1">
                <a:ln>
                  <a:noFill/>
                </a:ln>
                <a:solidFill>
                  <a:prstClr val="black"/>
                </a:solidFill>
                <a:effectLst/>
                <a:uLnTx/>
                <a:uFillTx/>
                <a:latin typeface="Calibri"/>
                <a:ea typeface="+mn-ea"/>
                <a:cs typeface="+mn-cs"/>
              </a:rPr>
              <a:t>төрагасы</a:t>
            </a:r>
            <a:r>
              <a:rPr kumimoji="0" lang="ky-KG" sz="1200" b="1" i="0" u="none" strike="noStrike" kern="1200" cap="none" spc="0" normalizeH="0" baseline="0" noProof="0" dirty="0">
                <a:ln>
                  <a:noFill/>
                </a:ln>
                <a:solidFill>
                  <a:prstClr val="black"/>
                </a:solidFill>
                <a:effectLst/>
                <a:uLnTx/>
                <a:uFillTx/>
                <a:latin typeface="Calibri"/>
                <a:ea typeface="+mn-ea"/>
                <a:cs typeface="+mn-cs"/>
              </a:rPr>
              <a:t>	             </a:t>
            </a:r>
            <a:r>
              <a:rPr kumimoji="0" lang="ru-KG" sz="1200" b="1" i="0" u="none" strike="noStrike" kern="1200" cap="none" spc="0" normalizeH="0" baseline="0" noProof="0" dirty="0">
                <a:ln>
                  <a:noFill/>
                </a:ln>
                <a:solidFill>
                  <a:prstClr val="black"/>
                </a:solidFill>
                <a:effectLst/>
                <a:uLnTx/>
                <a:uFillTx/>
                <a:latin typeface="Calibri"/>
                <a:ea typeface="+mn-ea"/>
                <a:cs typeface="+mn-cs"/>
              </a:rPr>
              <a:t>		</a:t>
            </a:r>
            <a:r>
              <a:rPr kumimoji="0" lang="ky-KG" sz="1200" b="1" i="0" u="none" strike="noStrike" kern="1200" cap="none" spc="0" normalizeH="0" baseline="0" noProof="0" dirty="0">
                <a:ln>
                  <a:noFill/>
                </a:ln>
                <a:solidFill>
                  <a:prstClr val="black"/>
                </a:solidFill>
                <a:effectLst/>
                <a:uLnTx/>
                <a:uFillTx/>
                <a:latin typeface="Calibri"/>
                <a:ea typeface="+mn-ea"/>
                <a:cs typeface="+mn-cs"/>
              </a:rPr>
              <a:t>Кадырбек Букуев</a:t>
            </a:r>
            <a:endParaRPr kumimoji="0" lang="ru-K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6F66A42-994C-BEB1-903C-E3FE66AAE07B}"/>
              </a:ext>
            </a:extLst>
          </p:cNvPr>
          <p:cNvSpPr txBox="1"/>
          <p:nvPr/>
        </p:nvSpPr>
        <p:spPr>
          <a:xfrm>
            <a:off x="3313093" y="1529671"/>
            <a:ext cx="3649269" cy="3416320"/>
          </a:xfrm>
          <a:prstGeom prst="rect">
            <a:avLst/>
          </a:prstGeom>
          <a:noFill/>
        </p:spPr>
        <p:txBody>
          <a:bodyPr wrap="square">
            <a:spAutoFit/>
          </a:bodyPr>
          <a:lstStyle/>
          <a:p>
            <a:pPr marL="0" marR="0" lvl="0" indent="36000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a:ea typeface="+mn-ea"/>
                <a:cs typeface="+mn-cs"/>
              </a:rPr>
              <a:t>2025-жыл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Кыргызстандын</a:t>
            </a:r>
            <a:r>
              <a:rPr kumimoji="0" lang="ru-RU" sz="1200" b="0" i="0" u="none" strike="noStrike" kern="1200" cap="none" spc="0" normalizeH="0" baseline="0" noProof="0" dirty="0">
                <a:ln>
                  <a:noFill/>
                </a:ln>
                <a:solidFill>
                  <a:prstClr val="black"/>
                </a:solidFill>
                <a:effectLst/>
                <a:uLnTx/>
                <a:uFillTx/>
                <a:latin typeface="Calibri"/>
                <a:ea typeface="+mn-ea"/>
                <a:cs typeface="+mn-cs"/>
              </a:rPr>
              <a:t> финансы-кредит сектору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үчүн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ишенимдүү</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өсүш</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мезгили</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болуп</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калды</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жана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бул</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оң</a:t>
            </a:r>
            <a:r>
              <a:rPr kumimoji="0" lang="ru-RU" sz="1200" b="0" i="0" u="none" strike="noStrike" kern="1200" cap="none" spc="0" normalizeH="0" baseline="0" noProof="0" dirty="0">
                <a:ln>
                  <a:noFill/>
                </a:ln>
                <a:solidFill>
                  <a:prstClr val="black"/>
                </a:solidFill>
                <a:effectLst/>
                <a:uLnTx/>
                <a:uFillTx/>
                <a:latin typeface="Calibri"/>
                <a:ea typeface="+mn-ea"/>
                <a:cs typeface="+mn-cs"/>
              </a:rPr>
              <a:t> динамика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жалпысынан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экономикалык</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абалга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жагымдуу</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таасирин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тийгизди</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Ушул</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шартта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Депозиттерди</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коргоо</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фондунун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бекемделиши</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уланып</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анын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көлөмү</a:t>
            </a:r>
            <a:r>
              <a:rPr kumimoji="0" lang="ru-RU" sz="1200" b="0" i="0" u="none" strike="noStrike" kern="1200" cap="none" spc="0" normalizeH="0" baseline="0" noProof="0" dirty="0">
                <a:ln>
                  <a:noFill/>
                </a:ln>
                <a:solidFill>
                  <a:prstClr val="black"/>
                </a:solidFill>
                <a:effectLst/>
                <a:uLnTx/>
                <a:uFillTx/>
                <a:latin typeface="Calibri"/>
                <a:ea typeface="+mn-ea"/>
                <a:cs typeface="+mn-cs"/>
              </a:rPr>
              <a:t> 9,7 млрд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сомдон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ашты</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endParaRPr kumimoji="0" lang="ru-KG"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36000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err="1">
                <a:ln>
                  <a:noFill/>
                </a:ln>
                <a:solidFill>
                  <a:prstClr val="black"/>
                </a:solidFill>
                <a:effectLst/>
                <a:uLnTx/>
                <a:uFillTx/>
                <a:latin typeface="Calibri"/>
                <a:ea typeface="+mn-ea"/>
                <a:cs typeface="+mn-cs"/>
              </a:rPr>
              <a:t>Агенттик</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кепилдик</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учурларда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KG" sz="1200" b="0" i="0" u="none" strike="noStrike" kern="1200" cap="none" spc="0" normalizeH="0" baseline="0" noProof="0" dirty="0" err="1">
                <a:ln>
                  <a:noFill/>
                </a:ln>
                <a:solidFill>
                  <a:prstClr val="black"/>
                </a:solidFill>
                <a:effectLst/>
                <a:uLnTx/>
                <a:uFillTx/>
                <a:latin typeface="Calibri"/>
                <a:ea typeface="+mn-ea"/>
                <a:cs typeface="+mn-cs"/>
              </a:rPr>
              <a:t>жетишсиз</a:t>
            </a:r>
            <a:r>
              <a:rPr kumimoji="0" lang="ru-KG"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каражат</a:t>
            </a:r>
            <a:r>
              <a:rPr kumimoji="0" lang="ru-KG" sz="1200" b="0" i="0" u="none" strike="noStrike" kern="1200" cap="none" spc="0" normalizeH="0" baseline="0" noProof="0" dirty="0">
                <a:ln>
                  <a:noFill/>
                </a:ln>
                <a:solidFill>
                  <a:prstClr val="black"/>
                </a:solidFill>
                <a:effectLst/>
                <a:uLnTx/>
                <a:uFillTx/>
                <a:latin typeface="Calibri"/>
                <a:ea typeface="+mn-ea"/>
                <a:cs typeface="+mn-cs"/>
              </a:rPr>
              <a:t> </a:t>
            </a:r>
            <a:r>
              <a:rPr kumimoji="0" lang="ru-KG" sz="1200" b="0" i="0" u="none" strike="noStrike" kern="1200" cap="none" spc="0" normalizeH="0" baseline="0" noProof="0" dirty="0" err="1">
                <a:ln>
                  <a:noFill/>
                </a:ln>
                <a:solidFill>
                  <a:prstClr val="black"/>
                </a:solidFill>
                <a:effectLst/>
                <a:uLnTx/>
                <a:uFillTx/>
                <a:latin typeface="Calibri"/>
                <a:ea typeface="+mn-ea"/>
                <a:cs typeface="+mn-cs"/>
              </a:rPr>
              <a:t>менен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Фондду</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толуктоо</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үчүн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негизги</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инструменттерди</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иштеп</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чыкты</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анын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ичинде</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Улуттук</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банктан</a:t>
            </a:r>
            <a:r>
              <a:rPr kumimoji="0" lang="ru-RU" sz="1200" b="0" i="0" u="none" strike="noStrike" kern="1200" cap="none" spc="0" normalizeH="0" baseline="0" noProof="0" dirty="0">
                <a:ln>
                  <a:noFill/>
                </a:ln>
                <a:solidFill>
                  <a:prstClr val="black"/>
                </a:solidFill>
                <a:effectLst/>
                <a:uLnTx/>
                <a:uFillTx/>
                <a:latin typeface="Calibri"/>
                <a:ea typeface="+mn-ea"/>
                <a:cs typeface="+mn-cs"/>
              </a:rPr>
              <a:t>, Кыргыз Республикасынын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Министрлер</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Кабинетинен</a:t>
            </a:r>
            <a:r>
              <a:rPr kumimoji="0" lang="ru-RU" sz="1200" b="0" i="0" u="none" strike="noStrike" kern="1200" cap="none" spc="0" normalizeH="0" baseline="0" noProof="0" dirty="0">
                <a:ln>
                  <a:noFill/>
                </a:ln>
                <a:solidFill>
                  <a:prstClr val="black"/>
                </a:solidFill>
                <a:effectLst/>
                <a:uLnTx/>
                <a:uFillTx/>
                <a:latin typeface="Calibri"/>
                <a:ea typeface="+mn-ea"/>
                <a:cs typeface="+mn-cs"/>
              </a:rPr>
              <a:t>, Европа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реконструкциялоо</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жана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өнүктүрүү</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банкынан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жана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Бүткүл</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дүйнөлүк</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банктан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кредиттерди</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тартуу</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шарттары</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каралган</a:t>
            </a:r>
            <a:r>
              <a:rPr kumimoji="0" lang="ru-RU" sz="1200" b="0" i="0" u="none" strike="noStrike" kern="1200" cap="none" spc="0" normalizeH="0" baseline="0" noProof="0" dirty="0">
                <a:ln>
                  <a:noFill/>
                </a:ln>
                <a:solidFill>
                  <a:prstClr val="black"/>
                </a:solidFill>
                <a:effectLst/>
                <a:uLnTx/>
                <a:uFillTx/>
                <a:latin typeface="Calibri"/>
                <a:ea typeface="+mn-ea"/>
                <a:cs typeface="+mn-cs"/>
              </a:rPr>
              <a:t>.</a:t>
            </a:r>
            <a:endParaRPr kumimoji="0" lang="ru-KG"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36000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Маанилүү</a:t>
            </a:r>
            <a:r>
              <a:rPr kumimoji="0" lang="ru-RU" sz="1200" b="0" i="0" u="none" strike="noStrike" kern="1200" cap="none" spc="0" normalizeH="0" baseline="0" noProof="0" dirty="0">
                <a:ln>
                  <a:noFill/>
                </a:ln>
                <a:solidFill>
                  <a:prstClr val="black"/>
                </a:solidFill>
                <a:effectLst/>
                <a:uLnTx/>
                <a:uFillTx/>
                <a:latin typeface="Calibri"/>
                <a:ea typeface="+mn-ea"/>
                <a:cs typeface="+mn-cs"/>
              </a:rPr>
              <a:t> этап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болуп</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дифференцияланган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KG" sz="1200" b="0" i="0" u="none" strike="noStrike" kern="1200" cap="none" spc="0" normalizeH="0" baseline="0" noProof="0" dirty="0" err="1">
                <a:ln>
                  <a:noFill/>
                </a:ln>
                <a:solidFill>
                  <a:prstClr val="black"/>
                </a:solidFill>
                <a:effectLst/>
                <a:uLnTx/>
                <a:uFillTx/>
                <a:latin typeface="Calibri"/>
                <a:ea typeface="+mn-ea"/>
                <a:cs typeface="+mn-cs"/>
              </a:rPr>
              <a:t>мүчөлук</a:t>
            </a:r>
            <a:r>
              <a:rPr kumimoji="0" lang="ru-KG" sz="1200" b="0" i="0" u="none" strike="noStrike" kern="1200" cap="none" spc="0" normalizeH="0" baseline="0" noProof="0" dirty="0">
                <a:ln>
                  <a:noFill/>
                </a:ln>
                <a:solidFill>
                  <a:prstClr val="black"/>
                </a:solidFill>
                <a:effectLst/>
                <a:uLnTx/>
                <a:uFillTx/>
                <a:latin typeface="Calibri"/>
                <a:ea typeface="+mn-ea"/>
                <a:cs typeface="+mn-cs"/>
              </a:rPr>
              <a:t> </a:t>
            </a:r>
            <a:r>
              <a:rPr kumimoji="0" lang="ru-KG" sz="1200" b="0" i="0" u="none" strike="noStrike" kern="1200" cap="none" spc="0" normalizeH="0" baseline="0" noProof="0" dirty="0" err="1">
                <a:ln>
                  <a:noFill/>
                </a:ln>
                <a:solidFill>
                  <a:prstClr val="black"/>
                </a:solidFill>
                <a:effectLst/>
                <a:uLnTx/>
                <a:uFillTx/>
                <a:latin typeface="Calibri"/>
                <a:ea typeface="+mn-ea"/>
                <a:cs typeface="+mn-cs"/>
              </a:rPr>
              <a:t>акылар</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моделин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иштеп</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чыгуу</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болду</a:t>
            </a:r>
            <a:r>
              <a:rPr kumimoji="0" lang="ru-RU" sz="1200" b="0" i="0" u="none" strike="noStrike" kern="1200" cap="none" spc="0" normalizeH="0" baseline="0" noProof="0" dirty="0">
                <a:ln>
                  <a:noFill/>
                </a:ln>
                <a:solidFill>
                  <a:prstClr val="black"/>
                </a:solidFill>
                <a:effectLst/>
                <a:uLnTx/>
                <a:uFillTx/>
                <a:latin typeface="Calibri"/>
                <a:ea typeface="+mn-ea"/>
                <a:cs typeface="+mn-cs"/>
              </a:rPr>
              <a:t>, ал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төлөмдөрдү</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адилеттүү</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бөлүштүрүү</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принцибине</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негизделген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мында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KG" sz="1200" b="0" i="0" u="none" strike="noStrike" kern="1200" cap="none" spc="0" normalizeH="0" baseline="0" noProof="0" dirty="0" err="1">
                <a:ln>
                  <a:noFill/>
                </a:ln>
                <a:solidFill>
                  <a:prstClr val="black"/>
                </a:solidFill>
                <a:effectLst/>
                <a:uLnTx/>
                <a:uFillTx/>
                <a:latin typeface="Calibri"/>
                <a:ea typeface="+mn-ea"/>
                <a:cs typeface="+mn-cs"/>
              </a:rPr>
              <a:t>ченемдин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өлчөмү</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түздөн-түз</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анын</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тобокелдик</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KG" sz="1200" b="0" i="0" u="none" strike="noStrike" kern="1200" cap="none" spc="0" normalizeH="0" baseline="0" noProof="0" dirty="0" err="1">
                <a:ln>
                  <a:noFill/>
                </a:ln>
                <a:solidFill>
                  <a:prstClr val="black"/>
                </a:solidFill>
                <a:effectLst/>
                <a:uLnTx/>
                <a:uFillTx/>
                <a:latin typeface="Calibri"/>
                <a:ea typeface="+mn-ea"/>
                <a:cs typeface="+mn-cs"/>
              </a:rPr>
              <a:t>турпатына</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көз</a:t>
            </a:r>
            <a:r>
              <a:rPr kumimoji="0" lang="ru-RU" sz="1200" b="0" i="0" u="none" strike="noStrike" kern="1200" cap="none" spc="0" normalizeH="0" baseline="0" noProof="0" dirty="0">
                <a:ln>
                  <a:noFill/>
                </a:ln>
                <a:solidFill>
                  <a:prstClr val="black"/>
                </a:solidFill>
                <a:effectLst/>
                <a:uLnTx/>
                <a:uFillTx/>
                <a:latin typeface="Calibri"/>
                <a:ea typeface="+mn-ea"/>
                <a:cs typeface="+mn-cs"/>
              </a:rPr>
              <a:t> </a:t>
            </a:r>
            <a:r>
              <a:rPr kumimoji="0" lang="ru-RU" sz="1200" b="0" i="0" u="none" strike="noStrike" kern="1200" cap="none" spc="0" normalizeH="0" baseline="0" noProof="0" dirty="0" err="1">
                <a:ln>
                  <a:noFill/>
                </a:ln>
                <a:solidFill>
                  <a:prstClr val="black"/>
                </a:solidFill>
                <a:effectLst/>
                <a:uLnTx/>
                <a:uFillTx/>
                <a:latin typeface="Calibri"/>
                <a:ea typeface="+mn-ea"/>
                <a:cs typeface="+mn-cs"/>
              </a:rPr>
              <a:t>каранды</a:t>
            </a:r>
            <a:r>
              <a:rPr kumimoji="0" lang="ru-RU" sz="1200" b="0" i="0" u="none" strike="noStrike" kern="1200" cap="none" spc="0" normalizeH="0" baseline="0" noProof="0" dirty="0">
                <a:ln>
                  <a:noFill/>
                </a:ln>
                <a:solidFill>
                  <a:prstClr val="black"/>
                </a:solidFill>
                <a:effectLst/>
                <a:uLnTx/>
                <a:uFillTx/>
                <a:latin typeface="Calibri"/>
                <a:ea typeface="+mn-ea"/>
                <a:cs typeface="+mn-cs"/>
              </a:rPr>
              <a:t>.</a:t>
            </a:r>
            <a:endParaRPr kumimoji="0" lang="ru-KG"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Рисунок 20">
            <a:extLst>
              <a:ext uri="{FF2B5EF4-FFF2-40B4-BE49-F238E27FC236}">
                <a16:creationId xmlns:a16="http://schemas.microsoft.com/office/drawing/2014/main" id="{8B932EC7-C97B-BE27-4807-99C79C0F9878}"/>
              </a:ext>
            </a:extLst>
          </p:cNvPr>
          <p:cNvPicPr>
            <a:picLocks noChangeAspect="1"/>
          </p:cNvPicPr>
          <p:nvPr/>
        </p:nvPicPr>
        <p:blipFill>
          <a:blip r:embed="rId3" cstate="print">
            <a:extLst>
              <a:ext uri="{28A0092B-C50C-407E-A947-70E740481C1C}">
                <a14:useLocalDpi xmlns:a14="http://schemas.microsoft.com/office/drawing/2010/main" val="0"/>
              </a:ext>
            </a:extLst>
          </a:blip>
          <a:srcRect l="19543" t="14561" r="15874" b="18319"/>
          <a:stretch>
            <a:fillRect/>
          </a:stretch>
        </p:blipFill>
        <p:spPr>
          <a:xfrm>
            <a:off x="892671" y="1614146"/>
            <a:ext cx="2347119" cy="3590726"/>
          </a:xfrm>
          <a:prstGeom prst="rect">
            <a:avLst/>
          </a:prstGeom>
        </p:spPr>
      </p:pic>
      <p:sp>
        <p:nvSpPr>
          <p:cNvPr id="7" name="TextBox 15">
            <a:extLst>
              <a:ext uri="{FF2B5EF4-FFF2-40B4-BE49-F238E27FC236}">
                <a16:creationId xmlns:a16="http://schemas.microsoft.com/office/drawing/2014/main" id="{CF8EAC49-6E25-10B6-FB3A-98DB465B470C}"/>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746317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56008" y="9933619"/>
            <a:ext cx="6047992" cy="2381"/>
          </a:xfrm>
          <a:prstGeom prst="line">
            <a:avLst/>
          </a:prstGeom>
          <a:ln w="19050" cap="rnd">
            <a:solidFill>
              <a:srgbClr val="4F4F4F"/>
            </a:solidFill>
            <a:prstDash val="solid"/>
            <a:headEnd type="none" w="sm" len="sm"/>
            <a:tailEnd type="none" w="sm" len="sm"/>
          </a:ln>
        </p:spPr>
      </p:sp>
      <p:sp>
        <p:nvSpPr>
          <p:cNvPr id="9" name="TextBox 9"/>
          <p:cNvSpPr txBox="1"/>
          <p:nvPr/>
        </p:nvSpPr>
        <p:spPr>
          <a:xfrm>
            <a:off x="1087861" y="2224196"/>
            <a:ext cx="4440821" cy="1234440"/>
          </a:xfrm>
          <a:prstGeom prst="rect">
            <a:avLst/>
          </a:prstGeom>
        </p:spPr>
        <p:txBody>
          <a:bodyPr lIns="0" tIns="0" rIns="0" bIns="0" rtlCol="0" anchor="t">
            <a:spAutoFit/>
          </a:bodyPr>
          <a:lstStyle/>
          <a:p>
            <a:pPr algn="l">
              <a:lnSpc>
                <a:spcPts val="3200"/>
              </a:lnSpc>
            </a:pPr>
            <a:r>
              <a:rPr lang="ru-RU" sz="3200" b="1" dirty="0">
                <a:solidFill>
                  <a:srgbClr val="002F80"/>
                </a:solidFill>
                <a:latin typeface="Open Sans 2 Ultra-Bold"/>
                <a:ea typeface="Open Sans 2 Ultra-Bold"/>
                <a:cs typeface="Open Sans 2 Ultra-Bold"/>
                <a:sym typeface="Open Sans 2 Ultra-Bold"/>
              </a:rPr>
              <a:t>ДЕПОЗИТ</a:t>
            </a:r>
            <a:r>
              <a:rPr lang="ru-KG" sz="3200" b="1" dirty="0">
                <a:solidFill>
                  <a:srgbClr val="002F80"/>
                </a:solidFill>
                <a:latin typeface="Open Sans 2 Ultra-Bold"/>
                <a:ea typeface="Open Sans 2 Ultra-Bold"/>
                <a:cs typeface="Open Sans 2 Ultra-Bold"/>
                <a:sym typeface="Open Sans 2 Ultra-Bold"/>
              </a:rPr>
              <a:t>ТЕРДИ КОРГОО СИСТЕМАСЫ</a:t>
            </a:r>
            <a:endParaRPr lang="en-US" sz="3200" b="1" dirty="0">
              <a:solidFill>
                <a:srgbClr val="002F80"/>
              </a:solidFill>
              <a:latin typeface="Open Sans 2 Ultra-Bold"/>
              <a:ea typeface="Open Sans 2 Ultra-Bold"/>
              <a:cs typeface="Open Sans 2 Ultra-Bold"/>
              <a:sym typeface="Open Sans 2 Ultra-Bold"/>
            </a:endParaRPr>
          </a:p>
        </p:txBody>
      </p:sp>
      <p:grpSp>
        <p:nvGrpSpPr>
          <p:cNvPr id="10" name="Group 10"/>
          <p:cNvGrpSpPr/>
          <p:nvPr/>
        </p:nvGrpSpPr>
        <p:grpSpPr>
          <a:xfrm>
            <a:off x="699587" y="10050300"/>
            <a:ext cx="490114" cy="4901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12" name="TextBox 12"/>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3" name="TextBox 13"/>
          <p:cNvSpPr txBox="1"/>
          <p:nvPr/>
        </p:nvSpPr>
        <p:spPr>
          <a:xfrm>
            <a:off x="756008" y="10154387"/>
            <a:ext cx="377272" cy="271485"/>
          </a:xfrm>
          <a:prstGeom prst="rect">
            <a:avLst/>
          </a:prstGeom>
        </p:spPr>
        <p:txBody>
          <a:bodyPr lIns="0" tIns="0" rIns="0" bIns="0" rtlCol="0" anchor="t">
            <a:spAutoFit/>
          </a:bodyPr>
          <a:lstStyle/>
          <a:p>
            <a:pPr algn="ctr">
              <a:lnSpc>
                <a:spcPts val="2100"/>
              </a:lnSpc>
            </a:pPr>
            <a:r>
              <a:rPr lang="en-US" sz="2100" b="1" dirty="0">
                <a:solidFill>
                  <a:srgbClr val="002F80"/>
                </a:solidFill>
                <a:latin typeface="Open Sans 1 Bold"/>
                <a:ea typeface="Open Sans 1 Bold"/>
                <a:cs typeface="Open Sans 1 Bold"/>
                <a:sym typeface="Open Sans 1 Bold"/>
              </a:rPr>
              <a:t>0</a:t>
            </a:r>
            <a:r>
              <a:rPr lang="ru-RU" sz="2100" b="1" dirty="0">
                <a:solidFill>
                  <a:srgbClr val="002F80"/>
                </a:solidFill>
                <a:latin typeface="Open Sans 1 Bold"/>
                <a:ea typeface="Open Sans 1 Bold"/>
                <a:cs typeface="Open Sans 1 Bold"/>
                <a:sym typeface="Open Sans 1 Bold"/>
              </a:rPr>
              <a:t>5</a:t>
            </a:r>
            <a:endParaRPr lang="en-US" sz="2100" b="1" dirty="0">
              <a:solidFill>
                <a:srgbClr val="002F80"/>
              </a:solidFill>
              <a:latin typeface="Open Sans 1 Bold"/>
              <a:ea typeface="Open Sans 1 Bold"/>
              <a:cs typeface="Open Sans 1 Bold"/>
              <a:sym typeface="Open Sans 1 Bold"/>
            </a:endParaRPr>
          </a:p>
        </p:txBody>
      </p:sp>
      <p:pic>
        <p:nvPicPr>
          <p:cNvPr id="39" name="Рисунок 38">
            <a:extLst>
              <a:ext uri="{FF2B5EF4-FFF2-40B4-BE49-F238E27FC236}">
                <a16:creationId xmlns:a16="http://schemas.microsoft.com/office/drawing/2014/main" id="{781834FD-2676-4C43-752E-CBDDC020C0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951" y="3323170"/>
            <a:ext cx="7152597" cy="4632545"/>
          </a:xfrm>
          <a:prstGeom prst="rect">
            <a:avLst/>
          </a:prstGeom>
          <a:effectLst>
            <a:softEdge rad="355600"/>
          </a:effectLst>
        </p:spPr>
      </p:pic>
      <p:grpSp>
        <p:nvGrpSpPr>
          <p:cNvPr id="49" name="Group 33">
            <a:extLst>
              <a:ext uri="{FF2B5EF4-FFF2-40B4-BE49-F238E27FC236}">
                <a16:creationId xmlns:a16="http://schemas.microsoft.com/office/drawing/2014/main" id="{C1E356C6-E9A7-A3EB-C6C2-BE7A8549F512}"/>
              </a:ext>
            </a:extLst>
          </p:cNvPr>
          <p:cNvGrpSpPr/>
          <p:nvPr/>
        </p:nvGrpSpPr>
        <p:grpSpPr>
          <a:xfrm>
            <a:off x="1087861" y="892962"/>
            <a:ext cx="935285" cy="852877"/>
            <a:chOff x="0" y="0"/>
            <a:chExt cx="335185" cy="305652"/>
          </a:xfrm>
        </p:grpSpPr>
        <p:sp>
          <p:nvSpPr>
            <p:cNvPr id="50" name="Freeform 34">
              <a:extLst>
                <a:ext uri="{FF2B5EF4-FFF2-40B4-BE49-F238E27FC236}">
                  <a16:creationId xmlns:a16="http://schemas.microsoft.com/office/drawing/2014/main" id="{EA98C8DA-5417-3603-7430-0D8DB0F7D291}"/>
                </a:ext>
              </a:extLst>
            </p:cNvPr>
            <p:cNvSpPr/>
            <p:nvPr/>
          </p:nvSpPr>
          <p:spPr>
            <a:xfrm>
              <a:off x="0" y="0"/>
              <a:ext cx="335185" cy="305652"/>
            </a:xfrm>
            <a:custGeom>
              <a:avLst/>
              <a:gdLst/>
              <a:ahLst/>
              <a:cxnLst/>
              <a:rect l="l" t="t" r="r" b="b"/>
              <a:pathLst>
                <a:path w="335185" h="305652">
                  <a:moveTo>
                    <a:pt x="0" y="0"/>
                  </a:moveTo>
                  <a:lnTo>
                    <a:pt x="335185" y="0"/>
                  </a:lnTo>
                  <a:lnTo>
                    <a:pt x="335185" y="305652"/>
                  </a:lnTo>
                  <a:lnTo>
                    <a:pt x="0" y="305652"/>
                  </a:lnTo>
                  <a:close/>
                </a:path>
              </a:pathLst>
            </a:custGeom>
            <a:solidFill>
              <a:srgbClr val="FEBA3A"/>
            </a:solidFill>
          </p:spPr>
          <p:txBody>
            <a:bodyPr/>
            <a:lstStyle/>
            <a:p>
              <a:endParaRPr lang="ru-KG" dirty="0"/>
            </a:p>
          </p:txBody>
        </p:sp>
        <p:sp>
          <p:nvSpPr>
            <p:cNvPr id="51" name="TextBox 35">
              <a:extLst>
                <a:ext uri="{FF2B5EF4-FFF2-40B4-BE49-F238E27FC236}">
                  <a16:creationId xmlns:a16="http://schemas.microsoft.com/office/drawing/2014/main" id="{D5CCCAA5-139D-9540-A6A8-B6B8ADA3F3F8}"/>
                </a:ext>
              </a:extLst>
            </p:cNvPr>
            <p:cNvSpPr txBox="1"/>
            <p:nvPr/>
          </p:nvSpPr>
          <p:spPr>
            <a:xfrm>
              <a:off x="0" y="0"/>
              <a:ext cx="335185" cy="305652"/>
            </a:xfrm>
            <a:prstGeom prst="rect">
              <a:avLst/>
            </a:prstGeom>
          </p:spPr>
          <p:txBody>
            <a:bodyPr lIns="50800" tIns="50800" rIns="50800" bIns="50800" rtlCol="0" anchor="ctr"/>
            <a:lstStyle/>
            <a:p>
              <a:pPr algn="ctr">
                <a:lnSpc>
                  <a:spcPts val="1439"/>
                </a:lnSpc>
              </a:pPr>
              <a:endParaRPr/>
            </a:p>
          </p:txBody>
        </p:sp>
      </p:grpSp>
      <p:sp>
        <p:nvSpPr>
          <p:cNvPr id="52" name="TextBox 36">
            <a:extLst>
              <a:ext uri="{FF2B5EF4-FFF2-40B4-BE49-F238E27FC236}">
                <a16:creationId xmlns:a16="http://schemas.microsoft.com/office/drawing/2014/main" id="{8EDD0DBA-AC97-4530-3920-2B0E8F0065A5}"/>
              </a:ext>
            </a:extLst>
          </p:cNvPr>
          <p:cNvSpPr txBox="1"/>
          <p:nvPr/>
        </p:nvSpPr>
        <p:spPr>
          <a:xfrm>
            <a:off x="1249897" y="1133176"/>
            <a:ext cx="611212" cy="413703"/>
          </a:xfrm>
          <a:prstGeom prst="rect">
            <a:avLst/>
          </a:prstGeom>
        </p:spPr>
        <p:txBody>
          <a:bodyPr lIns="0" tIns="0" rIns="0" bIns="0" rtlCol="0" anchor="t">
            <a:spAutoFit/>
          </a:bodyPr>
          <a:lstStyle/>
          <a:p>
            <a:pPr algn="ctr">
              <a:lnSpc>
                <a:spcPts val="3200"/>
              </a:lnSpc>
            </a:pPr>
            <a:r>
              <a:rPr lang="en-US" sz="3200" b="1" dirty="0">
                <a:solidFill>
                  <a:srgbClr val="FFFFFF"/>
                </a:solidFill>
                <a:latin typeface="Open Sans 2 Ultra-Bold"/>
                <a:ea typeface="Open Sans 2 Ultra-Bold"/>
                <a:cs typeface="Open Sans 2 Ultra-Bold"/>
                <a:sym typeface="Open Sans 2 Ultra-Bold"/>
              </a:rPr>
              <a:t>0</a:t>
            </a:r>
            <a:r>
              <a:rPr lang="ru-RU" sz="3200" b="1" dirty="0">
                <a:solidFill>
                  <a:srgbClr val="FFFFFF"/>
                </a:solidFill>
                <a:latin typeface="Open Sans 2 Ultra-Bold"/>
                <a:ea typeface="Open Sans 2 Ultra-Bold"/>
                <a:cs typeface="Open Sans 2 Ultra-Bold"/>
                <a:sym typeface="Open Sans 2 Ultra-Bold"/>
              </a:rPr>
              <a:t>1</a:t>
            </a:r>
            <a:endParaRPr lang="en-US" sz="3200" b="1" dirty="0">
              <a:solidFill>
                <a:srgbClr val="FFFFFF"/>
              </a:solidFill>
              <a:latin typeface="Open Sans 2 Ultra-Bold"/>
              <a:ea typeface="Open Sans 2 Ultra-Bold"/>
              <a:cs typeface="Open Sans 2 Ultra-Bold"/>
              <a:sym typeface="Open Sans 2 Ultra-Bold"/>
            </a:endParaRPr>
          </a:p>
        </p:txBody>
      </p:sp>
      <p:sp>
        <p:nvSpPr>
          <p:cNvPr id="53" name="AutoShape 6">
            <a:extLst>
              <a:ext uri="{FF2B5EF4-FFF2-40B4-BE49-F238E27FC236}">
                <a16:creationId xmlns:a16="http://schemas.microsoft.com/office/drawing/2014/main" id="{AD2E53F1-86AE-C14A-CDE9-ACAB85F38BE7}"/>
              </a:ext>
            </a:extLst>
          </p:cNvPr>
          <p:cNvSpPr/>
          <p:nvPr/>
        </p:nvSpPr>
        <p:spPr>
          <a:xfrm>
            <a:off x="1087861" y="1993900"/>
            <a:ext cx="935285" cy="0"/>
          </a:xfrm>
          <a:prstGeom prst="line">
            <a:avLst/>
          </a:prstGeom>
          <a:ln w="47625" cap="rnd">
            <a:solidFill>
              <a:srgbClr val="FEBA3A"/>
            </a:solidFill>
            <a:prstDash val="solid"/>
            <a:headEnd type="none" w="sm" len="sm"/>
            <a:tailEnd type="none" w="sm" len="sm"/>
          </a:ln>
        </p:spPr>
      </p:sp>
      <p:sp>
        <p:nvSpPr>
          <p:cNvPr id="3" name="TextBox 15">
            <a:extLst>
              <a:ext uri="{FF2B5EF4-FFF2-40B4-BE49-F238E27FC236}">
                <a16:creationId xmlns:a16="http://schemas.microsoft.com/office/drawing/2014/main" id="{6BB93541-C7D4-7758-C01B-D95E40B88B83}"/>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1F15D-2474-7C0E-7B7D-0148EB651BF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14B58A0-359D-152E-A46D-EBF3650B5D53}"/>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178D928B-16F7-A8BC-534B-A7CD4B69C748}"/>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39963089-3A82-0ADD-EF06-D479250C1824}"/>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0BFD3567-8BE2-BE68-393B-E51EA17F7F3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AE04C073-F4F5-B7D0-DFFC-5970DA88CE0E}"/>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5C0AE403-E115-9ACC-63B9-35393F6058B4}"/>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en-US" sz="2100" b="1" dirty="0">
                <a:solidFill>
                  <a:srgbClr val="002F80"/>
                </a:solidFill>
                <a:latin typeface="Open Sans 1 Bold"/>
                <a:ea typeface="Open Sans 1 Bold"/>
                <a:cs typeface="Open Sans 1 Bold"/>
                <a:sym typeface="Open Sans 1 Bold"/>
              </a:rPr>
              <a:t>0</a:t>
            </a:r>
            <a:r>
              <a:rPr lang="ru-RU" sz="2100" b="1" dirty="0">
                <a:solidFill>
                  <a:srgbClr val="002F80"/>
                </a:solidFill>
                <a:latin typeface="Open Sans 1 Bold"/>
                <a:ea typeface="Open Sans 1 Bold"/>
                <a:cs typeface="Open Sans 1 Bold"/>
                <a:sym typeface="Open Sans 1 Bold"/>
              </a:rPr>
              <a:t>6</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D3DA0E42-AF49-63E3-F568-4F128EAD4493}"/>
              </a:ext>
            </a:extLst>
          </p:cNvPr>
          <p:cNvSpPr/>
          <p:nvPr/>
        </p:nvSpPr>
        <p:spPr>
          <a:xfrm>
            <a:off x="939180" y="9271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3EB03B5C-C450-B38A-9876-23D5E6D885BF}"/>
              </a:ext>
            </a:extLst>
          </p:cNvPr>
          <p:cNvSpPr txBox="1"/>
          <p:nvPr/>
        </p:nvSpPr>
        <p:spPr>
          <a:xfrm>
            <a:off x="876179" y="977290"/>
            <a:ext cx="6047993" cy="4355038"/>
          </a:xfrm>
          <a:prstGeom prst="rect">
            <a:avLst/>
          </a:prstGeom>
          <a:noFill/>
        </p:spPr>
        <p:txBody>
          <a:bodyPr wrap="square">
            <a:spAutoFit/>
          </a:bodyPr>
          <a:lstStyle/>
          <a:p>
            <a:pPr indent="360000" algn="just"/>
            <a:r>
              <a:rPr lang="ru-KG" sz="1300" b="1" dirty="0">
                <a:solidFill>
                  <a:srgbClr val="002F80"/>
                </a:solidFill>
                <a:latin typeface="Open Sans 2 Ultra-Bold"/>
                <a:ea typeface="Open Sans 2 Ultra-Bold"/>
                <a:cs typeface="Open Sans 2 Ultra-Bold"/>
              </a:rPr>
              <a:t>Д</a:t>
            </a:r>
            <a:r>
              <a:rPr lang="ru-RU" sz="1300" b="1" dirty="0" err="1">
                <a:solidFill>
                  <a:srgbClr val="002F80"/>
                </a:solidFill>
                <a:latin typeface="Open Sans 2 Ultra-Bold"/>
                <a:ea typeface="Open Sans 2 Ultra-Bold"/>
                <a:cs typeface="Open Sans 2 Ultra-Bold"/>
              </a:rPr>
              <a:t>епозит</a:t>
            </a:r>
            <a:r>
              <a:rPr lang="ru-KG" sz="1300" b="1" dirty="0" err="1">
                <a:solidFill>
                  <a:srgbClr val="002F80"/>
                </a:solidFill>
                <a:latin typeface="Open Sans 2 Ultra-Bold"/>
                <a:ea typeface="Open Sans 2 Ultra-Bold"/>
                <a:cs typeface="Open Sans 2 Ultra-Bold"/>
              </a:rPr>
              <a:t>терди</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коргоо</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системасынын</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негиздери</a:t>
            </a:r>
            <a:r>
              <a:rPr lang="ru-RU" sz="1300" b="1" dirty="0">
                <a:solidFill>
                  <a:srgbClr val="002F80"/>
                </a:solidFill>
                <a:latin typeface="Open Sans 2 Ultra-Bold"/>
                <a:ea typeface="Open Sans 2 Ultra-Bold"/>
                <a:cs typeface="Open Sans 2 Ultra-Bold"/>
              </a:rPr>
              <a:t> </a:t>
            </a:r>
          </a:p>
          <a:p>
            <a:pPr indent="360000" algn="just"/>
            <a:r>
              <a:rPr lang="ru-RU" sz="1200" dirty="0"/>
              <a:t>Кыргыз </a:t>
            </a:r>
            <a:r>
              <a:rPr lang="ru-RU" sz="1200" dirty="0" err="1"/>
              <a:t>Республикасындагы</a:t>
            </a:r>
            <a:r>
              <a:rPr lang="ru-RU" sz="1200" dirty="0"/>
              <a:t> </a:t>
            </a:r>
            <a:r>
              <a:rPr lang="ru-KG" sz="1200" dirty="0" err="1"/>
              <a:t>Депозиттерди</a:t>
            </a:r>
            <a:r>
              <a:rPr lang="ru-RU" sz="1200" dirty="0"/>
              <a:t> </a:t>
            </a:r>
            <a:r>
              <a:rPr lang="ru-RU" sz="1200" dirty="0" err="1"/>
              <a:t>коргоо</a:t>
            </a:r>
            <a:r>
              <a:rPr lang="ru-RU" sz="1200" dirty="0"/>
              <a:t> </a:t>
            </a:r>
            <a:r>
              <a:rPr lang="ru-RU" sz="1200" dirty="0" err="1"/>
              <a:t>системасы</a:t>
            </a:r>
            <a:r>
              <a:rPr lang="ru-RU" sz="1200" dirty="0"/>
              <a:t> </a:t>
            </a:r>
            <a:r>
              <a:rPr lang="ru-RU" sz="1200" dirty="0" err="1"/>
              <a:t>каржылык</a:t>
            </a:r>
            <a:r>
              <a:rPr lang="ru-RU" sz="1200" dirty="0"/>
              <a:t> </a:t>
            </a:r>
            <a:r>
              <a:rPr lang="ru-RU" sz="1200" dirty="0" err="1"/>
              <a:t>туруктуулукту</a:t>
            </a:r>
            <a:r>
              <a:rPr lang="ru-RU" sz="1200" dirty="0"/>
              <a:t> </a:t>
            </a:r>
            <a:r>
              <a:rPr lang="ru-RU" sz="1200" dirty="0" err="1"/>
              <a:t>камсыз</a:t>
            </a:r>
            <a:r>
              <a:rPr lang="ru-RU" sz="1200" dirty="0"/>
              <a:t> </a:t>
            </a:r>
            <a:r>
              <a:rPr lang="ru-RU" sz="1200" dirty="0" err="1"/>
              <a:t>кылуунун</a:t>
            </a:r>
            <a:r>
              <a:rPr lang="ru-RU" sz="1200" dirty="0"/>
              <a:t> </a:t>
            </a:r>
            <a:r>
              <a:rPr lang="ru-RU" sz="1200" dirty="0" err="1"/>
              <a:t>жана</a:t>
            </a:r>
            <a:r>
              <a:rPr lang="ru-RU" sz="1200" dirty="0"/>
              <a:t> </a:t>
            </a:r>
            <a:r>
              <a:rPr lang="ru-KG" sz="1200" dirty="0"/>
              <a:t>аманат</a:t>
            </a:r>
            <a:r>
              <a:rPr lang="ru-RU" sz="1200" dirty="0" err="1"/>
              <a:t>чылардын</a:t>
            </a:r>
            <a:r>
              <a:rPr lang="ru-RU" sz="1200" dirty="0"/>
              <a:t> </a:t>
            </a:r>
            <a:r>
              <a:rPr lang="ru-RU" sz="1200" dirty="0" err="1"/>
              <a:t>укуктарын</a:t>
            </a:r>
            <a:r>
              <a:rPr lang="ru-RU" sz="1200" dirty="0"/>
              <a:t> </a:t>
            </a:r>
            <a:r>
              <a:rPr lang="ru-RU" sz="1200" dirty="0" err="1"/>
              <a:t>коргоонун</a:t>
            </a:r>
            <a:r>
              <a:rPr lang="ru-RU" sz="1200" dirty="0"/>
              <a:t> </a:t>
            </a:r>
            <a:r>
              <a:rPr lang="ru-RU" sz="1200" dirty="0" err="1"/>
              <a:t>негизги</a:t>
            </a:r>
            <a:r>
              <a:rPr lang="ru-RU" sz="1200" dirty="0"/>
              <a:t> </a:t>
            </a:r>
            <a:r>
              <a:rPr lang="ru-RU" sz="1200" dirty="0" err="1"/>
              <a:t>элементи</a:t>
            </a:r>
            <a:r>
              <a:rPr lang="ru-RU" sz="1200" dirty="0"/>
              <a:t> катары </a:t>
            </a:r>
            <a:r>
              <a:rPr lang="ru-RU" sz="1200" dirty="0" err="1"/>
              <a:t>иштейт</a:t>
            </a:r>
            <a:r>
              <a:rPr lang="ru-RU" sz="1200" dirty="0"/>
              <a:t>. Аны </a:t>
            </a:r>
            <a:r>
              <a:rPr lang="ru-RU" sz="1200" dirty="0" err="1"/>
              <a:t>түзүү</a:t>
            </a:r>
            <a:r>
              <a:rPr lang="ru-RU" sz="1200" dirty="0"/>
              <a:t> </a:t>
            </a:r>
            <a:r>
              <a:rPr lang="ru-RU" sz="1200" dirty="0" err="1"/>
              <a:t>калктын</a:t>
            </a:r>
            <a:r>
              <a:rPr lang="ru-RU" sz="1200" dirty="0"/>
              <a:t> банк </a:t>
            </a:r>
            <a:r>
              <a:rPr lang="ru-RU" sz="1200" dirty="0" err="1"/>
              <a:t>секторуна</a:t>
            </a:r>
            <a:r>
              <a:rPr lang="ru-RU" sz="1200" dirty="0"/>
              <a:t> </a:t>
            </a:r>
            <a:r>
              <a:rPr lang="ru-RU" sz="1200" dirty="0" err="1"/>
              <a:t>болгон</a:t>
            </a:r>
            <a:r>
              <a:rPr lang="ru-RU" sz="1200" dirty="0"/>
              <a:t> </a:t>
            </a:r>
            <a:r>
              <a:rPr lang="ru-RU" sz="1200" dirty="0" err="1"/>
              <a:t>ишенимин</a:t>
            </a:r>
            <a:r>
              <a:rPr lang="ru-RU" sz="1200" dirty="0"/>
              <a:t> </a:t>
            </a:r>
            <a:r>
              <a:rPr lang="ru-KG" sz="1200" dirty="0" err="1"/>
              <a:t>чындоого</a:t>
            </a:r>
            <a:r>
              <a:rPr lang="ru-RU" sz="1200" dirty="0"/>
              <a:t> </a:t>
            </a:r>
            <a:r>
              <a:rPr lang="ru-RU" sz="1200" dirty="0" err="1"/>
              <a:t>жана</a:t>
            </a:r>
            <a:r>
              <a:rPr lang="ru-RU" sz="1200" dirty="0"/>
              <a:t> </a:t>
            </a:r>
            <a:r>
              <a:rPr lang="ru-RU" sz="1200" dirty="0" err="1"/>
              <a:t>финансылык</a:t>
            </a:r>
            <a:r>
              <a:rPr lang="ru-RU" sz="1200" dirty="0"/>
              <a:t> </a:t>
            </a:r>
            <a:r>
              <a:rPr lang="ru-RU" sz="1200" dirty="0" err="1"/>
              <a:t>уюмдардын</a:t>
            </a:r>
            <a:r>
              <a:rPr lang="ru-RU" sz="1200" dirty="0"/>
              <a:t> </a:t>
            </a:r>
            <a:r>
              <a:rPr lang="ru-RU" sz="1200" dirty="0" err="1"/>
              <a:t>мүмкүн</a:t>
            </a:r>
            <a:r>
              <a:rPr lang="ru-RU" sz="1200" dirty="0"/>
              <a:t> </a:t>
            </a:r>
            <a:r>
              <a:rPr lang="ru-RU" sz="1200" dirty="0" err="1"/>
              <a:t>болгон</a:t>
            </a:r>
            <a:r>
              <a:rPr lang="ru-RU" sz="1200" dirty="0"/>
              <a:t> </a:t>
            </a:r>
            <a:r>
              <a:rPr lang="ru-RU" sz="1200" dirty="0" err="1"/>
              <a:t>төлөөгө</a:t>
            </a:r>
            <a:r>
              <a:rPr lang="ru-RU" sz="1200" dirty="0"/>
              <a:t> </a:t>
            </a:r>
            <a:r>
              <a:rPr lang="ru-RU" sz="1200" dirty="0" err="1"/>
              <a:t>жөндөмсүздүгүндө</a:t>
            </a:r>
            <a:r>
              <a:rPr lang="ru-RU" sz="1200" dirty="0"/>
              <a:t> </a:t>
            </a:r>
            <a:r>
              <a:rPr lang="ru-RU" sz="1200" dirty="0" err="1"/>
              <a:t>социалдык</a:t>
            </a:r>
            <a:r>
              <a:rPr lang="ru-RU" sz="1200" dirty="0"/>
              <a:t> </a:t>
            </a:r>
            <a:r>
              <a:rPr lang="ru-RU" sz="1200" dirty="0" err="1"/>
              <a:t>жана</a:t>
            </a:r>
            <a:r>
              <a:rPr lang="ru-RU" sz="1200" dirty="0"/>
              <a:t> </a:t>
            </a:r>
            <a:r>
              <a:rPr lang="ru-RU" sz="1200" dirty="0" err="1"/>
              <a:t>экономикалык</a:t>
            </a:r>
            <a:r>
              <a:rPr lang="ru-RU" sz="1200" dirty="0"/>
              <a:t> </a:t>
            </a:r>
            <a:r>
              <a:rPr lang="ru-RU" sz="1200" dirty="0" err="1"/>
              <a:t>тобокелдиктерди</a:t>
            </a:r>
            <a:r>
              <a:rPr lang="ru-RU" sz="1200" dirty="0"/>
              <a:t> </a:t>
            </a:r>
            <a:r>
              <a:rPr lang="ru-RU" sz="1200" dirty="0" err="1"/>
              <a:t>азайтууга</a:t>
            </a:r>
            <a:r>
              <a:rPr lang="ru-RU" sz="1200" dirty="0"/>
              <a:t> </a:t>
            </a:r>
            <a:r>
              <a:rPr lang="ru-RU" sz="1200" dirty="0" err="1"/>
              <a:t>багытталган</a:t>
            </a:r>
            <a:r>
              <a:rPr lang="ru-RU" sz="1200" dirty="0"/>
              <a:t>. </a:t>
            </a:r>
            <a:endParaRPr lang="ru-KG" sz="1200" dirty="0"/>
          </a:p>
          <a:p>
            <a:pPr indent="360000" algn="just"/>
            <a:r>
              <a:rPr lang="ru-RU" sz="1200" dirty="0" err="1"/>
              <a:t>Укуктук</a:t>
            </a:r>
            <a:r>
              <a:rPr lang="ru-RU" sz="1200" dirty="0"/>
              <a:t> </a:t>
            </a:r>
            <a:r>
              <a:rPr lang="ru-RU" sz="1200" dirty="0" err="1"/>
              <a:t>жөнгө</a:t>
            </a:r>
            <a:r>
              <a:rPr lang="ru-RU" sz="1200" dirty="0"/>
              <a:t> </a:t>
            </a:r>
            <a:r>
              <a:rPr lang="ru-RU" sz="1200" dirty="0" err="1"/>
              <a:t>салуу</a:t>
            </a:r>
            <a:r>
              <a:rPr lang="ru-RU" sz="1200" dirty="0"/>
              <a:t> «</a:t>
            </a:r>
            <a:r>
              <a:rPr lang="ru-RU" sz="1200" dirty="0" err="1"/>
              <a:t>Банктык</a:t>
            </a:r>
            <a:r>
              <a:rPr lang="ru-RU" sz="1200" dirty="0"/>
              <a:t> </a:t>
            </a:r>
            <a:r>
              <a:rPr lang="ru-RU" sz="1200" dirty="0" err="1"/>
              <a:t>аманаттарды</a:t>
            </a:r>
            <a:r>
              <a:rPr lang="ru-RU" sz="1200" dirty="0"/>
              <a:t> (</a:t>
            </a:r>
            <a:r>
              <a:rPr lang="ru-RU" sz="1200" dirty="0" err="1"/>
              <a:t>депозиттерди</a:t>
            </a:r>
            <a:r>
              <a:rPr lang="ru-RU" sz="1200" dirty="0"/>
              <a:t>) </a:t>
            </a:r>
            <a:r>
              <a:rPr lang="ru-RU" sz="1200" dirty="0" err="1"/>
              <a:t>коргоо</a:t>
            </a:r>
            <a:r>
              <a:rPr lang="ru-RU" sz="1200" dirty="0"/>
              <a:t> </a:t>
            </a:r>
            <a:r>
              <a:rPr lang="ru-RU" sz="1200" dirty="0" err="1"/>
              <a:t>жөнүндө</a:t>
            </a:r>
            <a:r>
              <a:rPr lang="ru-RU" sz="1200" dirty="0"/>
              <a:t>» Кыргыз Республикасынын </a:t>
            </a:r>
            <a:r>
              <a:rPr lang="ru-RU" sz="1200" dirty="0" err="1"/>
              <a:t>Мыйзамына</a:t>
            </a:r>
            <a:r>
              <a:rPr lang="ru-KG" sz="1200" dirty="0"/>
              <a:t> </a:t>
            </a:r>
            <a:r>
              <a:rPr lang="ru-RU" sz="1200" dirty="0" err="1"/>
              <a:t>ылайык</a:t>
            </a:r>
            <a:r>
              <a:rPr lang="ru-RU" sz="1200" dirty="0"/>
              <a:t> </a:t>
            </a:r>
            <a:r>
              <a:rPr lang="ru-RU" sz="1200" dirty="0" err="1"/>
              <a:t>жүзөгө</a:t>
            </a:r>
            <a:r>
              <a:rPr lang="ru-RU" sz="1200" dirty="0"/>
              <a:t> </a:t>
            </a:r>
            <a:r>
              <a:rPr lang="ru-RU" sz="1200" dirty="0" err="1"/>
              <a:t>ашырылат</a:t>
            </a:r>
            <a:r>
              <a:rPr lang="ru-RU" sz="1200" dirty="0"/>
              <a:t>. </a:t>
            </a:r>
            <a:r>
              <a:rPr lang="ru-KG" sz="1200" dirty="0" err="1"/>
              <a:t>Депозиттерди</a:t>
            </a:r>
            <a:r>
              <a:rPr lang="ru-KG" sz="1200" dirty="0"/>
              <a:t> </a:t>
            </a:r>
            <a:r>
              <a:rPr lang="ru-KG" sz="1200" dirty="0" err="1"/>
              <a:t>коргоо</a:t>
            </a:r>
            <a:r>
              <a:rPr lang="ru-KG" sz="1200" dirty="0"/>
              <a:t> </a:t>
            </a:r>
            <a:r>
              <a:rPr lang="ru-KG" sz="1200" dirty="0" err="1"/>
              <a:t>системасынын</a:t>
            </a:r>
            <a:r>
              <a:rPr lang="ru-KG" sz="1200" dirty="0"/>
              <a:t> </a:t>
            </a:r>
            <a:r>
              <a:rPr lang="ru-KG" sz="1200" dirty="0" err="1"/>
              <a:t>катышуучуларына</a:t>
            </a:r>
            <a:r>
              <a:rPr lang="ru-KG" sz="1200" dirty="0"/>
              <a:t> </a:t>
            </a:r>
            <a:r>
              <a:rPr lang="ru-RU" sz="1200" dirty="0"/>
              <a:t>Кыргыз Республикасынын </a:t>
            </a:r>
            <a:r>
              <a:rPr lang="ru-RU" sz="1200" dirty="0" err="1"/>
              <a:t>Улуттук</a:t>
            </a:r>
            <a:r>
              <a:rPr lang="ru-RU" sz="1200" dirty="0"/>
              <a:t> </a:t>
            </a:r>
            <a:r>
              <a:rPr lang="ru-RU" sz="1200" dirty="0" err="1"/>
              <a:t>банкынын</a:t>
            </a:r>
            <a:r>
              <a:rPr lang="ru-RU" sz="1200" dirty="0"/>
              <a:t> </a:t>
            </a:r>
            <a:r>
              <a:rPr lang="ru-RU" sz="1200" dirty="0" err="1"/>
              <a:t>лицензиясына</a:t>
            </a:r>
            <a:r>
              <a:rPr lang="ru-RU" sz="1200" dirty="0"/>
              <a:t> </a:t>
            </a:r>
            <a:r>
              <a:rPr lang="ru-RU" sz="1200" dirty="0" err="1"/>
              <a:t>ээ</a:t>
            </a:r>
            <a:r>
              <a:rPr lang="ru-RU" sz="1200" dirty="0"/>
              <a:t> </a:t>
            </a:r>
            <a:r>
              <a:rPr lang="ru-RU" sz="1200" dirty="0" err="1"/>
              <a:t>болгон</a:t>
            </a:r>
            <a:r>
              <a:rPr lang="ru-RU" sz="1200" dirty="0"/>
              <a:t> </a:t>
            </a:r>
            <a:r>
              <a:rPr lang="ru-RU" sz="1200" dirty="0" err="1"/>
              <a:t>коммерциялык</a:t>
            </a:r>
            <a:r>
              <a:rPr lang="ru-RU" sz="1200" dirty="0"/>
              <a:t> </a:t>
            </a:r>
            <a:r>
              <a:rPr lang="ru-RU" sz="1200" dirty="0" err="1"/>
              <a:t>банктар</a:t>
            </a:r>
            <a:r>
              <a:rPr lang="ru-RU" sz="1200" dirty="0"/>
              <a:t>, </a:t>
            </a:r>
            <a:r>
              <a:rPr lang="ru-RU" sz="1200" dirty="0" err="1"/>
              <a:t>микрофинансылык</a:t>
            </a:r>
            <a:r>
              <a:rPr lang="ru-RU" sz="1200" dirty="0"/>
              <a:t> </a:t>
            </a:r>
            <a:r>
              <a:rPr lang="ru-RU" sz="1200" dirty="0" err="1"/>
              <a:t>компаниялар</a:t>
            </a:r>
            <a:r>
              <a:rPr lang="ru-RU" sz="1200" dirty="0"/>
              <a:t> </a:t>
            </a:r>
            <a:r>
              <a:rPr lang="ru-RU" sz="1200" dirty="0" err="1"/>
              <a:t>жана</a:t>
            </a:r>
            <a:r>
              <a:rPr lang="ru-RU" sz="1200" dirty="0"/>
              <a:t> </a:t>
            </a:r>
            <a:r>
              <a:rPr lang="ru-RU" sz="1200" dirty="0" err="1"/>
              <a:t>турак</a:t>
            </a:r>
            <a:r>
              <a:rPr lang="ru-RU" sz="1200" dirty="0"/>
              <a:t> </a:t>
            </a:r>
            <a:r>
              <a:rPr lang="ru-RU" sz="1200" dirty="0" err="1"/>
              <a:t>жай-сактык</a:t>
            </a:r>
            <a:r>
              <a:rPr lang="ru-RU" sz="1200" dirty="0"/>
              <a:t> </a:t>
            </a:r>
            <a:r>
              <a:rPr lang="ru-RU" sz="1200" dirty="0" err="1"/>
              <a:t>кредиттик</a:t>
            </a:r>
            <a:r>
              <a:rPr lang="ru-RU" sz="1200" dirty="0"/>
              <a:t> </a:t>
            </a:r>
            <a:r>
              <a:rPr lang="ru-RU" sz="1200" dirty="0" err="1"/>
              <a:t>компаниялар</a:t>
            </a:r>
            <a:r>
              <a:rPr lang="ru-KG" sz="1200" dirty="0"/>
              <a:t> </a:t>
            </a:r>
            <a:r>
              <a:rPr lang="ru-KG" sz="1200" dirty="0" err="1"/>
              <a:t>кирет</a:t>
            </a:r>
            <a:r>
              <a:rPr lang="ru-RU" sz="1200" dirty="0"/>
              <a:t>. </a:t>
            </a:r>
            <a:endParaRPr lang="ru-KG" sz="1200" dirty="0"/>
          </a:p>
          <a:p>
            <a:pPr indent="360000" algn="just"/>
            <a:r>
              <a:rPr lang="ru-KG" sz="1200" dirty="0" err="1"/>
              <a:t>Депозитерди</a:t>
            </a:r>
            <a:r>
              <a:rPr lang="ru-RU" sz="1200" dirty="0"/>
              <a:t> </a:t>
            </a:r>
            <a:r>
              <a:rPr lang="ru-RU" sz="1200" dirty="0" err="1"/>
              <a:t>коргоо</a:t>
            </a:r>
            <a:r>
              <a:rPr lang="ru-RU" sz="1200" dirty="0"/>
              <a:t> </a:t>
            </a:r>
            <a:r>
              <a:rPr lang="ru-RU" sz="1200" dirty="0" err="1"/>
              <a:t>системасынын</a:t>
            </a:r>
            <a:r>
              <a:rPr lang="ru-RU" sz="1200" dirty="0"/>
              <a:t> </a:t>
            </a:r>
            <a:r>
              <a:rPr lang="ru-RU" sz="1200" dirty="0" err="1"/>
              <a:t>архитектурасы</a:t>
            </a:r>
            <a:r>
              <a:rPr lang="ru-RU" sz="1200" dirty="0"/>
              <a:t> </a:t>
            </a:r>
            <a:r>
              <a:rPr lang="ru-RU" sz="1200" dirty="0" err="1"/>
              <a:t>алдын</a:t>
            </a:r>
            <a:r>
              <a:rPr lang="ru-RU" sz="1200" dirty="0"/>
              <a:t> ала </a:t>
            </a:r>
            <a:r>
              <a:rPr lang="ru-RU" sz="1200" dirty="0" err="1"/>
              <a:t>каржылоо</a:t>
            </a:r>
            <a:r>
              <a:rPr lang="ru-RU" sz="1200" dirty="0"/>
              <a:t> (</a:t>
            </a:r>
            <a:r>
              <a:rPr lang="en-US" sz="1200" dirty="0"/>
              <a:t>ex-ante funding) </a:t>
            </a:r>
            <a:r>
              <a:rPr lang="ru-RU" sz="1200" dirty="0"/>
              <a:t>модели </a:t>
            </a:r>
            <a:r>
              <a:rPr lang="ru-RU" sz="1200" dirty="0" err="1"/>
              <a:t>боюнча</a:t>
            </a:r>
            <a:r>
              <a:rPr lang="ru-RU" sz="1200" dirty="0"/>
              <a:t> </a:t>
            </a:r>
            <a:r>
              <a:rPr lang="ru-RU" sz="1200" dirty="0" err="1"/>
              <a:t>курулган</a:t>
            </a:r>
            <a:r>
              <a:rPr lang="ru-RU" sz="1200" dirty="0"/>
              <a:t>, </a:t>
            </a:r>
            <a:r>
              <a:rPr lang="ru-RU" sz="1200" dirty="0" err="1"/>
              <a:t>бул</a:t>
            </a:r>
            <a:r>
              <a:rPr lang="ru-RU" sz="1200" dirty="0"/>
              <a:t> </a:t>
            </a:r>
            <a:r>
              <a:rPr lang="ru-RU" sz="1200" dirty="0" err="1"/>
              <a:t>ыкчам</a:t>
            </a:r>
            <a:r>
              <a:rPr lang="ru-RU" sz="1200" dirty="0"/>
              <a:t> </a:t>
            </a:r>
            <a:r>
              <a:rPr lang="ru-RU" sz="1200" dirty="0" err="1"/>
              <a:t>төлөмдөр</a:t>
            </a:r>
            <a:r>
              <a:rPr lang="ru-RU" sz="1200" dirty="0"/>
              <a:t> </a:t>
            </a:r>
            <a:r>
              <a:rPr lang="ru-RU" sz="1200" dirty="0" err="1"/>
              <a:t>үчүн</a:t>
            </a:r>
            <a:r>
              <a:rPr lang="ru-RU" sz="1200" dirty="0"/>
              <a:t> </a:t>
            </a:r>
            <a:r>
              <a:rPr lang="ru-RU" sz="1200" dirty="0" err="1"/>
              <a:t>ликвиддүү</a:t>
            </a:r>
            <a:r>
              <a:rPr lang="ru-RU" sz="1200" dirty="0"/>
              <a:t> </a:t>
            </a:r>
            <a:r>
              <a:rPr lang="ru-RU" sz="1200" dirty="0" err="1"/>
              <a:t>ресурстардын</a:t>
            </a:r>
            <a:r>
              <a:rPr lang="ru-RU" sz="1200" dirty="0"/>
              <a:t> </a:t>
            </a:r>
            <a:r>
              <a:rPr lang="ru-RU" sz="1200" dirty="0" err="1"/>
              <a:t>болушун</a:t>
            </a:r>
            <a:r>
              <a:rPr lang="ru-RU" sz="1200" dirty="0"/>
              <a:t> </a:t>
            </a:r>
            <a:r>
              <a:rPr lang="ru-RU" sz="1200" dirty="0" err="1"/>
              <a:t>камсыз</a:t>
            </a:r>
            <a:r>
              <a:rPr lang="ru-RU" sz="1200" dirty="0"/>
              <a:t> </a:t>
            </a:r>
            <a:r>
              <a:rPr lang="ru-RU" sz="1200" dirty="0" err="1"/>
              <a:t>кылат</a:t>
            </a:r>
            <a:r>
              <a:rPr lang="ru-RU" sz="1200" dirty="0"/>
              <a:t>. </a:t>
            </a:r>
            <a:r>
              <a:rPr lang="ru-RU" sz="1200" dirty="0" err="1"/>
              <a:t>Камсыздандыруунун</a:t>
            </a:r>
            <a:r>
              <a:rPr lang="ru-RU" sz="1200" dirty="0"/>
              <a:t> 1 000 000 сом </a:t>
            </a:r>
            <a:r>
              <a:rPr lang="ru-RU" sz="1200" dirty="0" err="1"/>
              <a:t>өлчөмүндөгү</a:t>
            </a:r>
            <a:r>
              <a:rPr lang="ru-RU" sz="1200" dirty="0"/>
              <a:t> </a:t>
            </a:r>
            <a:r>
              <a:rPr lang="ru-RU" sz="1200" dirty="0" err="1"/>
              <a:t>лимити</a:t>
            </a:r>
            <a:r>
              <a:rPr lang="ru-RU" sz="1200" dirty="0"/>
              <a:t> </a:t>
            </a:r>
            <a:r>
              <a:rPr lang="ru-KG" sz="1200" dirty="0" err="1"/>
              <a:t>аманатчылардын</a:t>
            </a:r>
            <a:r>
              <a:rPr lang="ru-RU" sz="1200" dirty="0"/>
              <a:t> </a:t>
            </a:r>
            <a:r>
              <a:rPr lang="ru-RU" sz="1200" dirty="0" err="1"/>
              <a:t>жогорку</a:t>
            </a:r>
            <a:r>
              <a:rPr lang="ru-RU" sz="1200" dirty="0"/>
              <a:t> </a:t>
            </a:r>
            <a:r>
              <a:rPr lang="ru-RU" sz="1200" dirty="0" err="1"/>
              <a:t>деңгээлде</a:t>
            </a:r>
            <a:r>
              <a:rPr lang="ru-RU" sz="1200" dirty="0"/>
              <a:t> ка</a:t>
            </a:r>
            <a:r>
              <a:rPr lang="ru-KG" sz="1200" dirty="0" err="1"/>
              <a:t>мтыйт</a:t>
            </a:r>
            <a:r>
              <a:rPr lang="ru-RU" sz="1200" dirty="0"/>
              <a:t>. </a:t>
            </a:r>
            <a:endParaRPr lang="ru-KG" sz="1200" dirty="0"/>
          </a:p>
          <a:p>
            <a:pPr indent="360000" algn="just"/>
            <a:r>
              <a:rPr lang="ru-KG" sz="1200" dirty="0"/>
              <a:t>Ж</a:t>
            </a:r>
            <a:r>
              <a:rPr lang="ru-RU" sz="1200" dirty="0" err="1"/>
              <a:t>еке</a:t>
            </a:r>
            <a:r>
              <a:rPr lang="ru-RU" sz="1200" dirty="0"/>
              <a:t> </a:t>
            </a:r>
            <a:r>
              <a:rPr lang="ru-RU" sz="1200" dirty="0" err="1"/>
              <a:t>жактардын</a:t>
            </a:r>
            <a:r>
              <a:rPr lang="ru-RU" sz="1200" dirty="0"/>
              <a:t> </a:t>
            </a:r>
            <a:r>
              <a:rPr lang="ru-RU" sz="1200" dirty="0" err="1"/>
              <a:t>жана</a:t>
            </a:r>
            <a:r>
              <a:rPr lang="ru-RU" sz="1200" dirty="0"/>
              <a:t> </a:t>
            </a:r>
            <a:r>
              <a:rPr lang="ru-RU" sz="1200" dirty="0" err="1"/>
              <a:t>жеке</a:t>
            </a:r>
            <a:r>
              <a:rPr lang="ru-RU" sz="1200" dirty="0"/>
              <a:t> </a:t>
            </a:r>
            <a:r>
              <a:rPr lang="ru-RU" sz="1200" dirty="0" err="1"/>
              <a:t>ишкерлердин</a:t>
            </a:r>
            <a:r>
              <a:rPr lang="ru-RU" sz="1200" dirty="0"/>
              <a:t> </a:t>
            </a:r>
            <a:r>
              <a:rPr lang="ru-KG" sz="1200" dirty="0" err="1"/>
              <a:t>аманаттарын</a:t>
            </a:r>
            <a:r>
              <a:rPr lang="ru-KG" sz="1200" dirty="0"/>
              <a:t> к</a:t>
            </a:r>
            <a:r>
              <a:rPr lang="ru-RU" sz="1200" dirty="0" err="1"/>
              <a:t>амсыздандыруу</a:t>
            </a:r>
            <a:r>
              <a:rPr lang="ru-RU" sz="1200" dirty="0"/>
              <a:t> </a:t>
            </a:r>
            <a:r>
              <a:rPr lang="ru-KG" sz="1200" dirty="0"/>
              <a:t>Кыргыз Республикасынын </a:t>
            </a:r>
            <a:r>
              <a:rPr lang="ru-KG" sz="1200" dirty="0" err="1"/>
              <a:t>Депозиттерди</a:t>
            </a:r>
            <a:r>
              <a:rPr lang="ru-KG" sz="1200" dirty="0"/>
              <a:t> </a:t>
            </a:r>
            <a:r>
              <a:rPr lang="ru-KG" sz="1200" dirty="0" err="1"/>
              <a:t>коргоо</a:t>
            </a:r>
            <a:r>
              <a:rPr lang="ru-KG" sz="1200" dirty="0"/>
              <a:t> </a:t>
            </a:r>
            <a:r>
              <a:rPr lang="ru-KG" sz="1200" dirty="0" err="1"/>
              <a:t>агенттигинин</a:t>
            </a:r>
            <a:r>
              <a:rPr lang="ru-KG" sz="1200" dirty="0"/>
              <a:t> </a:t>
            </a:r>
            <a:r>
              <a:rPr lang="ru-RU" sz="1200" dirty="0" err="1"/>
              <a:t>коргоо</a:t>
            </a:r>
            <a:r>
              <a:rPr lang="ru-KG" sz="1200" dirty="0"/>
              <a:t> </a:t>
            </a:r>
            <a:r>
              <a:rPr lang="ru-RU" sz="1200" dirty="0"/>
              <a:t> </a:t>
            </a:r>
            <a:r>
              <a:rPr lang="ru-RU" sz="1200" dirty="0" err="1"/>
              <a:t>объектиси</a:t>
            </a:r>
            <a:r>
              <a:rPr lang="ru-RU" sz="1200" dirty="0"/>
              <a:t>. </a:t>
            </a:r>
            <a:r>
              <a:rPr lang="ru-KG" sz="1200" dirty="0" err="1"/>
              <a:t>Депозиттерди</a:t>
            </a:r>
            <a:r>
              <a:rPr lang="ru-RU" sz="1200" dirty="0"/>
              <a:t> </a:t>
            </a:r>
            <a:r>
              <a:rPr lang="ru-RU" sz="1200" dirty="0" err="1"/>
              <a:t>коргоо</a:t>
            </a:r>
            <a:r>
              <a:rPr lang="ru-RU" sz="1200" dirty="0"/>
              <a:t> </a:t>
            </a:r>
            <a:r>
              <a:rPr lang="ru-RU" sz="1200" dirty="0" err="1"/>
              <a:t>системасынын</a:t>
            </a:r>
            <a:r>
              <a:rPr lang="ru-RU" sz="1200" dirty="0"/>
              <a:t> </a:t>
            </a:r>
            <a:r>
              <a:rPr lang="ru-RU" sz="1200" dirty="0" err="1"/>
              <a:t>иш</a:t>
            </a:r>
            <a:r>
              <a:rPr lang="ru-KG" sz="1200" dirty="0"/>
              <a:t> </a:t>
            </a:r>
            <a:r>
              <a:rPr lang="ru-RU" sz="1200" dirty="0"/>
              <a:t>т</a:t>
            </a:r>
            <a:r>
              <a:rPr lang="ru-KG" sz="1200" dirty="0" err="1"/>
              <a:t>артиби</a:t>
            </a:r>
            <a:r>
              <a:rPr lang="ru-RU" sz="1200" dirty="0"/>
              <a:t> </a:t>
            </a:r>
            <a:r>
              <a:rPr lang="ru-KG" sz="1200" dirty="0" err="1"/>
              <a:t>амант</a:t>
            </a:r>
            <a:r>
              <a:rPr lang="ru-RU" sz="1200" dirty="0" err="1"/>
              <a:t>чылардын</a:t>
            </a:r>
            <a:r>
              <a:rPr lang="ru-RU" sz="1200" dirty="0"/>
              <a:t> </a:t>
            </a:r>
            <a:r>
              <a:rPr lang="ru-RU" sz="1200" dirty="0" err="1"/>
              <a:t>кызыкчылыктарынын</a:t>
            </a:r>
            <a:r>
              <a:rPr lang="ru-RU" sz="1200" dirty="0"/>
              <a:t> </a:t>
            </a:r>
            <a:r>
              <a:rPr lang="ru-RU" sz="1200" dirty="0" err="1"/>
              <a:t>жоопкерчилик</a:t>
            </a:r>
            <a:r>
              <a:rPr lang="ru-RU" sz="1200" dirty="0"/>
              <a:t> </a:t>
            </a:r>
            <a:r>
              <a:rPr lang="ru-RU" sz="1200" dirty="0" err="1"/>
              <a:t>жана</a:t>
            </a:r>
            <a:r>
              <a:rPr lang="ru-RU" sz="1200" dirty="0"/>
              <a:t> </a:t>
            </a:r>
            <a:r>
              <a:rPr lang="ru-RU" sz="1200" dirty="0" err="1"/>
              <a:t>артыкчылык</a:t>
            </a:r>
            <a:r>
              <a:rPr lang="ru-RU" sz="1200" dirty="0"/>
              <a:t> </a:t>
            </a:r>
            <a:r>
              <a:rPr lang="ru-RU" sz="1200" dirty="0" err="1"/>
              <a:t>принциптерине</a:t>
            </a:r>
            <a:r>
              <a:rPr lang="ru-RU" sz="1200" dirty="0"/>
              <a:t> </a:t>
            </a:r>
            <a:r>
              <a:rPr lang="ru-RU" sz="1200" dirty="0" err="1"/>
              <a:t>негизделген</a:t>
            </a:r>
            <a:r>
              <a:rPr lang="ru-RU" sz="1200" dirty="0"/>
              <a:t>. </a:t>
            </a:r>
            <a:r>
              <a:rPr lang="ru-RU" sz="1200" dirty="0" err="1"/>
              <a:t>Системанын</a:t>
            </a:r>
            <a:r>
              <a:rPr lang="ru-RU" sz="1200" dirty="0"/>
              <a:t> </a:t>
            </a:r>
            <a:r>
              <a:rPr lang="ru-RU" sz="1200" dirty="0" err="1"/>
              <a:t>финансылык</a:t>
            </a:r>
            <a:r>
              <a:rPr lang="ru-RU" sz="1200" dirty="0"/>
              <a:t> </a:t>
            </a:r>
            <a:r>
              <a:rPr lang="ru-RU" sz="1200" dirty="0" err="1"/>
              <a:t>негизин</a:t>
            </a:r>
            <a:r>
              <a:rPr lang="ru-RU" sz="1200" dirty="0"/>
              <a:t> </a:t>
            </a:r>
            <a:r>
              <a:rPr lang="ru-KG" sz="1200" dirty="0" err="1"/>
              <a:t>Депозиттерди</a:t>
            </a:r>
            <a:r>
              <a:rPr lang="ru-RU" sz="1200" dirty="0"/>
              <a:t> </a:t>
            </a:r>
            <a:r>
              <a:rPr lang="ru-RU" sz="1200" dirty="0" err="1"/>
              <a:t>коргоо</a:t>
            </a:r>
            <a:r>
              <a:rPr lang="ru-RU" sz="1200" dirty="0"/>
              <a:t> фонду </a:t>
            </a:r>
            <a:r>
              <a:rPr lang="ru-RU" sz="1200" dirty="0" err="1"/>
              <a:t>түзөт</a:t>
            </a:r>
            <a:r>
              <a:rPr lang="ru-RU" sz="1200" dirty="0"/>
              <a:t>. </a:t>
            </a:r>
            <a:endParaRPr lang="ru-KG" sz="1200" dirty="0"/>
          </a:p>
          <a:p>
            <a:pPr indent="360000" algn="just"/>
            <a:r>
              <a:rPr lang="ru-KG" sz="1200" dirty="0" err="1"/>
              <a:t>Депозиттерди</a:t>
            </a:r>
            <a:r>
              <a:rPr lang="ru-KG" sz="1200" dirty="0"/>
              <a:t> </a:t>
            </a:r>
            <a:r>
              <a:rPr lang="ru-KG" sz="1200" dirty="0" err="1"/>
              <a:t>коргоо</a:t>
            </a:r>
            <a:r>
              <a:rPr lang="ru-KG" sz="1200" dirty="0"/>
              <a:t> с</a:t>
            </a:r>
            <a:r>
              <a:rPr lang="ru-RU" sz="1200" dirty="0" err="1"/>
              <a:t>истема</a:t>
            </a:r>
            <a:r>
              <a:rPr lang="ru-KG" sz="1200" dirty="0" err="1"/>
              <a:t>сы</a:t>
            </a:r>
            <a:r>
              <a:rPr lang="ru-RU" sz="1200" dirty="0" err="1"/>
              <a:t>нын</a:t>
            </a:r>
            <a:r>
              <a:rPr lang="ru-RU" sz="1200" dirty="0"/>
              <a:t> </a:t>
            </a:r>
            <a:r>
              <a:rPr lang="ru-RU" sz="1200" dirty="0" err="1"/>
              <a:t>катышуучуларынын</a:t>
            </a:r>
            <a:r>
              <a:rPr lang="ru-RU" sz="1200" dirty="0"/>
              <a:t> </a:t>
            </a:r>
            <a:r>
              <a:rPr lang="ru-RU" sz="1200" dirty="0" err="1"/>
              <a:t>финансылык</a:t>
            </a:r>
            <a:r>
              <a:rPr lang="ru-RU" sz="1200" dirty="0"/>
              <a:t> </a:t>
            </a:r>
            <a:r>
              <a:rPr lang="ru-RU" sz="1200" dirty="0" err="1"/>
              <a:t>абалына</a:t>
            </a:r>
            <a:r>
              <a:rPr lang="ru-RU" sz="1200" dirty="0"/>
              <a:t> </a:t>
            </a:r>
            <a:r>
              <a:rPr lang="ru-RU" sz="1200" dirty="0" err="1"/>
              <a:t>регулятивдик</a:t>
            </a:r>
            <a:r>
              <a:rPr lang="ru-RU" sz="1200" dirty="0"/>
              <a:t> </a:t>
            </a:r>
            <a:r>
              <a:rPr lang="ru-RU" sz="1200" dirty="0" err="1"/>
              <a:t>көзөмөлдү</a:t>
            </a:r>
            <a:r>
              <a:rPr lang="ru-RU" sz="1200" dirty="0"/>
              <a:t> </a:t>
            </a:r>
            <a:r>
              <a:rPr lang="ru-RU" sz="1200" dirty="0" err="1"/>
              <a:t>Улуттук</a:t>
            </a:r>
            <a:r>
              <a:rPr lang="ru-RU" sz="1200" dirty="0"/>
              <a:t> банк </a:t>
            </a:r>
            <a:r>
              <a:rPr lang="ru-RU" sz="1200" dirty="0" err="1"/>
              <a:t>жүзөгө</a:t>
            </a:r>
            <a:r>
              <a:rPr lang="ru-RU" sz="1200" dirty="0"/>
              <a:t> </a:t>
            </a:r>
            <a:r>
              <a:rPr lang="ru-RU" sz="1200" dirty="0" err="1"/>
              <a:t>ашырат</a:t>
            </a:r>
            <a:r>
              <a:rPr lang="ru-RU" sz="1200" dirty="0"/>
              <a:t>, </a:t>
            </a:r>
            <a:r>
              <a:rPr lang="ru-RU" sz="1200" dirty="0" err="1"/>
              <a:t>бул</a:t>
            </a:r>
            <a:r>
              <a:rPr lang="ru-RU" sz="1200" dirty="0"/>
              <a:t> </a:t>
            </a:r>
            <a:r>
              <a:rPr lang="ru-RU" sz="1200" dirty="0" err="1"/>
              <a:t>тобокелдиктерди</a:t>
            </a:r>
            <a:r>
              <a:rPr lang="ru-RU" sz="1200" dirty="0"/>
              <a:t> </a:t>
            </a:r>
            <a:r>
              <a:rPr lang="ru-RU" sz="1200" dirty="0" err="1"/>
              <a:t>өз</a:t>
            </a:r>
            <a:r>
              <a:rPr lang="ru-RU" sz="1200" dirty="0"/>
              <a:t> </a:t>
            </a:r>
            <a:r>
              <a:rPr lang="ru-RU" sz="1200" dirty="0" err="1"/>
              <a:t>убагында</a:t>
            </a:r>
            <a:r>
              <a:rPr lang="ru-RU" sz="1200" dirty="0"/>
              <a:t> </a:t>
            </a:r>
            <a:r>
              <a:rPr lang="ru-RU" sz="1200" dirty="0" err="1"/>
              <a:t>аныктоого</a:t>
            </a:r>
            <a:r>
              <a:rPr lang="ru-RU" sz="1200" dirty="0"/>
              <a:t> </a:t>
            </a:r>
            <a:r>
              <a:rPr lang="ru-RU" sz="1200" dirty="0" err="1"/>
              <a:t>жана</a:t>
            </a:r>
            <a:r>
              <a:rPr lang="ru-RU" sz="1200" dirty="0"/>
              <a:t> </a:t>
            </a:r>
            <a:r>
              <a:rPr lang="ru-KG" sz="1200" dirty="0" err="1"/>
              <a:t>чукул</a:t>
            </a:r>
            <a:r>
              <a:rPr lang="ru-RU" sz="1200" dirty="0"/>
              <a:t> </a:t>
            </a:r>
            <a:r>
              <a:rPr lang="ru-RU" sz="1200" dirty="0" err="1"/>
              <a:t>кырдаалдардын</a:t>
            </a:r>
            <a:r>
              <a:rPr lang="ru-RU" sz="1200" dirty="0"/>
              <a:t> </a:t>
            </a:r>
            <a:r>
              <a:rPr lang="ru-RU" sz="1200" dirty="0" err="1"/>
              <a:t>алдын</a:t>
            </a:r>
            <a:r>
              <a:rPr lang="ru-RU" sz="1200" dirty="0"/>
              <a:t> </a:t>
            </a:r>
            <a:r>
              <a:rPr lang="ru-RU" sz="1200" dirty="0" err="1"/>
              <a:t>алууга</a:t>
            </a:r>
            <a:r>
              <a:rPr lang="ru-RU" sz="1200" dirty="0"/>
              <a:t> </a:t>
            </a:r>
            <a:r>
              <a:rPr lang="ru-KG" sz="1200" dirty="0" err="1"/>
              <a:t>чоң</a:t>
            </a:r>
            <a:r>
              <a:rPr lang="ru-KG" sz="1200" dirty="0"/>
              <a:t> </a:t>
            </a:r>
            <a:r>
              <a:rPr lang="ru-RU" sz="1200" dirty="0" err="1"/>
              <a:t>көмөк</a:t>
            </a:r>
            <a:r>
              <a:rPr lang="ru-RU" sz="1200" dirty="0"/>
              <a:t>.</a:t>
            </a:r>
          </a:p>
        </p:txBody>
      </p:sp>
      <p:sp>
        <p:nvSpPr>
          <p:cNvPr id="9" name="TextBox 14">
            <a:extLst>
              <a:ext uri="{FF2B5EF4-FFF2-40B4-BE49-F238E27FC236}">
                <a16:creationId xmlns:a16="http://schemas.microsoft.com/office/drawing/2014/main" id="{1E53A208-DC97-F84D-30A5-44CCD84FE3A8}"/>
              </a:ext>
            </a:extLst>
          </p:cNvPr>
          <p:cNvSpPr txBox="1"/>
          <p:nvPr/>
        </p:nvSpPr>
        <p:spPr>
          <a:xfrm>
            <a:off x="907430" y="597350"/>
            <a:ext cx="6228498" cy="246221"/>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1.1. Институционал</a:t>
            </a:r>
            <a:r>
              <a:rPr lang="ru-KG" sz="1600" b="1" dirty="0" err="1">
                <a:solidFill>
                  <a:srgbClr val="002F80"/>
                </a:solidFill>
                <a:latin typeface="Open Sans 2 Ultra-Bold"/>
                <a:ea typeface="Open Sans 2 Ultra-Bold"/>
                <a:cs typeface="Open Sans 2 Ultra-Bold"/>
              </a:rPr>
              <a:t>дык</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жана</a:t>
            </a:r>
            <a:r>
              <a:rPr lang="ru-RU"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ченемдик</a:t>
            </a:r>
            <a:r>
              <a:rPr lang="ru-RU" sz="1600" b="1" dirty="0">
                <a:solidFill>
                  <a:srgbClr val="002F80"/>
                </a:solidFill>
                <a:latin typeface="Open Sans 2 Ultra-Bold"/>
                <a:ea typeface="Open Sans 2 Ultra-Bold"/>
                <a:cs typeface="Open Sans 2 Ultra-Bold"/>
              </a:rPr>
              <a:t> база</a:t>
            </a:r>
            <a:endParaRPr lang="ru-KG" sz="1600" b="1" dirty="0">
              <a:solidFill>
                <a:srgbClr val="002F80"/>
              </a:solidFill>
              <a:latin typeface="Open Sans 2 Ultra-Bold"/>
              <a:ea typeface="Open Sans 2 Ultra-Bold"/>
              <a:cs typeface="Open Sans 2 Ultra-Bold"/>
            </a:endParaRPr>
          </a:p>
        </p:txBody>
      </p:sp>
      <p:sp>
        <p:nvSpPr>
          <p:cNvPr id="10" name="TextBox 9">
            <a:extLst>
              <a:ext uri="{FF2B5EF4-FFF2-40B4-BE49-F238E27FC236}">
                <a16:creationId xmlns:a16="http://schemas.microsoft.com/office/drawing/2014/main" id="{7789E47A-5916-1098-CA71-44122BB8366A}"/>
              </a:ext>
            </a:extLst>
          </p:cNvPr>
          <p:cNvSpPr txBox="1"/>
          <p:nvPr/>
        </p:nvSpPr>
        <p:spPr>
          <a:xfrm>
            <a:off x="944792" y="5663775"/>
            <a:ext cx="5910769" cy="3600986"/>
          </a:xfrm>
          <a:prstGeom prst="rect">
            <a:avLst/>
          </a:prstGeom>
          <a:noFill/>
        </p:spPr>
        <p:txBody>
          <a:bodyPr wrap="square">
            <a:spAutoFit/>
          </a:bodyPr>
          <a:lstStyle/>
          <a:p>
            <a:pPr indent="360000" algn="just"/>
            <a:r>
              <a:rPr lang="ru-RU" sz="1200" b="1" dirty="0">
                <a:solidFill>
                  <a:srgbClr val="002F80"/>
                </a:solidFill>
                <a:latin typeface="Open Sans 2 Ultra-Bold"/>
                <a:ea typeface="Open Sans 2 Ultra-Bold"/>
                <a:cs typeface="Open Sans 2 Ultra-Bold"/>
              </a:rPr>
              <a:t>Агент</a:t>
            </a:r>
            <a:r>
              <a:rPr lang="ru-KG" sz="1200" b="1" dirty="0" err="1">
                <a:solidFill>
                  <a:srgbClr val="002F80"/>
                </a:solidFill>
                <a:latin typeface="Open Sans 2 Ultra-Bold"/>
                <a:ea typeface="Open Sans 2 Ultra-Bold"/>
                <a:cs typeface="Open Sans 2 Ultra-Bold"/>
              </a:rPr>
              <a:t>тиктин</a:t>
            </a:r>
            <a:r>
              <a:rPr lang="ru-KG" sz="1200" b="1" dirty="0">
                <a:solidFill>
                  <a:srgbClr val="002F80"/>
                </a:solidFill>
                <a:latin typeface="Open Sans 2 Ultra-Bold"/>
                <a:ea typeface="Open Sans 2 Ultra-Bold"/>
                <a:cs typeface="Open Sans 2 Ultra-Bold"/>
              </a:rPr>
              <a:t> мандаты</a:t>
            </a:r>
            <a:r>
              <a:rPr lang="ru-RU" sz="1200" b="1" dirty="0">
                <a:solidFill>
                  <a:srgbClr val="002F80"/>
                </a:solidFill>
                <a:latin typeface="Open Sans 2 Ultra-Bold"/>
                <a:ea typeface="Open Sans 2 Ultra-Bold"/>
                <a:cs typeface="Open Sans 2 Ultra-Bold"/>
              </a:rPr>
              <a:t> </a:t>
            </a:r>
            <a:r>
              <a:rPr lang="ru-KG" sz="1200" b="1" dirty="0" err="1">
                <a:solidFill>
                  <a:srgbClr val="002F80"/>
                </a:solidFill>
                <a:latin typeface="Open Sans 2 Ultra-Bold"/>
                <a:ea typeface="Open Sans 2 Ultra-Bold"/>
                <a:cs typeface="Open Sans 2 Ultra-Bold"/>
              </a:rPr>
              <a:t>жана</a:t>
            </a:r>
            <a:r>
              <a:rPr lang="ru-RU" sz="1200" b="1" dirty="0">
                <a:solidFill>
                  <a:srgbClr val="002F80"/>
                </a:solidFill>
                <a:latin typeface="Open Sans 2 Ultra-Bold"/>
                <a:ea typeface="Open Sans 2 Ultra-Bold"/>
                <a:cs typeface="Open Sans 2 Ultra-Bold"/>
              </a:rPr>
              <a:t> операция</a:t>
            </a:r>
            <a:r>
              <a:rPr lang="ru-KG" sz="1200" b="1" dirty="0">
                <a:solidFill>
                  <a:srgbClr val="002F80"/>
                </a:solidFill>
                <a:latin typeface="Open Sans 2 Ultra-Bold"/>
                <a:ea typeface="Open Sans 2 Ultra-Bold"/>
                <a:cs typeface="Open Sans 2 Ultra-Bold"/>
              </a:rPr>
              <a:t>лык </a:t>
            </a:r>
            <a:r>
              <a:rPr lang="ru-KG" sz="1200" b="1" dirty="0" err="1">
                <a:solidFill>
                  <a:srgbClr val="002F80"/>
                </a:solidFill>
                <a:latin typeface="Open Sans 2 Ultra-Bold"/>
                <a:ea typeface="Open Sans 2 Ultra-Bold"/>
                <a:cs typeface="Open Sans 2 Ultra-Bold"/>
              </a:rPr>
              <a:t>иши</a:t>
            </a:r>
            <a:endParaRPr lang="ru-KG" sz="1200" b="1" dirty="0">
              <a:solidFill>
                <a:srgbClr val="002F80"/>
              </a:solidFill>
              <a:latin typeface="Open Sans 2 Ultra-Bold"/>
              <a:ea typeface="Open Sans 2 Ultra-Bold"/>
              <a:cs typeface="Open Sans 2 Ultra-Bold"/>
            </a:endParaRPr>
          </a:p>
          <a:p>
            <a:pPr indent="360000" algn="just"/>
            <a:r>
              <a:rPr lang="ru-RU" sz="1200" dirty="0" err="1"/>
              <a:t>Өлкөдөгү</a:t>
            </a:r>
            <a:r>
              <a:rPr lang="ru-RU" sz="1200" dirty="0"/>
              <a:t> </a:t>
            </a:r>
            <a:r>
              <a:rPr lang="ru-RU" sz="1200" dirty="0" err="1"/>
              <a:t>депозиттерди</a:t>
            </a:r>
            <a:r>
              <a:rPr lang="ru-RU" sz="1200" dirty="0"/>
              <a:t> </a:t>
            </a:r>
            <a:r>
              <a:rPr lang="ru-RU" sz="1200" dirty="0" err="1"/>
              <a:t>коргоо</a:t>
            </a:r>
            <a:r>
              <a:rPr lang="ru-RU" sz="1200" dirty="0"/>
              <a:t> </a:t>
            </a:r>
            <a:r>
              <a:rPr lang="ru-RU" sz="1200" dirty="0" err="1"/>
              <a:t>системасынын</a:t>
            </a:r>
            <a:r>
              <a:rPr lang="ru-RU" sz="1200" dirty="0"/>
              <a:t> </a:t>
            </a:r>
            <a:r>
              <a:rPr lang="ru-RU" sz="1200" dirty="0" err="1"/>
              <a:t>натыйжалуулугун</a:t>
            </a:r>
            <a:r>
              <a:rPr lang="ru-RU" sz="1200" dirty="0"/>
              <a:t> </a:t>
            </a:r>
            <a:r>
              <a:rPr lang="ru-RU" sz="1200" dirty="0" err="1"/>
              <a:t>камсыз</a:t>
            </a:r>
            <a:r>
              <a:rPr lang="ru-RU" sz="1200" dirty="0"/>
              <a:t> </a:t>
            </a:r>
            <a:r>
              <a:rPr lang="ru-RU" sz="1200" dirty="0" err="1"/>
              <a:t>кылуу</a:t>
            </a:r>
            <a:r>
              <a:rPr lang="ru-RU" sz="1200" dirty="0"/>
              <a:t> </a:t>
            </a:r>
            <a:r>
              <a:rPr lang="ru-RU" sz="1200" dirty="0" err="1"/>
              <a:t>максатында</a:t>
            </a:r>
            <a:r>
              <a:rPr lang="ru-RU" sz="1200" dirty="0"/>
              <a:t>, </a:t>
            </a:r>
            <a:r>
              <a:rPr lang="ru-RU" sz="1200" dirty="0" err="1"/>
              <a:t>Мыйзам</a:t>
            </a:r>
            <a:r>
              <a:rPr lang="ru-RU" sz="1200" dirty="0"/>
              <a:t> </a:t>
            </a:r>
            <a:r>
              <a:rPr lang="ru-RU" sz="1200" dirty="0" err="1"/>
              <a:t>депозиттерди</a:t>
            </a:r>
            <a:r>
              <a:rPr lang="ru-RU" sz="1200" dirty="0"/>
              <a:t> </a:t>
            </a:r>
            <a:r>
              <a:rPr lang="ru-RU" sz="1200" dirty="0" err="1"/>
              <a:t>коргоо</a:t>
            </a:r>
            <a:r>
              <a:rPr lang="ru-RU" sz="1200" dirty="0"/>
              <a:t> </a:t>
            </a:r>
            <a:r>
              <a:rPr lang="ru-RU" sz="1200" dirty="0" err="1"/>
              <a:t>системасын</a:t>
            </a:r>
            <a:r>
              <a:rPr lang="ru-RU" sz="1200" dirty="0"/>
              <a:t> </a:t>
            </a:r>
            <a:r>
              <a:rPr lang="ru-RU" sz="1200" dirty="0" err="1"/>
              <a:t>түзүүнүн</a:t>
            </a:r>
            <a:r>
              <a:rPr lang="ru-RU" sz="1200" dirty="0"/>
              <a:t>, </a:t>
            </a:r>
            <a:r>
              <a:rPr lang="ru-RU" sz="1200" dirty="0" err="1"/>
              <a:t>башкаруунун</a:t>
            </a:r>
            <a:r>
              <a:rPr lang="ru-RU" sz="1200" dirty="0"/>
              <a:t> </a:t>
            </a:r>
            <a:r>
              <a:rPr lang="ru-RU" sz="1200" dirty="0" err="1"/>
              <a:t>жана</a:t>
            </a:r>
            <a:r>
              <a:rPr lang="ru-RU" sz="1200" dirty="0"/>
              <a:t> </a:t>
            </a:r>
            <a:r>
              <a:rPr lang="ru-RU" sz="1200" dirty="0" err="1"/>
              <a:t>каржылоонун</a:t>
            </a:r>
            <a:r>
              <a:rPr lang="ru-RU" sz="1200" dirty="0"/>
              <a:t> </a:t>
            </a:r>
            <a:r>
              <a:rPr lang="ru-RU" sz="1200" dirty="0" err="1"/>
              <a:t>укуктук</a:t>
            </a:r>
            <a:r>
              <a:rPr lang="ru-RU" sz="1200" dirty="0"/>
              <a:t> </a:t>
            </a:r>
            <a:r>
              <a:rPr lang="ru-RU" sz="1200" dirty="0" err="1"/>
              <a:t>негиздерин</a:t>
            </a:r>
            <a:r>
              <a:rPr lang="ru-RU" sz="1200" dirty="0"/>
              <a:t>, </a:t>
            </a:r>
            <a:r>
              <a:rPr lang="ru-RU" sz="1200" dirty="0" err="1"/>
              <a:t>көз</a:t>
            </a:r>
            <a:r>
              <a:rPr lang="ru-RU" sz="1200" dirty="0"/>
              <a:t> </a:t>
            </a:r>
            <a:r>
              <a:rPr lang="ru-RU" sz="1200" dirty="0" err="1"/>
              <a:t>карандысыз</a:t>
            </a:r>
            <a:r>
              <a:rPr lang="ru-RU" sz="1200" dirty="0"/>
              <a:t> </a:t>
            </a:r>
            <a:r>
              <a:rPr lang="ru-RU" sz="1200" dirty="0" err="1"/>
              <a:t>агентти</a:t>
            </a:r>
            <a:r>
              <a:rPr lang="ru-KG" sz="1200" dirty="0" err="1"/>
              <a:t>кти</a:t>
            </a:r>
            <a:r>
              <a:rPr lang="ru-RU" sz="1200" dirty="0"/>
              <a:t> </a:t>
            </a:r>
            <a:r>
              <a:rPr lang="ru-RU" sz="1200" dirty="0" err="1"/>
              <a:t>түзүүнүн</a:t>
            </a:r>
            <a:r>
              <a:rPr lang="ru-RU" sz="1200" dirty="0"/>
              <a:t> </a:t>
            </a:r>
            <a:r>
              <a:rPr lang="ru-RU" sz="1200" dirty="0" err="1"/>
              <a:t>жана</a:t>
            </a:r>
            <a:r>
              <a:rPr lang="ru-RU" sz="1200" dirty="0"/>
              <a:t> </a:t>
            </a:r>
            <a:r>
              <a:rPr lang="ru-RU" sz="1200" dirty="0" err="1"/>
              <a:t>иштешинин</a:t>
            </a:r>
            <a:r>
              <a:rPr lang="ru-RU" sz="1200" dirty="0"/>
              <a:t> </a:t>
            </a:r>
            <a:r>
              <a:rPr lang="ru-RU" sz="1200" dirty="0" err="1"/>
              <a:t>укуктук</a:t>
            </a:r>
            <a:r>
              <a:rPr lang="ru-RU" sz="1200" dirty="0"/>
              <a:t> </a:t>
            </a:r>
            <a:r>
              <a:rPr lang="ru-RU" sz="1200" dirty="0" err="1"/>
              <a:t>негиздерин</a:t>
            </a:r>
            <a:r>
              <a:rPr lang="ru-RU" sz="1200" dirty="0"/>
              <a:t> </a:t>
            </a:r>
            <a:r>
              <a:rPr lang="ru-RU" sz="1200" dirty="0" err="1"/>
              <a:t>аныктайт</a:t>
            </a:r>
            <a:r>
              <a:rPr lang="ru-RU" sz="1200" dirty="0"/>
              <a:t>. </a:t>
            </a:r>
            <a:r>
              <a:rPr lang="ru-RU" sz="1200" dirty="0" err="1"/>
              <a:t>Агенттик</a:t>
            </a:r>
            <a:r>
              <a:rPr lang="ru-RU" sz="1200" dirty="0"/>
              <a:t> – </a:t>
            </a:r>
            <a:r>
              <a:rPr lang="ru-RU" sz="1200" dirty="0" err="1"/>
              <a:t>өз</a:t>
            </a:r>
            <a:r>
              <a:rPr lang="ru-RU" sz="1200" dirty="0"/>
              <a:t> </a:t>
            </a:r>
            <a:r>
              <a:rPr lang="ru-RU" sz="1200" dirty="0" err="1"/>
              <a:t>алдынча</a:t>
            </a:r>
            <a:r>
              <a:rPr lang="ru-RU" sz="1200" dirty="0"/>
              <a:t> </a:t>
            </a:r>
            <a:r>
              <a:rPr lang="ru-RU" sz="1200" dirty="0" err="1"/>
              <a:t>уюштуруу-укуктук</a:t>
            </a:r>
            <a:r>
              <a:rPr lang="ru-RU" sz="1200" dirty="0"/>
              <a:t> </a:t>
            </a:r>
            <a:r>
              <a:rPr lang="ru-RU" sz="1200" dirty="0" err="1"/>
              <a:t>формасы</a:t>
            </a:r>
            <a:r>
              <a:rPr lang="ru-KG" sz="1200" dirty="0" err="1"/>
              <a:t>ндагы</a:t>
            </a:r>
            <a:r>
              <a:rPr lang="ru-RU" sz="1200" dirty="0"/>
              <a:t> </a:t>
            </a:r>
            <a:r>
              <a:rPr lang="ru-RU" sz="1200" dirty="0" err="1"/>
              <a:t>көз</a:t>
            </a:r>
            <a:r>
              <a:rPr lang="ru-RU" sz="1200" dirty="0"/>
              <a:t> </a:t>
            </a:r>
            <a:r>
              <a:rPr lang="ru-RU" sz="1200" dirty="0" err="1"/>
              <a:t>карандысыз</a:t>
            </a:r>
            <a:r>
              <a:rPr lang="ru-RU" sz="1200" dirty="0"/>
              <a:t>, </a:t>
            </a:r>
            <a:r>
              <a:rPr lang="ru-RU" sz="1200" dirty="0" err="1"/>
              <a:t>коммерциялык</a:t>
            </a:r>
            <a:r>
              <a:rPr lang="ru-RU" sz="1200" dirty="0"/>
              <a:t> </a:t>
            </a:r>
            <a:r>
              <a:rPr lang="ru-RU" sz="1200" dirty="0" err="1"/>
              <a:t>эмес</a:t>
            </a:r>
            <a:r>
              <a:rPr lang="ru-RU" sz="1200" dirty="0"/>
              <a:t> </a:t>
            </a:r>
            <a:r>
              <a:rPr lang="ru-RU" sz="1200" dirty="0" err="1"/>
              <a:t>уюм</a:t>
            </a:r>
            <a:r>
              <a:rPr lang="ru-RU" sz="1200" dirty="0"/>
              <a:t>. </a:t>
            </a:r>
            <a:endParaRPr lang="ru-KG" sz="1200" dirty="0"/>
          </a:p>
          <a:p>
            <a:pPr indent="360000" algn="just"/>
            <a:r>
              <a:rPr lang="ru-RU" sz="1200" dirty="0" err="1"/>
              <a:t>Агенттиктин</a:t>
            </a:r>
            <a:r>
              <a:rPr lang="ru-RU" sz="1200" dirty="0"/>
              <a:t> мандаты </a:t>
            </a:r>
            <a:r>
              <a:rPr lang="ru-RU" sz="1200" dirty="0" err="1"/>
              <a:t>Улуттук</a:t>
            </a:r>
            <a:r>
              <a:rPr lang="ru-RU" sz="1200" dirty="0"/>
              <a:t> банк </a:t>
            </a:r>
            <a:r>
              <a:rPr lang="ru-RU" sz="1200" dirty="0" err="1"/>
              <a:t>тарабынан</a:t>
            </a:r>
            <a:r>
              <a:rPr lang="ru-RU" sz="1200" dirty="0"/>
              <a:t> </a:t>
            </a:r>
            <a:r>
              <a:rPr lang="ru-RU" sz="1200" dirty="0" err="1"/>
              <a:t>лицензияланган</a:t>
            </a:r>
            <a:r>
              <a:rPr lang="ru-RU" sz="1200" dirty="0"/>
              <a:t> </a:t>
            </a:r>
            <a:r>
              <a:rPr lang="ru-RU" sz="1200" dirty="0" err="1"/>
              <a:t>банктын</a:t>
            </a:r>
            <a:r>
              <a:rPr lang="ru-RU" sz="1200" dirty="0"/>
              <a:t> же финансы-</a:t>
            </a:r>
            <a:r>
              <a:rPr lang="ru-RU" sz="1200" dirty="0" err="1"/>
              <a:t>кредиттик</a:t>
            </a:r>
            <a:r>
              <a:rPr lang="ru-RU" sz="1200" dirty="0"/>
              <a:t> </a:t>
            </a:r>
            <a:r>
              <a:rPr lang="ru-RU" sz="1200" dirty="0" err="1"/>
              <a:t>уюмдун</a:t>
            </a:r>
            <a:r>
              <a:rPr lang="ru-RU" sz="1200" dirty="0"/>
              <a:t> </a:t>
            </a:r>
            <a:r>
              <a:rPr lang="ru-RU" sz="1200" dirty="0" err="1"/>
              <a:t>лицензиясы</a:t>
            </a:r>
            <a:r>
              <a:rPr lang="ru-RU" sz="1200" dirty="0"/>
              <a:t> </a:t>
            </a:r>
            <a:r>
              <a:rPr lang="ru-RU" sz="1200" dirty="0" err="1"/>
              <a:t>кайтарылып</a:t>
            </a:r>
            <a:r>
              <a:rPr lang="ru-RU" sz="1200" dirty="0"/>
              <a:t> </a:t>
            </a:r>
            <a:r>
              <a:rPr lang="ru-RU" sz="1200" dirty="0" err="1"/>
              <a:t>алынганда</a:t>
            </a:r>
            <a:r>
              <a:rPr lang="ru-RU" sz="1200" dirty="0"/>
              <a:t> </a:t>
            </a:r>
            <a:r>
              <a:rPr lang="ru-RU" sz="1200" dirty="0" err="1"/>
              <a:t>аманатчыларга</a:t>
            </a:r>
            <a:r>
              <a:rPr lang="ru-RU" sz="1200" dirty="0"/>
              <a:t> </a:t>
            </a:r>
            <a:r>
              <a:rPr lang="ru-RU" sz="1200" dirty="0" err="1"/>
              <a:t>кепилденген</a:t>
            </a:r>
            <a:r>
              <a:rPr lang="ru-RU" sz="1200" dirty="0"/>
              <a:t> </a:t>
            </a:r>
            <a:r>
              <a:rPr lang="ru-RU" sz="1200" dirty="0" err="1"/>
              <a:t>жана</a:t>
            </a:r>
            <a:r>
              <a:rPr lang="ru-RU" sz="1200" dirty="0"/>
              <a:t> </a:t>
            </a:r>
            <a:r>
              <a:rPr lang="ru-RU" sz="1200" dirty="0" err="1"/>
              <a:t>өз</a:t>
            </a:r>
            <a:r>
              <a:rPr lang="ru-RU" sz="1200" dirty="0"/>
              <a:t> </a:t>
            </a:r>
            <a:r>
              <a:rPr lang="ru-RU" sz="1200" dirty="0" err="1"/>
              <a:t>убагында</a:t>
            </a:r>
            <a:r>
              <a:rPr lang="ru-RU" sz="1200" dirty="0"/>
              <a:t> </a:t>
            </a:r>
            <a:r>
              <a:rPr lang="ru-RU" sz="1200" dirty="0" err="1"/>
              <a:t>төлөмдөрдү</a:t>
            </a:r>
            <a:r>
              <a:rPr lang="ru-RU" sz="1200" dirty="0"/>
              <a:t> </a:t>
            </a:r>
            <a:r>
              <a:rPr lang="ru-RU" sz="1200" dirty="0" err="1"/>
              <a:t>камсыз</a:t>
            </a:r>
            <a:r>
              <a:rPr lang="ru-RU" sz="1200" dirty="0"/>
              <a:t> </a:t>
            </a:r>
            <a:r>
              <a:rPr lang="ru-RU" sz="1200" dirty="0" err="1"/>
              <a:t>кылууга</a:t>
            </a:r>
            <a:r>
              <a:rPr lang="ru-RU" sz="1200" dirty="0"/>
              <a:t> </a:t>
            </a:r>
            <a:r>
              <a:rPr lang="ru-RU" sz="1200" dirty="0" err="1"/>
              <a:t>багытталган</a:t>
            </a:r>
            <a:r>
              <a:rPr lang="ru-RU" sz="1200" dirty="0"/>
              <a:t>.</a:t>
            </a:r>
            <a:endParaRPr lang="ru-KG" sz="1200" dirty="0"/>
          </a:p>
          <a:p>
            <a:pPr indent="360000" algn="just"/>
            <a:r>
              <a:rPr lang="ru-RU" sz="1200" dirty="0"/>
              <a:t> </a:t>
            </a:r>
            <a:r>
              <a:rPr lang="ru-RU" sz="1200" dirty="0" err="1"/>
              <a:t>Агенттиктин</a:t>
            </a:r>
            <a:r>
              <a:rPr lang="ru-RU" sz="1200" dirty="0"/>
              <a:t> </a:t>
            </a:r>
            <a:r>
              <a:rPr lang="ru-RU" sz="1200" dirty="0" err="1"/>
              <a:t>негизги</a:t>
            </a:r>
            <a:r>
              <a:rPr lang="ru-RU" sz="1200" dirty="0"/>
              <a:t> </a:t>
            </a:r>
            <a:r>
              <a:rPr lang="ru-RU" sz="1200" dirty="0" err="1"/>
              <a:t>функциялары</a:t>
            </a:r>
            <a:r>
              <a:rPr lang="ru-RU" sz="1200" dirty="0"/>
              <a:t> </a:t>
            </a:r>
            <a:r>
              <a:rPr lang="ru-RU" sz="1200" dirty="0" err="1"/>
              <a:t>төмөнкүлөрдү</a:t>
            </a:r>
            <a:r>
              <a:rPr lang="ru-RU" sz="1200" dirty="0"/>
              <a:t> </a:t>
            </a:r>
            <a:r>
              <a:rPr lang="ru-RU" sz="1200" dirty="0" err="1"/>
              <a:t>камтыйт</a:t>
            </a:r>
            <a:r>
              <a:rPr lang="ru-RU" sz="1200" dirty="0"/>
              <a:t>: </a:t>
            </a:r>
            <a:endParaRPr lang="ru-KG" sz="1200" dirty="0"/>
          </a:p>
          <a:p>
            <a:pPr marL="285750" indent="-285750" algn="just">
              <a:buFontTx/>
              <a:buChar char="-"/>
            </a:pPr>
            <a:r>
              <a:rPr lang="ru-RU" sz="1200" dirty="0" err="1"/>
              <a:t>депозиттерди</a:t>
            </a:r>
            <a:r>
              <a:rPr lang="ru-RU" sz="1200" dirty="0"/>
              <a:t> </a:t>
            </a:r>
            <a:r>
              <a:rPr lang="ru-RU" sz="1200" dirty="0" err="1"/>
              <a:t>коргоо</a:t>
            </a:r>
            <a:r>
              <a:rPr lang="ru-RU" sz="1200" dirty="0"/>
              <a:t> </a:t>
            </a:r>
            <a:r>
              <a:rPr lang="ru-RU" sz="1200" dirty="0" err="1"/>
              <a:t>фондун</a:t>
            </a:r>
            <a:r>
              <a:rPr lang="ru-RU" sz="1200" dirty="0"/>
              <a:t> </a:t>
            </a:r>
            <a:r>
              <a:rPr lang="ru-RU" sz="1200" dirty="0" err="1"/>
              <a:t>башкаруу</a:t>
            </a:r>
            <a:r>
              <a:rPr lang="ru-RU" sz="1200" dirty="0"/>
              <a:t>; </a:t>
            </a:r>
            <a:endParaRPr lang="ru-KG" sz="1200" dirty="0"/>
          </a:p>
          <a:p>
            <a:pPr marL="285750" indent="-285750" algn="just">
              <a:buFontTx/>
              <a:buChar char="-"/>
            </a:pPr>
            <a:r>
              <a:rPr lang="ru-RU" sz="1200" dirty="0" err="1"/>
              <a:t>системанын</a:t>
            </a:r>
            <a:r>
              <a:rPr lang="ru-RU" sz="1200" dirty="0"/>
              <a:t> </a:t>
            </a:r>
            <a:r>
              <a:rPr lang="ru-RU" sz="1200" dirty="0" err="1"/>
              <a:t>катышуучуларынын</a:t>
            </a:r>
            <a:r>
              <a:rPr lang="ru-RU" sz="1200" dirty="0"/>
              <a:t> </a:t>
            </a:r>
            <a:r>
              <a:rPr lang="ru-RU" sz="1200" dirty="0" err="1"/>
              <a:t>финансылык</a:t>
            </a:r>
            <a:r>
              <a:rPr lang="ru-RU" sz="1200" dirty="0"/>
              <a:t> </a:t>
            </a:r>
            <a:r>
              <a:rPr lang="ru-RU" sz="1200" dirty="0" err="1"/>
              <a:t>абалына</a:t>
            </a:r>
            <a:r>
              <a:rPr lang="ru-RU" sz="1200" dirty="0"/>
              <a:t> мониторинг </a:t>
            </a:r>
            <a:r>
              <a:rPr lang="ru-RU" sz="1200" dirty="0" err="1"/>
              <a:t>жүргүзүү</a:t>
            </a:r>
            <a:r>
              <a:rPr lang="ru-RU" sz="1200" dirty="0"/>
              <a:t>; </a:t>
            </a:r>
            <a:endParaRPr lang="ru-KG" sz="1200" dirty="0"/>
          </a:p>
          <a:p>
            <a:pPr marL="285750" indent="-285750" algn="just">
              <a:buFontTx/>
              <a:buChar char="-"/>
            </a:pPr>
            <a:r>
              <a:rPr lang="ru-RU" sz="1200" dirty="0" err="1"/>
              <a:t>банктардын</a:t>
            </a:r>
            <a:r>
              <a:rPr lang="ru-RU" sz="1200" dirty="0"/>
              <a:t> </a:t>
            </a:r>
            <a:r>
              <a:rPr lang="ru-RU" sz="1200" dirty="0" err="1"/>
              <a:t>төлөөгө</a:t>
            </a:r>
            <a:r>
              <a:rPr lang="ru-RU" sz="1200" dirty="0"/>
              <a:t> </a:t>
            </a:r>
            <a:r>
              <a:rPr lang="ru-RU" sz="1200" dirty="0" err="1"/>
              <a:t>жөндөмсүздүгүн</a:t>
            </a:r>
            <a:r>
              <a:rPr lang="ru-RU" sz="1200" dirty="0"/>
              <a:t> </a:t>
            </a:r>
            <a:r>
              <a:rPr lang="ru-RU" sz="1200" dirty="0" err="1"/>
              <a:t>жөнгө</a:t>
            </a:r>
            <a:r>
              <a:rPr lang="ru-RU" sz="1200" dirty="0"/>
              <a:t> </a:t>
            </a:r>
            <a:r>
              <a:rPr lang="ru-RU" sz="1200" dirty="0" err="1"/>
              <a:t>салуу</a:t>
            </a:r>
            <a:r>
              <a:rPr lang="ru-RU" sz="1200" dirty="0"/>
              <a:t> </a:t>
            </a:r>
            <a:r>
              <a:rPr lang="ru-RU" sz="1200" dirty="0" err="1"/>
              <a:t>жол-жоболоруна</a:t>
            </a:r>
            <a:r>
              <a:rPr lang="ru-RU" sz="1200" dirty="0"/>
              <a:t> </a:t>
            </a:r>
            <a:r>
              <a:rPr lang="ru-RU" sz="1200" dirty="0" err="1"/>
              <a:t>катышуу</a:t>
            </a:r>
            <a:r>
              <a:rPr lang="ru-RU" sz="1200" dirty="0"/>
              <a:t>; </a:t>
            </a:r>
            <a:endParaRPr lang="ru-KG" sz="1200" dirty="0"/>
          </a:p>
          <a:p>
            <a:pPr marL="285750" indent="-285750" algn="just">
              <a:buFontTx/>
              <a:buChar char="-"/>
            </a:pPr>
            <a:r>
              <a:rPr lang="ru-RU" sz="1200" dirty="0" err="1"/>
              <a:t>компенсациялык</a:t>
            </a:r>
            <a:r>
              <a:rPr lang="ru-RU" sz="1200" dirty="0"/>
              <a:t> </a:t>
            </a:r>
            <a:r>
              <a:rPr lang="ru-RU" sz="1200" dirty="0" err="1"/>
              <a:t>төлөмдөрдү</a:t>
            </a:r>
            <a:r>
              <a:rPr lang="ru-RU" sz="1200" dirty="0"/>
              <a:t> </a:t>
            </a:r>
            <a:r>
              <a:rPr lang="ru-RU" sz="1200" dirty="0" err="1"/>
              <a:t>уюштуруу</a:t>
            </a:r>
            <a:r>
              <a:rPr lang="ru-RU" sz="1200" dirty="0"/>
              <a:t> (</a:t>
            </a:r>
            <a:r>
              <a:rPr lang="ru-RU" sz="1200" dirty="0" err="1"/>
              <a:t>камсыздандыруу</a:t>
            </a:r>
            <a:r>
              <a:rPr lang="ru-RU" sz="1200" dirty="0"/>
              <a:t> </a:t>
            </a:r>
            <a:r>
              <a:rPr lang="ru-RU" sz="1200" dirty="0" err="1"/>
              <a:t>учурунан</a:t>
            </a:r>
            <a:r>
              <a:rPr lang="ru-RU" sz="1200" dirty="0"/>
              <a:t> </a:t>
            </a:r>
            <a:r>
              <a:rPr lang="ru-RU" sz="1200" dirty="0" err="1"/>
              <a:t>кийин</a:t>
            </a:r>
            <a:r>
              <a:rPr lang="ru-RU" sz="1200" dirty="0"/>
              <a:t> 30 </a:t>
            </a:r>
            <a:r>
              <a:rPr lang="ru-RU" sz="1200" dirty="0" err="1"/>
              <a:t>күнгө</a:t>
            </a:r>
            <a:r>
              <a:rPr lang="ru-RU" sz="1200" dirty="0"/>
              <a:t> </a:t>
            </a:r>
            <a:r>
              <a:rPr lang="ru-RU" sz="1200" dirty="0" err="1"/>
              <a:t>чейин</a:t>
            </a:r>
            <a:r>
              <a:rPr lang="ru-RU" sz="1200" dirty="0"/>
              <a:t>); </a:t>
            </a:r>
            <a:endParaRPr lang="ru-KG" sz="1200" dirty="0"/>
          </a:p>
          <a:p>
            <a:pPr marL="285750" indent="-285750" algn="just">
              <a:buFontTx/>
              <a:buChar char="-"/>
            </a:pPr>
            <a:r>
              <a:rPr lang="ru-RU" sz="1200" dirty="0" err="1"/>
              <a:t>калк</a:t>
            </a:r>
            <a:r>
              <a:rPr lang="ru-RU" sz="1200" dirty="0"/>
              <a:t> </a:t>
            </a:r>
            <a:r>
              <a:rPr lang="ru-RU" sz="1200" dirty="0" err="1"/>
              <a:t>арасында</a:t>
            </a:r>
            <a:r>
              <a:rPr lang="ru-RU" sz="1200" dirty="0"/>
              <a:t> </a:t>
            </a:r>
            <a:r>
              <a:rPr lang="ru-RU" sz="1200" dirty="0" err="1"/>
              <a:t>маалыматтык-түшүндүрүү</a:t>
            </a:r>
            <a:r>
              <a:rPr lang="ru-RU" sz="1200" dirty="0"/>
              <a:t> </a:t>
            </a:r>
            <a:r>
              <a:rPr lang="ru-RU" sz="1200" dirty="0" err="1"/>
              <a:t>иштерин</a:t>
            </a:r>
            <a:r>
              <a:rPr lang="ru-RU" sz="1200" dirty="0"/>
              <a:t> </a:t>
            </a:r>
            <a:r>
              <a:rPr lang="ru-RU" sz="1200" dirty="0" err="1"/>
              <a:t>жүргүзүү</a:t>
            </a:r>
            <a:r>
              <a:rPr lang="ru-RU" sz="1200" dirty="0"/>
              <a:t>. </a:t>
            </a:r>
            <a:endParaRPr lang="ru-KG" sz="1200" dirty="0"/>
          </a:p>
          <a:p>
            <a:pPr algn="just"/>
            <a:r>
              <a:rPr lang="ru-KG" sz="1200" dirty="0"/>
              <a:t>         </a:t>
            </a:r>
            <a:r>
              <a:rPr lang="ru-RU" sz="1200" dirty="0" err="1"/>
              <a:t>Укуктук</a:t>
            </a:r>
            <a:r>
              <a:rPr lang="ru-RU" sz="1200" dirty="0"/>
              <a:t> </a:t>
            </a:r>
            <a:r>
              <a:rPr lang="ru-RU" sz="1200" dirty="0" err="1"/>
              <a:t>базаны</a:t>
            </a:r>
            <a:r>
              <a:rPr lang="ru-RU" sz="1200" dirty="0"/>
              <a:t> </a:t>
            </a:r>
            <a:r>
              <a:rPr lang="ru-RU" sz="1200" dirty="0" err="1"/>
              <a:t>жана</a:t>
            </a:r>
            <a:r>
              <a:rPr lang="ru-RU" sz="1200" dirty="0"/>
              <a:t> </a:t>
            </a:r>
            <a:r>
              <a:rPr lang="ru-RU" sz="1200" dirty="0" err="1"/>
              <a:t>компенсацияларды</a:t>
            </a:r>
            <a:r>
              <a:rPr lang="ru-RU" sz="1200" dirty="0"/>
              <a:t> </a:t>
            </a:r>
            <a:r>
              <a:rPr lang="ru-RU" sz="1200" dirty="0" err="1"/>
              <a:t>төлөө</a:t>
            </a:r>
            <a:r>
              <a:rPr lang="ru-RU" sz="1200" dirty="0"/>
              <a:t> </a:t>
            </a:r>
            <a:r>
              <a:rPr lang="ru-RU" sz="1200" dirty="0" err="1"/>
              <a:t>механизмдерин</a:t>
            </a:r>
            <a:r>
              <a:rPr lang="ru-RU" sz="1200" dirty="0"/>
              <a:t> </a:t>
            </a:r>
            <a:r>
              <a:rPr lang="ru-RU" sz="1200" dirty="0" err="1"/>
              <a:t>тынымсыз</a:t>
            </a:r>
            <a:r>
              <a:rPr lang="ru-RU" sz="1200" dirty="0"/>
              <a:t> </a:t>
            </a:r>
            <a:r>
              <a:rPr lang="ru-RU" sz="1200" dirty="0" err="1"/>
              <a:t>өркүндөтүү</a:t>
            </a:r>
            <a:r>
              <a:rPr lang="ru-RU" sz="1200" dirty="0"/>
              <a:t> Кыргыз Республикасынын </a:t>
            </a:r>
            <a:r>
              <a:rPr lang="ru-RU" sz="1200" dirty="0" err="1"/>
              <a:t>депозиттерди</a:t>
            </a:r>
            <a:r>
              <a:rPr lang="ru-RU" sz="1200" dirty="0"/>
              <a:t> </a:t>
            </a:r>
            <a:r>
              <a:rPr lang="ru-RU" sz="1200" dirty="0" err="1"/>
              <a:t>коргоо</a:t>
            </a:r>
            <a:r>
              <a:rPr lang="ru-RU" sz="1200" dirty="0"/>
              <a:t> </a:t>
            </a:r>
            <a:r>
              <a:rPr lang="ru-RU" sz="1200" dirty="0" err="1"/>
              <a:t>системасынын</a:t>
            </a:r>
            <a:r>
              <a:rPr lang="ru-RU" sz="1200" dirty="0"/>
              <a:t> </a:t>
            </a:r>
            <a:r>
              <a:rPr lang="ru-RU" sz="1200" dirty="0" err="1"/>
              <a:t>натыйжалуулугун</a:t>
            </a:r>
            <a:r>
              <a:rPr lang="ru-RU" sz="1200" dirty="0"/>
              <a:t> </a:t>
            </a:r>
            <a:r>
              <a:rPr lang="ru-RU" sz="1200" dirty="0" err="1"/>
              <a:t>жогорулатуунун</a:t>
            </a:r>
            <a:r>
              <a:rPr lang="ru-RU" sz="1200" dirty="0"/>
              <a:t> </a:t>
            </a:r>
            <a:r>
              <a:rPr lang="ru-RU" sz="1200" dirty="0" err="1"/>
              <a:t>артыкчылыктуу</a:t>
            </a:r>
            <a:r>
              <a:rPr lang="ru-RU" sz="1200" dirty="0"/>
              <a:t> </a:t>
            </a:r>
            <a:r>
              <a:rPr lang="ru-RU" sz="1200" dirty="0" err="1"/>
              <a:t>милдеттеринин</a:t>
            </a:r>
            <a:r>
              <a:rPr lang="ru-RU" sz="1200" dirty="0"/>
              <a:t> </a:t>
            </a:r>
            <a:r>
              <a:rPr lang="ru-RU" sz="1200" dirty="0" err="1"/>
              <a:t>бири</a:t>
            </a:r>
            <a:r>
              <a:rPr lang="ru-RU" sz="1200" dirty="0"/>
              <a:t>.</a:t>
            </a:r>
            <a:endParaRPr lang="ru-KG" sz="1200" dirty="0"/>
          </a:p>
        </p:txBody>
      </p:sp>
      <p:sp>
        <p:nvSpPr>
          <p:cNvPr id="7" name="TextBox 15">
            <a:extLst>
              <a:ext uri="{FF2B5EF4-FFF2-40B4-BE49-F238E27FC236}">
                <a16:creationId xmlns:a16="http://schemas.microsoft.com/office/drawing/2014/main" id="{F90206C0-0A11-C443-CD6E-D3455D630C64}"/>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2147451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7AD8D-5469-9E77-9055-B056C1B96BF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70BACC5-37C9-5AD4-5D09-562188B75D8B}"/>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793E67B5-9800-49A1-B27B-C395A2C9111C}"/>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565A45C6-88DC-027A-D161-6EF076A65D14}"/>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92262DB4-E8C9-609E-B140-D155F56CC6F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A5D94C1E-4907-9A1B-BC02-58664DF7635A}"/>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3E6A0E1C-C8FE-D26D-A552-C438D748EF64}"/>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en-US" sz="2100" b="1" dirty="0">
                <a:solidFill>
                  <a:srgbClr val="002F80"/>
                </a:solidFill>
                <a:latin typeface="Open Sans 1 Bold"/>
                <a:ea typeface="Open Sans 1 Bold"/>
                <a:cs typeface="Open Sans 1 Bold"/>
                <a:sym typeface="Open Sans 1 Bold"/>
              </a:rPr>
              <a:t>0</a:t>
            </a:r>
            <a:r>
              <a:rPr lang="ru-RU" sz="2100" b="1" dirty="0">
                <a:solidFill>
                  <a:srgbClr val="002F80"/>
                </a:solidFill>
                <a:latin typeface="Open Sans 1 Bold"/>
                <a:ea typeface="Open Sans 1 Bold"/>
                <a:cs typeface="Open Sans 1 Bold"/>
                <a:sym typeface="Open Sans 1 Bold"/>
              </a:rPr>
              <a:t>7</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F0558EDD-FC10-11A4-CC70-80F8EBC85D4B}"/>
              </a:ext>
            </a:extLst>
          </p:cNvPr>
          <p:cNvSpPr/>
          <p:nvPr/>
        </p:nvSpPr>
        <p:spPr>
          <a:xfrm>
            <a:off x="939180" y="1155700"/>
            <a:ext cx="613868" cy="0"/>
          </a:xfrm>
          <a:prstGeom prst="line">
            <a:avLst/>
          </a:prstGeom>
          <a:ln w="47625" cap="rnd">
            <a:solidFill>
              <a:srgbClr val="FEBA3A"/>
            </a:solidFill>
            <a:prstDash val="solid"/>
            <a:headEnd type="none" w="sm" len="sm"/>
            <a:tailEnd type="none" w="sm" len="sm"/>
          </a:ln>
        </p:spPr>
      </p:sp>
      <p:sp>
        <p:nvSpPr>
          <p:cNvPr id="28" name="TextBox 27">
            <a:extLst>
              <a:ext uri="{FF2B5EF4-FFF2-40B4-BE49-F238E27FC236}">
                <a16:creationId xmlns:a16="http://schemas.microsoft.com/office/drawing/2014/main" id="{4CC404EE-DCB2-E24D-8BF7-17DBC948A3D2}"/>
              </a:ext>
            </a:extLst>
          </p:cNvPr>
          <p:cNvSpPr txBox="1"/>
          <p:nvPr/>
        </p:nvSpPr>
        <p:spPr>
          <a:xfrm>
            <a:off x="939180" y="1841500"/>
            <a:ext cx="6047993" cy="4893647"/>
          </a:xfrm>
          <a:prstGeom prst="rect">
            <a:avLst/>
          </a:prstGeom>
          <a:noFill/>
        </p:spPr>
        <p:txBody>
          <a:bodyPr wrap="square">
            <a:spAutoFit/>
          </a:bodyPr>
          <a:lstStyle/>
          <a:p>
            <a:pPr indent="361950" algn="just"/>
            <a:r>
              <a:rPr lang="ru-RU" sz="1300" dirty="0" err="1"/>
              <a:t>Депозиттерди</a:t>
            </a:r>
            <a:r>
              <a:rPr lang="ru-RU" sz="1300" dirty="0"/>
              <a:t> </a:t>
            </a:r>
            <a:r>
              <a:rPr lang="ru-RU" sz="1300" dirty="0" err="1"/>
              <a:t>коргоо</a:t>
            </a:r>
            <a:r>
              <a:rPr lang="ru-RU" sz="1300" dirty="0"/>
              <a:t> </a:t>
            </a:r>
            <a:r>
              <a:rPr lang="ru-RU" sz="1300" dirty="0" err="1"/>
              <a:t>системасын</a:t>
            </a:r>
            <a:r>
              <a:rPr lang="ru-RU" sz="1300" dirty="0"/>
              <a:t> </a:t>
            </a:r>
            <a:r>
              <a:rPr lang="ru-RU" sz="1300" dirty="0" err="1"/>
              <a:t>өнүктүрүү</a:t>
            </a:r>
            <a:r>
              <a:rPr lang="ru-RU" sz="1300" dirty="0"/>
              <a:t> этап-</a:t>
            </a:r>
            <a:r>
              <a:rPr lang="ru-RU" sz="1300" dirty="0" err="1"/>
              <a:t>этабы</a:t>
            </a:r>
            <a:r>
              <a:rPr lang="ru-RU" sz="1300" dirty="0"/>
              <a:t> </a:t>
            </a:r>
            <a:r>
              <a:rPr lang="ru-RU" sz="1300" dirty="0" err="1"/>
              <a:t>менен</a:t>
            </a:r>
            <a:r>
              <a:rPr lang="ru-RU" sz="1300" dirty="0"/>
              <a:t> </a:t>
            </a:r>
            <a:r>
              <a:rPr lang="ru-RU" sz="1300" dirty="0" err="1"/>
              <a:t>жүргүзүлөт</a:t>
            </a:r>
            <a:r>
              <a:rPr lang="ru-RU" sz="1300" dirty="0"/>
              <a:t> </a:t>
            </a:r>
            <a:r>
              <a:rPr lang="ru-RU" sz="1300" dirty="0" err="1"/>
              <a:t>жана</a:t>
            </a:r>
            <a:r>
              <a:rPr lang="ru-RU" sz="1300" dirty="0"/>
              <a:t> </a:t>
            </a:r>
            <a:r>
              <a:rPr lang="ru-RU" sz="1300" dirty="0" err="1"/>
              <a:t>анын</a:t>
            </a:r>
            <a:r>
              <a:rPr lang="ru-RU" sz="1300" dirty="0"/>
              <a:t> </a:t>
            </a:r>
            <a:r>
              <a:rPr lang="ru-RU" sz="1300" dirty="0" err="1"/>
              <a:t>натыйжалуулугун</a:t>
            </a:r>
            <a:r>
              <a:rPr lang="ru-RU" sz="1300" dirty="0"/>
              <a:t>, </a:t>
            </a:r>
            <a:r>
              <a:rPr lang="ru-RU" sz="1300" dirty="0" err="1"/>
              <a:t>туруктуулугун</a:t>
            </a:r>
            <a:r>
              <a:rPr lang="ru-RU" sz="1300" dirty="0"/>
              <a:t> </a:t>
            </a:r>
            <a:r>
              <a:rPr lang="ru-RU" sz="1300" dirty="0" err="1"/>
              <a:t>жана</a:t>
            </a:r>
            <a:r>
              <a:rPr lang="ru-RU" sz="1300" dirty="0"/>
              <a:t> эл </a:t>
            </a:r>
            <a:r>
              <a:rPr lang="ru-RU" sz="1300" dirty="0" err="1"/>
              <a:t>аралык</a:t>
            </a:r>
            <a:r>
              <a:rPr lang="ru-RU" sz="1300" dirty="0"/>
              <a:t> </a:t>
            </a:r>
            <a:r>
              <a:rPr lang="ru-RU" sz="1300" dirty="0" err="1"/>
              <a:t>стандарттарга</a:t>
            </a:r>
            <a:r>
              <a:rPr lang="ru-RU" sz="1300" dirty="0"/>
              <a:t> </a:t>
            </a:r>
            <a:r>
              <a:rPr lang="ru-RU" sz="1300" dirty="0" err="1"/>
              <a:t>шайкештигин</a:t>
            </a:r>
            <a:r>
              <a:rPr lang="ru-RU" sz="1300" dirty="0"/>
              <a:t> </a:t>
            </a:r>
            <a:r>
              <a:rPr lang="ru-RU" sz="1300" dirty="0" err="1"/>
              <a:t>жогорулатууга</a:t>
            </a:r>
            <a:r>
              <a:rPr lang="ru-RU" sz="1300" dirty="0"/>
              <a:t> </a:t>
            </a:r>
            <a:r>
              <a:rPr lang="ru-RU" sz="1300" dirty="0" err="1"/>
              <a:t>багытталган</a:t>
            </a:r>
            <a:r>
              <a:rPr lang="ru-RU" sz="1300" dirty="0"/>
              <a:t>.</a:t>
            </a:r>
          </a:p>
          <a:p>
            <a:pPr indent="361950" algn="just"/>
            <a:endParaRPr lang="ru-KG" sz="1300" b="1" dirty="0">
              <a:solidFill>
                <a:srgbClr val="002F80"/>
              </a:solidFill>
              <a:latin typeface="Open Sans 2 Ultra-Bold"/>
              <a:ea typeface="Open Sans 2 Ultra-Bold"/>
              <a:cs typeface="Open Sans 2 Ultra-Bold"/>
            </a:endParaRPr>
          </a:p>
          <a:p>
            <a:pPr indent="361950" algn="just"/>
            <a:r>
              <a:rPr lang="ru-KG" sz="1300" b="1" dirty="0" err="1">
                <a:solidFill>
                  <a:srgbClr val="002F80"/>
                </a:solidFill>
                <a:latin typeface="Open Sans 2 Ultra-Bold"/>
                <a:ea typeface="Open Sans 2 Ultra-Bold"/>
                <a:cs typeface="Open Sans 2 Ultra-Bold"/>
              </a:rPr>
              <a:t>Өнүктүрүүнун</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негизги</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этаптары</a:t>
            </a:r>
            <a:r>
              <a:rPr lang="ru-RU" sz="1300" b="1" dirty="0">
                <a:solidFill>
                  <a:srgbClr val="002F80"/>
                </a:solidFill>
                <a:latin typeface="Open Sans 2 Ultra-Bold"/>
                <a:ea typeface="Open Sans 2 Ultra-Bold"/>
                <a:cs typeface="Open Sans 2 Ultra-Bold"/>
              </a:rPr>
              <a:t>:</a:t>
            </a:r>
            <a:endParaRPr lang="ru-KG" sz="1300" b="1" dirty="0">
              <a:solidFill>
                <a:srgbClr val="002F80"/>
              </a:solidFill>
              <a:latin typeface="Open Sans 2 Ultra-Bold"/>
              <a:ea typeface="Open Sans 2 Ultra-Bold"/>
              <a:cs typeface="Open Sans 2 Ultra-Bold"/>
            </a:endParaRPr>
          </a:p>
          <a:p>
            <a:pPr marL="361950" lvl="0" indent="-361950">
              <a:buFont typeface="Wingdings" panose="05000000000000000000" pitchFamily="2" charset="2"/>
              <a:buChar char="§"/>
            </a:pPr>
            <a:r>
              <a:rPr lang="ru-RU" sz="1300" dirty="0" err="1"/>
              <a:t>мыйзамдык</a:t>
            </a:r>
            <a:r>
              <a:rPr lang="ru-RU" sz="1300" dirty="0"/>
              <a:t> </a:t>
            </a:r>
            <a:r>
              <a:rPr lang="ru-RU" sz="1300" dirty="0" err="1"/>
              <a:t>жана</a:t>
            </a:r>
            <a:r>
              <a:rPr lang="ru-RU" sz="1300" dirty="0"/>
              <a:t> </a:t>
            </a:r>
            <a:r>
              <a:rPr lang="ru-RU" sz="1300" dirty="0" err="1"/>
              <a:t>институционалдык</a:t>
            </a:r>
            <a:r>
              <a:rPr lang="ru-RU" sz="1300" dirty="0"/>
              <a:t> </a:t>
            </a:r>
            <a:r>
              <a:rPr lang="ru-RU" sz="1300" dirty="0" err="1"/>
              <a:t>базаны</a:t>
            </a:r>
            <a:r>
              <a:rPr lang="ru-RU" sz="1300" dirty="0"/>
              <a:t> </a:t>
            </a:r>
            <a:r>
              <a:rPr lang="ru-RU" sz="1300" dirty="0" err="1"/>
              <a:t>түзүү</a:t>
            </a:r>
            <a:r>
              <a:rPr lang="ru-RU" sz="1300" dirty="0"/>
              <a:t>; </a:t>
            </a:r>
            <a:endParaRPr lang="ru-KG" sz="1300" dirty="0"/>
          </a:p>
          <a:p>
            <a:pPr marL="361950" lvl="0" indent="-361950">
              <a:buFont typeface="Wingdings" panose="05000000000000000000" pitchFamily="2" charset="2"/>
              <a:buChar char="§"/>
            </a:pPr>
            <a:r>
              <a:rPr lang="ru-KG" sz="1300" dirty="0" err="1"/>
              <a:t>Депозиттерди</a:t>
            </a:r>
            <a:r>
              <a:rPr lang="ru-RU" sz="1300" dirty="0"/>
              <a:t> </a:t>
            </a:r>
            <a:r>
              <a:rPr lang="ru-RU" sz="1300" dirty="0" err="1"/>
              <a:t>коргоо</a:t>
            </a:r>
            <a:r>
              <a:rPr lang="ru-RU" sz="1300" dirty="0"/>
              <a:t> </a:t>
            </a:r>
            <a:r>
              <a:rPr lang="ru-RU" sz="1300" dirty="0" err="1"/>
              <a:t>фондун</a:t>
            </a:r>
            <a:r>
              <a:rPr lang="ru-RU" sz="1300" dirty="0"/>
              <a:t> </a:t>
            </a:r>
            <a:r>
              <a:rPr lang="ru-RU" sz="1300" dirty="0" err="1"/>
              <a:t>түзүү</a:t>
            </a:r>
            <a:r>
              <a:rPr lang="ru-RU" sz="1300" dirty="0"/>
              <a:t>; </a:t>
            </a:r>
            <a:endParaRPr lang="ru-KG" sz="1300" dirty="0"/>
          </a:p>
          <a:p>
            <a:pPr marL="361950" lvl="0" indent="-361950">
              <a:buFont typeface="Wingdings" panose="05000000000000000000" pitchFamily="2" charset="2"/>
              <a:buChar char="§"/>
            </a:pPr>
            <a:r>
              <a:rPr lang="ru-RU" sz="1300" dirty="0" err="1"/>
              <a:t>компенсациялык</a:t>
            </a:r>
            <a:r>
              <a:rPr lang="ru-RU" sz="1300" dirty="0"/>
              <a:t> </a:t>
            </a:r>
            <a:r>
              <a:rPr lang="ru-RU" sz="1300" dirty="0" err="1"/>
              <a:t>төлөмдөрдүн</a:t>
            </a:r>
            <a:r>
              <a:rPr lang="ru-RU" sz="1300" dirty="0"/>
              <a:t> </a:t>
            </a:r>
            <a:r>
              <a:rPr lang="ru-RU" sz="1300" dirty="0" err="1"/>
              <a:t>базалык</a:t>
            </a:r>
            <a:r>
              <a:rPr lang="ru-RU" sz="1300" dirty="0"/>
              <a:t> </a:t>
            </a:r>
            <a:r>
              <a:rPr lang="ru-RU" sz="1300" dirty="0" err="1"/>
              <a:t>механизмдерин</a:t>
            </a:r>
            <a:r>
              <a:rPr lang="ru-RU" sz="1300" dirty="0"/>
              <a:t> </a:t>
            </a:r>
            <a:r>
              <a:rPr lang="ru-RU" sz="1300" dirty="0" err="1"/>
              <a:t>киргизүү</a:t>
            </a:r>
            <a:r>
              <a:rPr lang="ru-RU" sz="1300" dirty="0"/>
              <a:t>; </a:t>
            </a:r>
            <a:r>
              <a:rPr lang="ru-RU" sz="1300" dirty="0" err="1"/>
              <a:t>корголуучу</a:t>
            </a:r>
            <a:r>
              <a:rPr lang="ru-RU" sz="1300" dirty="0"/>
              <a:t> </a:t>
            </a:r>
            <a:r>
              <a:rPr lang="ru-RU" sz="1300" dirty="0" err="1"/>
              <a:t>аманаттардын</a:t>
            </a:r>
            <a:r>
              <a:rPr lang="ru-RU" sz="1300" dirty="0"/>
              <a:t> тизмесин </a:t>
            </a:r>
            <a:r>
              <a:rPr lang="ru-RU" sz="1300" dirty="0" err="1"/>
              <a:t>кеңейтүү</a:t>
            </a:r>
            <a:r>
              <a:rPr lang="ru-RU" sz="1300" dirty="0"/>
              <a:t>; </a:t>
            </a:r>
            <a:endParaRPr lang="ru-KG" sz="1300" dirty="0"/>
          </a:p>
          <a:p>
            <a:pPr marL="361950" lvl="0" indent="-361950">
              <a:buFont typeface="Wingdings" panose="05000000000000000000" pitchFamily="2" charset="2"/>
              <a:buChar char="§"/>
            </a:pPr>
            <a:r>
              <a:rPr lang="ru-RU" sz="1300" dirty="0" err="1"/>
              <a:t>компенсациянын</a:t>
            </a:r>
            <a:r>
              <a:rPr lang="ru-RU" sz="1300" dirty="0"/>
              <a:t> </a:t>
            </a:r>
            <a:r>
              <a:rPr lang="ru-KG" sz="1300" dirty="0" err="1"/>
              <a:t>лимиттерин</a:t>
            </a:r>
            <a:r>
              <a:rPr lang="ru-RU" sz="1300" dirty="0"/>
              <a:t> </a:t>
            </a:r>
            <a:r>
              <a:rPr lang="ru-RU" sz="1300" dirty="0" err="1"/>
              <a:t>этабы</a:t>
            </a:r>
            <a:r>
              <a:rPr lang="ru-RU" sz="1300" dirty="0"/>
              <a:t> </a:t>
            </a:r>
            <a:r>
              <a:rPr lang="ru-RU" sz="1300" dirty="0" err="1"/>
              <a:t>менен</a:t>
            </a:r>
            <a:r>
              <a:rPr lang="ru-RU" sz="1300" dirty="0"/>
              <a:t> </a:t>
            </a:r>
            <a:r>
              <a:rPr lang="ru-RU" sz="1300" dirty="0" err="1"/>
              <a:t>көбөйтүү</a:t>
            </a:r>
            <a:r>
              <a:rPr lang="ru-RU" sz="1300" dirty="0"/>
              <a:t>.</a:t>
            </a:r>
          </a:p>
          <a:p>
            <a:pPr indent="361950" algn="just"/>
            <a:endParaRPr lang="ru-KG" sz="1300" b="1" dirty="0">
              <a:solidFill>
                <a:srgbClr val="002F80"/>
              </a:solidFill>
              <a:latin typeface="Open Sans 2 Ultra-Bold"/>
              <a:ea typeface="Open Sans 2 Ultra-Bold"/>
              <a:cs typeface="Open Sans 2 Ultra-Bold"/>
            </a:endParaRPr>
          </a:p>
          <a:p>
            <a:pPr indent="361950" algn="just"/>
            <a:r>
              <a:rPr lang="ru-KG" sz="1300" b="1" dirty="0" err="1">
                <a:solidFill>
                  <a:srgbClr val="002F80"/>
                </a:solidFill>
                <a:latin typeface="Open Sans 2 Ultra-Bold"/>
                <a:ea typeface="Open Sans 2 Ultra-Bold"/>
                <a:cs typeface="Open Sans 2 Ultra-Bold"/>
              </a:rPr>
              <a:t>Учурдагы</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этаптын</a:t>
            </a:r>
            <a:r>
              <a:rPr lang="ru-KG" sz="1300" b="1" dirty="0">
                <a:solidFill>
                  <a:srgbClr val="002F80"/>
                </a:solidFill>
                <a:latin typeface="Open Sans 2 Ultra-Bold"/>
                <a:ea typeface="Open Sans 2 Ultra-Bold"/>
                <a:cs typeface="Open Sans 2 Ultra-Bold"/>
              </a:rPr>
              <a:t> </a:t>
            </a:r>
            <a:r>
              <a:rPr lang="ru-KG" sz="1300" b="1" dirty="0" err="1">
                <a:solidFill>
                  <a:srgbClr val="002F80"/>
                </a:solidFill>
                <a:latin typeface="Open Sans 2 Ultra-Bold"/>
                <a:ea typeface="Open Sans 2 Ultra-Bold"/>
                <a:cs typeface="Open Sans 2 Ultra-Bold"/>
              </a:rPr>
              <a:t>артыкчылыктары</a:t>
            </a:r>
            <a:r>
              <a:rPr lang="ru-RU" sz="1300" b="1" dirty="0">
                <a:solidFill>
                  <a:srgbClr val="002F80"/>
                </a:solidFill>
                <a:latin typeface="Open Sans 2 Ultra-Bold"/>
                <a:ea typeface="Open Sans 2 Ultra-Bold"/>
                <a:cs typeface="Open Sans 2 Ultra-Bold"/>
              </a:rPr>
              <a:t>:</a:t>
            </a:r>
            <a:endParaRPr lang="ru-KG" sz="1300" b="1" dirty="0">
              <a:solidFill>
                <a:srgbClr val="002F80"/>
              </a:solidFill>
              <a:latin typeface="Open Sans 2 Ultra-Bold"/>
              <a:ea typeface="Open Sans 2 Ultra-Bold"/>
              <a:cs typeface="Open Sans 2 Ultra-Bold"/>
            </a:endParaRPr>
          </a:p>
          <a:p>
            <a:pPr marL="361950" lvl="0" indent="-361950">
              <a:buFont typeface="Wingdings" panose="05000000000000000000" pitchFamily="2" charset="2"/>
              <a:buChar char="§"/>
            </a:pPr>
            <a:r>
              <a:rPr lang="ru-KG" sz="1300" dirty="0"/>
              <a:t>т</a:t>
            </a:r>
            <a:r>
              <a:rPr lang="ru-RU" sz="1300" dirty="0" err="1"/>
              <a:t>өлөм</a:t>
            </a:r>
            <a:r>
              <a:rPr lang="ru-RU" sz="1300" dirty="0"/>
              <a:t> </a:t>
            </a:r>
            <a:r>
              <a:rPr lang="ru-RU" sz="1300" dirty="0" err="1"/>
              <a:t>процесстерин</a:t>
            </a:r>
            <a:r>
              <a:rPr lang="ru-RU" sz="1300" dirty="0"/>
              <a:t> </a:t>
            </a:r>
            <a:r>
              <a:rPr lang="ru-RU" sz="1300" dirty="0" err="1"/>
              <a:t>санариптештирүү</a:t>
            </a:r>
            <a:r>
              <a:rPr lang="ru-RU" sz="1300" dirty="0"/>
              <a:t> </a:t>
            </a:r>
            <a:r>
              <a:rPr lang="ru-RU" sz="1300" dirty="0" err="1"/>
              <a:t>жана</a:t>
            </a:r>
            <a:r>
              <a:rPr lang="ru-RU" sz="1300" dirty="0"/>
              <a:t> </a:t>
            </a:r>
            <a:r>
              <a:rPr lang="ru-RU" sz="1300" dirty="0" err="1"/>
              <a:t>автоматташтыруу</a:t>
            </a:r>
            <a:r>
              <a:rPr lang="ru-RU" sz="1300" dirty="0"/>
              <a:t>;</a:t>
            </a:r>
            <a:endParaRPr lang="ru-KG" sz="1300" dirty="0"/>
          </a:p>
          <a:p>
            <a:pPr marL="361950" lvl="0" indent="-361950">
              <a:buFont typeface="Wingdings" panose="05000000000000000000" pitchFamily="2" charset="2"/>
              <a:buChar char="§"/>
            </a:pPr>
            <a:r>
              <a:rPr lang="ru-KG" sz="1300" dirty="0"/>
              <a:t>т</a:t>
            </a:r>
            <a:r>
              <a:rPr lang="ru-RU" sz="1300" dirty="0" err="1"/>
              <a:t>обокелдикке</a:t>
            </a:r>
            <a:r>
              <a:rPr lang="ru-RU" sz="1300" dirty="0"/>
              <a:t> </a:t>
            </a:r>
            <a:r>
              <a:rPr lang="ru-RU" sz="1300" dirty="0" err="1"/>
              <a:t>багытталган</a:t>
            </a:r>
            <a:r>
              <a:rPr lang="ru-RU" sz="1300" dirty="0"/>
              <a:t> </a:t>
            </a:r>
            <a:r>
              <a:rPr lang="ru-RU" sz="1300" dirty="0" err="1"/>
              <a:t>мамилени</a:t>
            </a:r>
            <a:r>
              <a:rPr lang="ru-RU" sz="1300" dirty="0"/>
              <a:t> </a:t>
            </a:r>
            <a:r>
              <a:rPr lang="ru-RU" sz="1300" dirty="0" err="1"/>
              <a:t>киргизүү</a:t>
            </a:r>
            <a:r>
              <a:rPr lang="ru-RU" sz="1300" dirty="0"/>
              <a:t>; </a:t>
            </a:r>
            <a:endParaRPr lang="ru-KG" sz="1300" dirty="0"/>
          </a:p>
          <a:p>
            <a:pPr marL="361950" lvl="0" indent="-361950">
              <a:buFont typeface="Wingdings" panose="05000000000000000000" pitchFamily="2" charset="2"/>
              <a:buChar char="§"/>
            </a:pPr>
            <a:r>
              <a:rPr lang="ru-KG" sz="1300" dirty="0"/>
              <a:t>б</a:t>
            </a:r>
            <a:r>
              <a:rPr lang="ru-RU" sz="1300" dirty="0" err="1"/>
              <a:t>анктардын</a:t>
            </a:r>
            <a:r>
              <a:rPr lang="ru-RU" sz="1300" dirty="0"/>
              <a:t> </a:t>
            </a:r>
            <a:r>
              <a:rPr lang="ru-RU" sz="1300" dirty="0" err="1"/>
              <a:t>финансылык</a:t>
            </a:r>
            <a:r>
              <a:rPr lang="ru-RU" sz="1300" dirty="0"/>
              <a:t> </a:t>
            </a:r>
            <a:r>
              <a:rPr lang="ru-RU" sz="1300" dirty="0" err="1"/>
              <a:t>туруктуулугун</a:t>
            </a:r>
            <a:r>
              <a:rPr lang="ru-RU" sz="1300" dirty="0"/>
              <a:t> </a:t>
            </a:r>
            <a:r>
              <a:rPr lang="ru-RU" sz="1300" dirty="0" err="1"/>
              <a:t>баалоо</a:t>
            </a:r>
            <a:r>
              <a:rPr lang="ru-RU" sz="1300" dirty="0"/>
              <a:t> </a:t>
            </a:r>
            <a:r>
              <a:rPr lang="ru-RU" sz="1300" dirty="0" err="1"/>
              <a:t>ыкмаларын</a:t>
            </a:r>
            <a:r>
              <a:rPr lang="ru-RU" sz="1300" dirty="0"/>
              <a:t> </a:t>
            </a:r>
            <a:r>
              <a:rPr lang="ru-RU" sz="1300" dirty="0" err="1"/>
              <a:t>өркүндөтүү</a:t>
            </a:r>
            <a:r>
              <a:rPr lang="ru-RU" sz="1300" dirty="0"/>
              <a:t>; </a:t>
            </a:r>
            <a:endParaRPr lang="ru-KG" sz="1300" dirty="0"/>
          </a:p>
          <a:p>
            <a:pPr marL="361950" lvl="0" indent="-361950">
              <a:buFont typeface="Wingdings" panose="05000000000000000000" pitchFamily="2" charset="2"/>
              <a:buChar char="§"/>
            </a:pPr>
            <a:r>
              <a:rPr lang="ru-KG" sz="1300" dirty="0"/>
              <a:t>к</a:t>
            </a:r>
            <a:r>
              <a:rPr lang="ru-RU" sz="1300" dirty="0" err="1"/>
              <a:t>алкты</a:t>
            </a:r>
            <a:r>
              <a:rPr lang="ru-RU" sz="1300" dirty="0"/>
              <a:t> </a:t>
            </a:r>
            <a:r>
              <a:rPr lang="ru-RU" sz="1300" dirty="0" err="1"/>
              <a:t>камтууну</a:t>
            </a:r>
            <a:r>
              <a:rPr lang="ru-RU" sz="1300" dirty="0"/>
              <a:t> </a:t>
            </a:r>
            <a:r>
              <a:rPr lang="ru-RU" sz="1300" dirty="0" err="1"/>
              <a:t>кеңейтүү</a:t>
            </a:r>
            <a:r>
              <a:rPr lang="ru-RU" sz="1300" dirty="0"/>
              <a:t> </a:t>
            </a:r>
            <a:r>
              <a:rPr lang="ru-RU" sz="1300" dirty="0" err="1"/>
              <a:t>жана</a:t>
            </a:r>
            <a:r>
              <a:rPr lang="ru-RU" sz="1300" dirty="0"/>
              <a:t> </a:t>
            </a:r>
            <a:r>
              <a:rPr lang="ru-RU" sz="1300" dirty="0" err="1"/>
              <a:t>маалымдоо</a:t>
            </a:r>
            <a:r>
              <a:rPr lang="ru-RU" sz="1300" dirty="0"/>
              <a:t>; </a:t>
            </a:r>
            <a:endParaRPr lang="ru-KG" sz="1300" dirty="0"/>
          </a:p>
          <a:p>
            <a:pPr marL="361950" lvl="0" indent="-361950">
              <a:buFont typeface="Wingdings" panose="05000000000000000000" pitchFamily="2" charset="2"/>
              <a:buChar char="§"/>
            </a:pPr>
            <a:r>
              <a:rPr lang="ru-KG" sz="1300" dirty="0" err="1"/>
              <a:t>чукул</a:t>
            </a:r>
            <a:r>
              <a:rPr lang="ru-KG" sz="1300" dirty="0"/>
              <a:t> </a:t>
            </a:r>
            <a:r>
              <a:rPr lang="ru-KG" sz="1300" dirty="0" err="1"/>
              <a:t>кырдаалдарга</a:t>
            </a:r>
            <a:r>
              <a:rPr lang="ru-RU" sz="1300" dirty="0"/>
              <a:t> </a:t>
            </a:r>
            <a:r>
              <a:rPr lang="ru-RU" sz="1300" dirty="0" err="1"/>
              <a:t>ыкчам</a:t>
            </a:r>
            <a:r>
              <a:rPr lang="ru-RU" sz="1300" dirty="0"/>
              <a:t> </a:t>
            </a:r>
            <a:r>
              <a:rPr lang="ru-RU" sz="1300" dirty="0" err="1"/>
              <a:t>даярдыкты</a:t>
            </a:r>
            <a:r>
              <a:rPr lang="ru-RU" sz="1300" dirty="0"/>
              <a:t> </a:t>
            </a:r>
            <a:r>
              <a:rPr lang="ru-RU" sz="1300" dirty="0" err="1"/>
              <a:t>жогорулатуу</a:t>
            </a:r>
            <a:r>
              <a:rPr lang="ru-RU" sz="1300" dirty="0"/>
              <a:t>.</a:t>
            </a:r>
          </a:p>
          <a:p>
            <a:pPr indent="361950" algn="just"/>
            <a:endParaRPr lang="ru-KG" sz="1300" dirty="0"/>
          </a:p>
          <a:p>
            <a:pPr indent="361950" algn="just"/>
            <a:r>
              <a:rPr lang="ru-RU" sz="1300" dirty="0" err="1"/>
              <a:t>Агенттиктин</a:t>
            </a:r>
            <a:r>
              <a:rPr lang="ru-RU" sz="1300" dirty="0"/>
              <a:t> </a:t>
            </a:r>
            <a:r>
              <a:rPr lang="ru-RU" sz="1300" dirty="0" err="1"/>
              <a:t>маанилүү</a:t>
            </a:r>
            <a:r>
              <a:rPr lang="ru-RU" sz="1300" dirty="0"/>
              <a:t> </a:t>
            </a:r>
            <a:r>
              <a:rPr lang="ru-RU" sz="1300" dirty="0" err="1"/>
              <a:t>иш</a:t>
            </a:r>
            <a:r>
              <a:rPr lang="ru-RU" sz="1300" dirty="0"/>
              <a:t> </a:t>
            </a:r>
            <a:r>
              <a:rPr lang="ru-RU" sz="1300" dirty="0" err="1"/>
              <a:t>багыттарынын</a:t>
            </a:r>
            <a:r>
              <a:rPr lang="ru-RU" sz="1300" dirty="0"/>
              <a:t> </a:t>
            </a:r>
            <a:r>
              <a:rPr lang="ru-RU" sz="1300" dirty="0" err="1"/>
              <a:t>бири</a:t>
            </a:r>
            <a:r>
              <a:rPr lang="ru-RU" sz="1300" dirty="0"/>
              <a:t> – эл </a:t>
            </a:r>
            <a:r>
              <a:rPr lang="ru-RU" sz="1300" dirty="0" err="1"/>
              <a:t>аралык</a:t>
            </a:r>
            <a:r>
              <a:rPr lang="ru-RU" sz="1300" dirty="0"/>
              <a:t> </a:t>
            </a:r>
            <a:r>
              <a:rPr lang="ru-RU" sz="1300" dirty="0" err="1"/>
              <a:t>интеграцияны</a:t>
            </a:r>
            <a:r>
              <a:rPr lang="ru-RU" sz="1300" dirty="0"/>
              <a:t> </a:t>
            </a:r>
            <a:r>
              <a:rPr lang="ru-RU" sz="1300" dirty="0" err="1"/>
              <a:t>кеңейтүү</a:t>
            </a:r>
            <a:r>
              <a:rPr lang="ru-RU" sz="1300" dirty="0"/>
              <a:t> </a:t>
            </a:r>
            <a:r>
              <a:rPr lang="ru-RU" sz="1300" dirty="0" err="1"/>
              <a:t>жана</a:t>
            </a:r>
            <a:r>
              <a:rPr lang="ru-RU" sz="1300" dirty="0"/>
              <a:t> </a:t>
            </a:r>
            <a:r>
              <a:rPr lang="ru-RU" sz="1300" dirty="0" err="1"/>
              <a:t>өнүктүрүү</a:t>
            </a:r>
            <a:r>
              <a:rPr lang="ru-RU" sz="1300" dirty="0"/>
              <a:t>. </a:t>
            </a:r>
            <a:r>
              <a:rPr lang="ru-RU" sz="1300" dirty="0" err="1"/>
              <a:t>Агенттик</a:t>
            </a:r>
            <a:r>
              <a:rPr lang="ru-RU" sz="1300" dirty="0"/>
              <a:t> Эл </a:t>
            </a:r>
            <a:r>
              <a:rPr lang="ru-RU" sz="1300" dirty="0" err="1"/>
              <a:t>аралык</a:t>
            </a:r>
            <a:r>
              <a:rPr lang="ru-RU" sz="1300" dirty="0"/>
              <a:t> </a:t>
            </a:r>
            <a:r>
              <a:rPr lang="ru-RU" sz="1300" dirty="0" err="1"/>
              <a:t>депозиттерди</a:t>
            </a:r>
            <a:r>
              <a:rPr lang="ru-RU" sz="1300" dirty="0"/>
              <a:t> </a:t>
            </a:r>
            <a:r>
              <a:rPr lang="ru-RU" sz="1300" dirty="0" err="1"/>
              <a:t>камсыздандыруучулар</a:t>
            </a:r>
            <a:r>
              <a:rPr lang="ru-RU" sz="1300" dirty="0"/>
              <a:t> </a:t>
            </a:r>
            <a:r>
              <a:rPr lang="ru-RU" sz="1300" dirty="0" err="1"/>
              <a:t>ассоциациясынын</a:t>
            </a:r>
            <a:r>
              <a:rPr lang="ru-RU" sz="1300" dirty="0"/>
              <a:t> </a:t>
            </a:r>
            <a:r>
              <a:rPr lang="ru-RU" sz="1300" dirty="0" err="1"/>
              <a:t>мүчөсү</a:t>
            </a:r>
            <a:r>
              <a:rPr lang="ru-RU" sz="1300" dirty="0"/>
              <a:t>, </a:t>
            </a:r>
            <a:r>
              <a:rPr lang="ru-RU" sz="1300" dirty="0" err="1"/>
              <a:t>бул</a:t>
            </a:r>
            <a:r>
              <a:rPr lang="ru-RU" sz="1300" dirty="0"/>
              <a:t> </a:t>
            </a:r>
            <a:r>
              <a:rPr lang="ru-RU" sz="1300" dirty="0" err="1"/>
              <a:t>мыкты</a:t>
            </a:r>
            <a:r>
              <a:rPr lang="ru-RU" sz="1300" dirty="0"/>
              <a:t> </a:t>
            </a:r>
            <a:r>
              <a:rPr lang="ru-RU" sz="1300" dirty="0" err="1"/>
              <a:t>тажрыйбалар</a:t>
            </a:r>
            <a:r>
              <a:rPr lang="ru-RU" sz="1300" dirty="0"/>
              <a:t> </a:t>
            </a:r>
            <a:r>
              <a:rPr lang="ru-RU" sz="1300" dirty="0" err="1"/>
              <a:t>менен</a:t>
            </a:r>
            <a:r>
              <a:rPr lang="ru-RU" sz="1300" dirty="0"/>
              <a:t> </a:t>
            </a:r>
            <a:r>
              <a:rPr lang="ru-RU" sz="1300" dirty="0" err="1"/>
              <a:t>алмашууга</a:t>
            </a:r>
            <a:r>
              <a:rPr lang="ru-RU" sz="1300" dirty="0"/>
              <a:t>, эл </a:t>
            </a:r>
            <a:r>
              <a:rPr lang="ru-RU" sz="1300" dirty="0" err="1"/>
              <a:t>аралык</a:t>
            </a:r>
            <a:r>
              <a:rPr lang="ru-RU" sz="1300" dirty="0"/>
              <a:t> </a:t>
            </a:r>
            <a:r>
              <a:rPr lang="ru-RU" sz="1300" dirty="0" err="1"/>
              <a:t>стандарттарды</a:t>
            </a:r>
            <a:r>
              <a:rPr lang="ru-RU" sz="1300" dirty="0"/>
              <a:t> </a:t>
            </a:r>
            <a:r>
              <a:rPr lang="ru-RU" sz="1300" dirty="0" err="1"/>
              <a:t>киргизүүгө</a:t>
            </a:r>
            <a:r>
              <a:rPr lang="ru-RU" sz="1300" dirty="0"/>
              <a:t> </a:t>
            </a:r>
            <a:r>
              <a:rPr lang="ru-RU" sz="1300" dirty="0" err="1"/>
              <a:t>жана</a:t>
            </a:r>
            <a:r>
              <a:rPr lang="ru-RU" sz="1300" dirty="0"/>
              <a:t> </a:t>
            </a:r>
            <a:r>
              <a:rPr lang="ru-RU" sz="1300" dirty="0" err="1"/>
              <a:t>аймактык</a:t>
            </a:r>
            <a:r>
              <a:rPr lang="ru-RU" sz="1300" dirty="0"/>
              <a:t> </a:t>
            </a:r>
            <a:r>
              <a:rPr lang="ru-RU" sz="1300" dirty="0" err="1"/>
              <a:t>демилгелерге</a:t>
            </a:r>
            <a:r>
              <a:rPr lang="ru-RU" sz="1300" dirty="0"/>
              <a:t>, </a:t>
            </a:r>
            <a:r>
              <a:rPr lang="ru-RU" sz="1300" dirty="0" err="1"/>
              <a:t>анын</a:t>
            </a:r>
            <a:r>
              <a:rPr lang="ru-RU" sz="1300" dirty="0"/>
              <a:t> </a:t>
            </a:r>
            <a:r>
              <a:rPr lang="ru-RU" sz="1300" dirty="0" err="1"/>
              <a:t>ичинде</a:t>
            </a:r>
            <a:r>
              <a:rPr lang="ru-RU" sz="1300" dirty="0"/>
              <a:t> </a:t>
            </a:r>
            <a:r>
              <a:rPr lang="ru-RU" sz="1300" dirty="0" err="1"/>
              <a:t>евразиялык</a:t>
            </a:r>
            <a:r>
              <a:rPr lang="ru-RU" sz="1300" dirty="0"/>
              <a:t> </a:t>
            </a:r>
            <a:r>
              <a:rPr lang="ru-RU" sz="1300" dirty="0" err="1"/>
              <a:t>кызматташтыктын</a:t>
            </a:r>
            <a:r>
              <a:rPr lang="ru-RU" sz="1300" dirty="0"/>
              <a:t> </a:t>
            </a:r>
            <a:r>
              <a:rPr lang="ru-RU" sz="1300" dirty="0" err="1"/>
              <a:t>алкагында</a:t>
            </a:r>
            <a:r>
              <a:rPr lang="ru-RU" sz="1300" dirty="0"/>
              <a:t> </a:t>
            </a:r>
            <a:r>
              <a:rPr lang="ru-RU" sz="1300" dirty="0" err="1"/>
              <a:t>катышууга</a:t>
            </a:r>
            <a:r>
              <a:rPr lang="ru-RU" sz="1300" dirty="0"/>
              <a:t> </a:t>
            </a:r>
            <a:r>
              <a:rPr lang="ru-RU" sz="1300" dirty="0" err="1"/>
              <a:t>мүмкүндүк</a:t>
            </a:r>
            <a:r>
              <a:rPr lang="ru-RU" sz="1300" dirty="0"/>
              <a:t> берет.</a:t>
            </a:r>
            <a:endParaRPr lang="ru-KG" sz="1300" dirty="0"/>
          </a:p>
        </p:txBody>
      </p:sp>
      <p:sp>
        <p:nvSpPr>
          <p:cNvPr id="9" name="TextBox 14">
            <a:extLst>
              <a:ext uri="{FF2B5EF4-FFF2-40B4-BE49-F238E27FC236}">
                <a16:creationId xmlns:a16="http://schemas.microsoft.com/office/drawing/2014/main" id="{C94E2E6E-C270-C996-600A-3507E751674E}"/>
              </a:ext>
            </a:extLst>
          </p:cNvPr>
          <p:cNvSpPr txBox="1"/>
          <p:nvPr/>
        </p:nvSpPr>
        <p:spPr>
          <a:xfrm>
            <a:off x="913292" y="474187"/>
            <a:ext cx="6228498" cy="492443"/>
          </a:xfrm>
          <a:prstGeom prst="rect">
            <a:avLst/>
          </a:prstGeom>
        </p:spPr>
        <p:txBody>
          <a:bodyPr wrap="square" lIns="0" tIns="0" rIns="0" bIns="0" rtlCol="0" anchor="t">
            <a:spAutoFit/>
          </a:bodyPr>
          <a:lstStyle/>
          <a:p>
            <a:r>
              <a:rPr lang="ru-RU" sz="1600" b="1" dirty="0">
                <a:solidFill>
                  <a:srgbClr val="002F80"/>
                </a:solidFill>
                <a:latin typeface="Open Sans 2 Ultra-Bold"/>
                <a:ea typeface="Open Sans 2 Ultra-Bold"/>
                <a:cs typeface="Open Sans 2 Ultra-Bold"/>
              </a:rPr>
              <a:t>1.2. Кыргыз Республик</a:t>
            </a:r>
            <a:r>
              <a:rPr lang="ru-KG" sz="1600" b="1" dirty="0" err="1">
                <a:solidFill>
                  <a:srgbClr val="002F80"/>
                </a:solidFill>
                <a:latin typeface="Open Sans 2 Ultra-Bold"/>
                <a:ea typeface="Open Sans 2 Ultra-Bold"/>
                <a:cs typeface="Open Sans 2 Ultra-Bold"/>
              </a:rPr>
              <a:t>сында</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Депозиттерди</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коргоо</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системасын</a:t>
            </a:r>
            <a:r>
              <a:rPr lang="ru-KG" sz="1600" b="1" dirty="0">
                <a:solidFill>
                  <a:srgbClr val="002F80"/>
                </a:solidFill>
                <a:latin typeface="Open Sans 2 Ultra-Bold"/>
                <a:ea typeface="Open Sans 2 Ultra-Bold"/>
                <a:cs typeface="Open Sans 2 Ultra-Bold"/>
              </a:rPr>
              <a:t> </a:t>
            </a:r>
            <a:r>
              <a:rPr lang="ru-KG" sz="1600" b="1" dirty="0" err="1">
                <a:solidFill>
                  <a:srgbClr val="002F80"/>
                </a:solidFill>
                <a:latin typeface="Open Sans 2 Ultra-Bold"/>
                <a:ea typeface="Open Sans 2 Ultra-Bold"/>
                <a:cs typeface="Open Sans 2 Ultra-Bold"/>
              </a:rPr>
              <a:t>өнүктүрүү</a:t>
            </a:r>
            <a:endParaRPr lang="ru-KG" sz="1600" b="1" dirty="0">
              <a:solidFill>
                <a:srgbClr val="002F80"/>
              </a:solidFill>
              <a:latin typeface="Open Sans 2 Ultra-Bold"/>
              <a:ea typeface="Open Sans 2 Ultra-Bold"/>
              <a:cs typeface="Open Sans 2 Ultra-Bold"/>
            </a:endParaRPr>
          </a:p>
        </p:txBody>
      </p:sp>
      <p:sp>
        <p:nvSpPr>
          <p:cNvPr id="7" name="TextBox 7">
            <a:extLst>
              <a:ext uri="{FF2B5EF4-FFF2-40B4-BE49-F238E27FC236}">
                <a16:creationId xmlns:a16="http://schemas.microsoft.com/office/drawing/2014/main" id="{3534B162-A553-EC5B-37B7-680E79B91736}"/>
              </a:ext>
            </a:extLst>
          </p:cNvPr>
          <p:cNvSpPr txBox="1"/>
          <p:nvPr/>
        </p:nvSpPr>
        <p:spPr>
          <a:xfrm rot="-5400000">
            <a:off x="29969" y="7161077"/>
            <a:ext cx="2813348" cy="1717586"/>
          </a:xfrm>
          <a:prstGeom prst="rect">
            <a:avLst/>
          </a:prstGeom>
        </p:spPr>
        <p:txBody>
          <a:bodyPr wrap="square" lIns="0" tIns="0" rIns="0" bIns="0" rtlCol="0" anchor="t">
            <a:spAutoFit/>
          </a:bodyPr>
          <a:lstStyle/>
          <a:p>
            <a:pPr algn="just">
              <a:lnSpc>
                <a:spcPts val="13851"/>
              </a:lnSpc>
            </a:pPr>
            <a:r>
              <a:rPr lang="en-US" sz="9894" b="1" dirty="0">
                <a:solidFill>
                  <a:srgbClr val="D7DCE1"/>
                </a:solidFill>
                <a:latin typeface="Garet Bold"/>
                <a:ea typeface="Garet Bold"/>
                <a:cs typeface="Garet Bold"/>
                <a:sym typeface="Garet Bold"/>
              </a:rPr>
              <a:t>2025</a:t>
            </a:r>
          </a:p>
        </p:txBody>
      </p:sp>
      <p:sp>
        <p:nvSpPr>
          <p:cNvPr id="10" name="TextBox 15">
            <a:extLst>
              <a:ext uri="{FF2B5EF4-FFF2-40B4-BE49-F238E27FC236}">
                <a16:creationId xmlns:a16="http://schemas.microsoft.com/office/drawing/2014/main" id="{23C5FACD-740D-CC70-5D2A-377143AA3FA0}"/>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3246546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9B4C2-A55E-CE54-58E6-F56EE27DC5E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01AF642-8AB7-ACD1-A9E1-6ABE4C0D14AF}"/>
              </a:ext>
            </a:extLst>
          </p:cNvPr>
          <p:cNvSpPr/>
          <p:nvPr/>
        </p:nvSpPr>
        <p:spPr>
          <a:xfrm>
            <a:off x="-2098" y="47446"/>
            <a:ext cx="7384515"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4A346677-8021-CE7C-FDFA-767E6C908C8E}"/>
              </a:ext>
            </a:extLst>
          </p:cNvPr>
          <p:cNvSpPr/>
          <p:nvPr/>
        </p:nvSpPr>
        <p:spPr>
          <a:xfrm>
            <a:off x="752156" y="10046704"/>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8C6DD4D1-85F4-8A95-F587-E968995C39F6}"/>
              </a:ext>
            </a:extLst>
          </p:cNvPr>
          <p:cNvGrpSpPr/>
          <p:nvPr/>
        </p:nvGrpSpPr>
        <p:grpSpPr>
          <a:xfrm>
            <a:off x="745737" y="10101542"/>
            <a:ext cx="490114" cy="490114"/>
            <a:chOff x="0" y="0"/>
            <a:chExt cx="812800" cy="812800"/>
          </a:xfrm>
        </p:grpSpPr>
        <p:sp>
          <p:nvSpPr>
            <p:cNvPr id="6" name="Freeform 3">
              <a:extLst>
                <a:ext uri="{FF2B5EF4-FFF2-40B4-BE49-F238E27FC236}">
                  <a16:creationId xmlns:a16="http://schemas.microsoft.com/office/drawing/2014/main" id="{7A15DF05-3D29-7DC6-7891-378BD52C06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438A73BE-966D-C84F-C8B1-C3F39EBC20CD}"/>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A78A2D58-98DE-2A40-4869-8E08A05C41D0}"/>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en-US" sz="2100" b="1" dirty="0">
                <a:solidFill>
                  <a:srgbClr val="002F80"/>
                </a:solidFill>
                <a:latin typeface="Open Sans 1 Bold"/>
                <a:ea typeface="Open Sans 1 Bold"/>
                <a:cs typeface="Open Sans 1 Bold"/>
                <a:sym typeface="Open Sans 1 Bold"/>
              </a:rPr>
              <a:t>0</a:t>
            </a:r>
            <a:r>
              <a:rPr lang="ru-RU" sz="2100" b="1" dirty="0">
                <a:solidFill>
                  <a:srgbClr val="002F80"/>
                </a:solidFill>
                <a:latin typeface="Open Sans 1 Bold"/>
                <a:ea typeface="Open Sans 1 Bold"/>
                <a:cs typeface="Open Sans 1 Bold"/>
                <a:sym typeface="Open Sans 1 Bold"/>
              </a:rPr>
              <a:t>8</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ED47543C-713E-682E-3A04-A6F3BBB8E8B6}"/>
              </a:ext>
            </a:extLst>
          </p:cNvPr>
          <p:cNvSpPr/>
          <p:nvPr/>
        </p:nvSpPr>
        <p:spPr>
          <a:xfrm>
            <a:off x="734883" y="1155700"/>
            <a:ext cx="613868" cy="0"/>
          </a:xfrm>
          <a:prstGeom prst="line">
            <a:avLst/>
          </a:prstGeom>
          <a:ln w="47625" cap="rnd">
            <a:solidFill>
              <a:srgbClr val="FEBA3A"/>
            </a:solidFill>
            <a:prstDash val="solid"/>
            <a:headEnd type="none" w="sm" len="sm"/>
            <a:tailEnd type="none" w="sm" len="sm"/>
          </a:ln>
        </p:spPr>
      </p:sp>
      <p:sp>
        <p:nvSpPr>
          <p:cNvPr id="7" name="TextBox 9">
            <a:extLst>
              <a:ext uri="{FF2B5EF4-FFF2-40B4-BE49-F238E27FC236}">
                <a16:creationId xmlns:a16="http://schemas.microsoft.com/office/drawing/2014/main" id="{AF102589-593D-6440-6290-90DAE0EAEBD9}"/>
              </a:ext>
            </a:extLst>
          </p:cNvPr>
          <p:cNvSpPr txBox="1"/>
          <p:nvPr/>
        </p:nvSpPr>
        <p:spPr>
          <a:xfrm>
            <a:off x="734883" y="307940"/>
            <a:ext cx="6034006" cy="732893"/>
          </a:xfrm>
          <a:prstGeom prst="rect">
            <a:avLst/>
          </a:prstGeom>
        </p:spPr>
        <p:txBody>
          <a:bodyPr wrap="square" lIns="0" tIns="0" rIns="0" bIns="0" rtlCol="0" anchor="t">
            <a:spAutoFit/>
          </a:bodyPr>
          <a:lstStyle/>
          <a:p>
            <a:pPr algn="l">
              <a:lnSpc>
                <a:spcPts val="3000"/>
              </a:lnSpc>
            </a:pPr>
            <a:r>
              <a:rPr lang="ru-RU" b="1" dirty="0">
                <a:solidFill>
                  <a:srgbClr val="002F80"/>
                </a:solidFill>
                <a:latin typeface="Open Sans 2 Ultra-Bold"/>
                <a:ea typeface="Open Sans 2 Ultra-Bold"/>
                <a:cs typeface="Open Sans 2 Ultra-Bold"/>
                <a:sym typeface="Open Sans 2 Ultra-Bold"/>
              </a:rPr>
              <a:t>ДЕПОЗИТ</a:t>
            </a:r>
            <a:r>
              <a:rPr lang="ru-KG" b="1" dirty="0">
                <a:solidFill>
                  <a:srgbClr val="002F80"/>
                </a:solidFill>
                <a:latin typeface="Open Sans 2 Ultra-Bold"/>
                <a:ea typeface="Open Sans 2 Ultra-Bold"/>
                <a:cs typeface="Open Sans 2 Ultra-Bold"/>
                <a:sym typeface="Open Sans 2 Ultra-Bold"/>
              </a:rPr>
              <a:t>ТЕРДИ КОРГОО АГЕНТТИГИН ӨНҮКТҮРҮҮНҮН НЕГИЗГИ ЭТАПТАРЫ</a:t>
            </a:r>
            <a:endParaRPr lang="en-US" b="1" dirty="0">
              <a:solidFill>
                <a:srgbClr val="002F80"/>
              </a:solidFill>
              <a:latin typeface="Open Sans 2 Ultra-Bold"/>
              <a:ea typeface="Open Sans 2 Ultra-Bold"/>
              <a:cs typeface="Open Sans 2 Ultra-Bold"/>
              <a:sym typeface="Open Sans 2 Ultra-Bold"/>
            </a:endParaRPr>
          </a:p>
        </p:txBody>
      </p:sp>
      <p:grpSp>
        <p:nvGrpSpPr>
          <p:cNvPr id="10" name="Group 22">
            <a:extLst>
              <a:ext uri="{FF2B5EF4-FFF2-40B4-BE49-F238E27FC236}">
                <a16:creationId xmlns:a16="http://schemas.microsoft.com/office/drawing/2014/main" id="{CAE37A82-8D4A-28B0-41C3-60B6E2F12660}"/>
              </a:ext>
            </a:extLst>
          </p:cNvPr>
          <p:cNvGrpSpPr/>
          <p:nvPr/>
        </p:nvGrpSpPr>
        <p:grpSpPr>
          <a:xfrm>
            <a:off x="753426" y="1330287"/>
            <a:ext cx="964850" cy="900574"/>
            <a:chOff x="0" y="0"/>
            <a:chExt cx="812800" cy="812800"/>
          </a:xfrm>
        </p:grpSpPr>
        <p:sp>
          <p:nvSpPr>
            <p:cNvPr id="11" name="Freeform 23">
              <a:extLst>
                <a:ext uri="{FF2B5EF4-FFF2-40B4-BE49-F238E27FC236}">
                  <a16:creationId xmlns:a16="http://schemas.microsoft.com/office/drawing/2014/main" id="{9895423A-765F-8F2E-3979-AB20AECBE4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2359"/>
            </a:solidFill>
          </p:spPr>
          <p:txBody>
            <a:bodyPr/>
            <a:lstStyle/>
            <a:p>
              <a:endParaRPr lang="ru-KG" dirty="0"/>
            </a:p>
          </p:txBody>
        </p:sp>
        <p:sp>
          <p:nvSpPr>
            <p:cNvPr id="13" name="TextBox 24">
              <a:extLst>
                <a:ext uri="{FF2B5EF4-FFF2-40B4-BE49-F238E27FC236}">
                  <a16:creationId xmlns:a16="http://schemas.microsoft.com/office/drawing/2014/main" id="{19B01514-EF2F-C457-2388-A73F00D521AB}"/>
                </a:ext>
              </a:extLst>
            </p:cNvPr>
            <p:cNvSpPr txBox="1"/>
            <p:nvPr/>
          </p:nvSpPr>
          <p:spPr>
            <a:xfrm>
              <a:off x="76200" y="28575"/>
              <a:ext cx="660400" cy="708025"/>
            </a:xfrm>
            <a:prstGeom prst="rect">
              <a:avLst/>
            </a:prstGeom>
          </p:spPr>
          <p:txBody>
            <a:bodyPr lIns="20990" tIns="20990" rIns="20990" bIns="20990" rtlCol="0" anchor="ctr"/>
            <a:lstStyle/>
            <a:p>
              <a:pPr algn="ctr" defTabSz="377830">
                <a:lnSpc>
                  <a:spcPts val="1041"/>
                </a:lnSpc>
                <a:spcBef>
                  <a:spcPct val="0"/>
                </a:spcBef>
              </a:pPr>
              <a:endParaRPr sz="744">
                <a:solidFill>
                  <a:prstClr val="black"/>
                </a:solidFill>
                <a:latin typeface="Calibri"/>
              </a:endParaRPr>
            </a:p>
          </p:txBody>
        </p:sp>
      </p:grpSp>
      <p:sp>
        <p:nvSpPr>
          <p:cNvPr id="124" name="TextBox 84">
            <a:extLst>
              <a:ext uri="{FF2B5EF4-FFF2-40B4-BE49-F238E27FC236}">
                <a16:creationId xmlns:a16="http://schemas.microsoft.com/office/drawing/2014/main" id="{BB6AF928-A791-469C-3E21-33EE00F0535B}"/>
              </a:ext>
            </a:extLst>
          </p:cNvPr>
          <p:cNvSpPr txBox="1"/>
          <p:nvPr/>
        </p:nvSpPr>
        <p:spPr>
          <a:xfrm>
            <a:off x="1035996" y="1935988"/>
            <a:ext cx="435781" cy="131254"/>
          </a:xfrm>
          <a:prstGeom prst="rect">
            <a:avLst/>
          </a:prstGeom>
        </p:spPr>
        <p:txBody>
          <a:bodyPr wrap="square" lIns="0" tIns="0" rIns="0" bIns="0" rtlCol="0" anchor="t">
            <a:spAutoFit/>
          </a:bodyPr>
          <a:lstStyle/>
          <a:p>
            <a:pPr algn="ctr" defTabSz="377830">
              <a:lnSpc>
                <a:spcPts val="1041"/>
              </a:lnSpc>
              <a:spcBef>
                <a:spcPct val="0"/>
              </a:spcBef>
            </a:pPr>
            <a:r>
              <a:rPr lang="ru-RU" sz="1200" b="1" dirty="0">
                <a:solidFill>
                  <a:srgbClr val="FFFFFF"/>
                </a:solidFill>
                <a:latin typeface="TT Hoves Bold"/>
                <a:ea typeface="TT Hoves Bold"/>
                <a:cs typeface="TT Hoves Bold"/>
                <a:sym typeface="TT Hoves Bold"/>
              </a:rPr>
              <a:t>2008</a:t>
            </a:r>
            <a:endParaRPr lang="en-US" sz="1200" b="1" dirty="0">
              <a:solidFill>
                <a:srgbClr val="FFFFFF"/>
              </a:solidFill>
              <a:latin typeface="TT Hoves Bold"/>
              <a:ea typeface="TT Hoves Bold"/>
              <a:cs typeface="TT Hoves Bold"/>
              <a:sym typeface="TT Hoves Bold"/>
            </a:endParaRPr>
          </a:p>
        </p:txBody>
      </p:sp>
      <p:sp>
        <p:nvSpPr>
          <p:cNvPr id="128" name="Freeform 45">
            <a:extLst>
              <a:ext uri="{FF2B5EF4-FFF2-40B4-BE49-F238E27FC236}">
                <a16:creationId xmlns:a16="http://schemas.microsoft.com/office/drawing/2014/main" id="{6C4F29AB-AFD1-D086-D66E-BE394F47C2AD}"/>
              </a:ext>
            </a:extLst>
          </p:cNvPr>
          <p:cNvSpPr/>
          <p:nvPr/>
        </p:nvSpPr>
        <p:spPr>
          <a:xfrm>
            <a:off x="930613" y="2449893"/>
            <a:ext cx="646546" cy="62627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ru-KG" dirty="0"/>
          </a:p>
        </p:txBody>
      </p:sp>
      <p:grpSp>
        <p:nvGrpSpPr>
          <p:cNvPr id="136" name="Group 22">
            <a:extLst>
              <a:ext uri="{FF2B5EF4-FFF2-40B4-BE49-F238E27FC236}">
                <a16:creationId xmlns:a16="http://schemas.microsoft.com/office/drawing/2014/main" id="{7170957A-EB11-25FC-88FD-405E39D2B69E}"/>
              </a:ext>
            </a:extLst>
          </p:cNvPr>
          <p:cNvGrpSpPr/>
          <p:nvPr/>
        </p:nvGrpSpPr>
        <p:grpSpPr>
          <a:xfrm>
            <a:off x="771461" y="2387340"/>
            <a:ext cx="964850" cy="929953"/>
            <a:chOff x="41338" y="28575"/>
            <a:chExt cx="812800" cy="839316"/>
          </a:xfrm>
        </p:grpSpPr>
        <p:sp>
          <p:nvSpPr>
            <p:cNvPr id="137" name="Freeform 23">
              <a:extLst>
                <a:ext uri="{FF2B5EF4-FFF2-40B4-BE49-F238E27FC236}">
                  <a16:creationId xmlns:a16="http://schemas.microsoft.com/office/drawing/2014/main" id="{D04EFEC2-76DE-2268-6D90-1DF46B899486}"/>
                </a:ext>
              </a:extLst>
            </p:cNvPr>
            <p:cNvSpPr/>
            <p:nvPr/>
          </p:nvSpPr>
          <p:spPr>
            <a:xfrm>
              <a:off x="41338" y="5509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2"/>
            </a:solidFill>
          </p:spPr>
          <p:txBody>
            <a:bodyPr/>
            <a:lstStyle/>
            <a:p>
              <a:endParaRPr lang="ru-KG" dirty="0"/>
            </a:p>
          </p:txBody>
        </p:sp>
        <p:sp>
          <p:nvSpPr>
            <p:cNvPr id="138" name="TextBox 24">
              <a:extLst>
                <a:ext uri="{FF2B5EF4-FFF2-40B4-BE49-F238E27FC236}">
                  <a16:creationId xmlns:a16="http://schemas.microsoft.com/office/drawing/2014/main" id="{87E48E73-9C9F-D65A-EDFF-080FFC0EFCF5}"/>
                </a:ext>
              </a:extLst>
            </p:cNvPr>
            <p:cNvSpPr txBox="1"/>
            <p:nvPr/>
          </p:nvSpPr>
          <p:spPr>
            <a:xfrm>
              <a:off x="76200" y="28575"/>
              <a:ext cx="660400" cy="708025"/>
            </a:xfrm>
            <a:prstGeom prst="rect">
              <a:avLst/>
            </a:prstGeom>
          </p:spPr>
          <p:txBody>
            <a:bodyPr lIns="20990" tIns="20990" rIns="20990" bIns="20990" rtlCol="0" anchor="ctr"/>
            <a:lstStyle/>
            <a:p>
              <a:pPr algn="ctr" defTabSz="377830">
                <a:lnSpc>
                  <a:spcPts val="1041"/>
                </a:lnSpc>
                <a:spcBef>
                  <a:spcPct val="0"/>
                </a:spcBef>
              </a:pPr>
              <a:endParaRPr sz="744">
                <a:solidFill>
                  <a:prstClr val="black"/>
                </a:solidFill>
                <a:latin typeface="Calibri"/>
              </a:endParaRPr>
            </a:p>
          </p:txBody>
        </p:sp>
      </p:grpSp>
      <p:sp>
        <p:nvSpPr>
          <p:cNvPr id="140" name="TextBox 84">
            <a:extLst>
              <a:ext uri="{FF2B5EF4-FFF2-40B4-BE49-F238E27FC236}">
                <a16:creationId xmlns:a16="http://schemas.microsoft.com/office/drawing/2014/main" id="{5677B586-3B0F-37BB-2860-8D32289C5557}"/>
              </a:ext>
            </a:extLst>
          </p:cNvPr>
          <p:cNvSpPr txBox="1"/>
          <p:nvPr/>
        </p:nvSpPr>
        <p:spPr>
          <a:xfrm>
            <a:off x="1035996" y="3039234"/>
            <a:ext cx="435781" cy="131254"/>
          </a:xfrm>
          <a:prstGeom prst="rect">
            <a:avLst/>
          </a:prstGeom>
        </p:spPr>
        <p:txBody>
          <a:bodyPr wrap="square" lIns="0" tIns="0" rIns="0" bIns="0" rtlCol="0" anchor="t">
            <a:spAutoFit/>
          </a:bodyPr>
          <a:lstStyle/>
          <a:p>
            <a:pPr algn="ctr" defTabSz="377830">
              <a:lnSpc>
                <a:spcPts val="1041"/>
              </a:lnSpc>
              <a:spcBef>
                <a:spcPct val="0"/>
              </a:spcBef>
            </a:pPr>
            <a:r>
              <a:rPr lang="ru-RU" sz="1200" b="1" dirty="0">
                <a:solidFill>
                  <a:srgbClr val="FFFFFF"/>
                </a:solidFill>
                <a:latin typeface="TT Hoves Bold"/>
                <a:ea typeface="TT Hoves Bold"/>
                <a:cs typeface="TT Hoves Bold"/>
                <a:sym typeface="TT Hoves Bold"/>
              </a:rPr>
              <a:t>2009</a:t>
            </a:r>
            <a:endParaRPr lang="en-US" sz="1200" b="1" dirty="0">
              <a:solidFill>
                <a:srgbClr val="FFFFFF"/>
              </a:solidFill>
              <a:latin typeface="TT Hoves Bold"/>
              <a:ea typeface="TT Hoves Bold"/>
              <a:cs typeface="TT Hoves Bold"/>
              <a:sym typeface="TT Hoves Bold"/>
            </a:endParaRPr>
          </a:p>
        </p:txBody>
      </p:sp>
      <p:grpSp>
        <p:nvGrpSpPr>
          <p:cNvPr id="141" name="Group 22">
            <a:extLst>
              <a:ext uri="{FF2B5EF4-FFF2-40B4-BE49-F238E27FC236}">
                <a16:creationId xmlns:a16="http://schemas.microsoft.com/office/drawing/2014/main" id="{66274AE8-108E-B79B-2006-39881C8C6842}"/>
              </a:ext>
            </a:extLst>
          </p:cNvPr>
          <p:cNvGrpSpPr/>
          <p:nvPr/>
        </p:nvGrpSpPr>
        <p:grpSpPr>
          <a:xfrm>
            <a:off x="771461" y="3515970"/>
            <a:ext cx="964850" cy="929953"/>
            <a:chOff x="41338" y="28575"/>
            <a:chExt cx="812800" cy="839316"/>
          </a:xfrm>
        </p:grpSpPr>
        <p:sp>
          <p:nvSpPr>
            <p:cNvPr id="142" name="Freeform 23">
              <a:extLst>
                <a:ext uri="{FF2B5EF4-FFF2-40B4-BE49-F238E27FC236}">
                  <a16:creationId xmlns:a16="http://schemas.microsoft.com/office/drawing/2014/main" id="{0DFA2C64-0E28-CE2C-A6BE-80719A5C9DC5}"/>
                </a:ext>
              </a:extLst>
            </p:cNvPr>
            <p:cNvSpPr/>
            <p:nvPr/>
          </p:nvSpPr>
          <p:spPr>
            <a:xfrm>
              <a:off x="41338" y="5509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endParaRPr lang="ru-KG" dirty="0"/>
            </a:p>
          </p:txBody>
        </p:sp>
        <p:sp>
          <p:nvSpPr>
            <p:cNvPr id="143" name="TextBox 24">
              <a:extLst>
                <a:ext uri="{FF2B5EF4-FFF2-40B4-BE49-F238E27FC236}">
                  <a16:creationId xmlns:a16="http://schemas.microsoft.com/office/drawing/2014/main" id="{2ADDE977-5413-7F15-AEDE-9007E2FED441}"/>
                </a:ext>
              </a:extLst>
            </p:cNvPr>
            <p:cNvSpPr txBox="1"/>
            <p:nvPr/>
          </p:nvSpPr>
          <p:spPr>
            <a:xfrm>
              <a:off x="76200" y="28575"/>
              <a:ext cx="660400" cy="708025"/>
            </a:xfrm>
            <a:prstGeom prst="rect">
              <a:avLst/>
            </a:prstGeom>
          </p:spPr>
          <p:txBody>
            <a:bodyPr lIns="20990" tIns="20990" rIns="20990" bIns="20990" rtlCol="0" anchor="ctr"/>
            <a:lstStyle/>
            <a:p>
              <a:pPr algn="ctr" defTabSz="377830">
                <a:lnSpc>
                  <a:spcPts val="1041"/>
                </a:lnSpc>
                <a:spcBef>
                  <a:spcPct val="0"/>
                </a:spcBef>
              </a:pPr>
              <a:endParaRPr sz="744">
                <a:solidFill>
                  <a:prstClr val="black"/>
                </a:solidFill>
                <a:latin typeface="Calibri"/>
              </a:endParaRPr>
            </a:p>
          </p:txBody>
        </p:sp>
      </p:grpSp>
      <p:grpSp>
        <p:nvGrpSpPr>
          <p:cNvPr id="150" name="Group 22">
            <a:extLst>
              <a:ext uri="{FF2B5EF4-FFF2-40B4-BE49-F238E27FC236}">
                <a16:creationId xmlns:a16="http://schemas.microsoft.com/office/drawing/2014/main" id="{7DD16853-7602-E618-2289-009890621165}"/>
              </a:ext>
            </a:extLst>
          </p:cNvPr>
          <p:cNvGrpSpPr/>
          <p:nvPr/>
        </p:nvGrpSpPr>
        <p:grpSpPr>
          <a:xfrm>
            <a:off x="771461" y="4567927"/>
            <a:ext cx="964850" cy="929953"/>
            <a:chOff x="41338" y="28575"/>
            <a:chExt cx="812800" cy="839316"/>
          </a:xfrm>
        </p:grpSpPr>
        <p:sp>
          <p:nvSpPr>
            <p:cNvPr id="151" name="Freeform 23">
              <a:extLst>
                <a:ext uri="{FF2B5EF4-FFF2-40B4-BE49-F238E27FC236}">
                  <a16:creationId xmlns:a16="http://schemas.microsoft.com/office/drawing/2014/main" id="{865A47CD-40BB-926B-EA5D-917BD7392B79}"/>
                </a:ext>
              </a:extLst>
            </p:cNvPr>
            <p:cNvSpPr/>
            <p:nvPr/>
          </p:nvSpPr>
          <p:spPr>
            <a:xfrm>
              <a:off x="41338" y="5509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2">
                <a:lumMod val="40000"/>
                <a:lumOff val="60000"/>
              </a:schemeClr>
            </a:solidFill>
          </p:spPr>
          <p:txBody>
            <a:bodyPr/>
            <a:lstStyle/>
            <a:p>
              <a:endParaRPr lang="ru-KG" dirty="0"/>
            </a:p>
          </p:txBody>
        </p:sp>
        <p:sp>
          <p:nvSpPr>
            <p:cNvPr id="152" name="TextBox 24">
              <a:extLst>
                <a:ext uri="{FF2B5EF4-FFF2-40B4-BE49-F238E27FC236}">
                  <a16:creationId xmlns:a16="http://schemas.microsoft.com/office/drawing/2014/main" id="{B0362190-7D91-4B07-08F2-156E11892443}"/>
                </a:ext>
              </a:extLst>
            </p:cNvPr>
            <p:cNvSpPr txBox="1"/>
            <p:nvPr/>
          </p:nvSpPr>
          <p:spPr>
            <a:xfrm>
              <a:off x="76200" y="28575"/>
              <a:ext cx="660400" cy="708025"/>
            </a:xfrm>
            <a:prstGeom prst="rect">
              <a:avLst/>
            </a:prstGeom>
          </p:spPr>
          <p:txBody>
            <a:bodyPr lIns="20990" tIns="20990" rIns="20990" bIns="20990" rtlCol="0" anchor="ctr"/>
            <a:lstStyle/>
            <a:p>
              <a:pPr algn="ctr" defTabSz="377830">
                <a:lnSpc>
                  <a:spcPts val="1041"/>
                </a:lnSpc>
                <a:spcBef>
                  <a:spcPct val="0"/>
                </a:spcBef>
              </a:pPr>
              <a:endParaRPr sz="744">
                <a:solidFill>
                  <a:prstClr val="black"/>
                </a:solidFill>
                <a:latin typeface="Calibri"/>
              </a:endParaRPr>
            </a:p>
          </p:txBody>
        </p:sp>
      </p:grpSp>
      <p:sp>
        <p:nvSpPr>
          <p:cNvPr id="161" name="Freeform 23">
            <a:extLst>
              <a:ext uri="{FF2B5EF4-FFF2-40B4-BE49-F238E27FC236}">
                <a16:creationId xmlns:a16="http://schemas.microsoft.com/office/drawing/2014/main" id="{4D210FB8-F94C-3483-5EEF-0A537BAB5141}"/>
              </a:ext>
            </a:extLst>
          </p:cNvPr>
          <p:cNvSpPr/>
          <p:nvPr/>
        </p:nvSpPr>
        <p:spPr>
          <a:xfrm>
            <a:off x="771461" y="6782592"/>
            <a:ext cx="964850" cy="90057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lumMod val="60000"/>
              <a:lumOff val="40000"/>
              <a:alpha val="61961"/>
            </a:schemeClr>
          </a:solidFill>
        </p:spPr>
        <p:txBody>
          <a:bodyPr/>
          <a:lstStyle/>
          <a:p>
            <a:endParaRPr lang="ru-KG" dirty="0"/>
          </a:p>
        </p:txBody>
      </p:sp>
      <p:sp>
        <p:nvSpPr>
          <p:cNvPr id="162" name="Freeform 23">
            <a:extLst>
              <a:ext uri="{FF2B5EF4-FFF2-40B4-BE49-F238E27FC236}">
                <a16:creationId xmlns:a16="http://schemas.microsoft.com/office/drawing/2014/main" id="{EC3A4945-6388-DB3C-AC73-246D340218BE}"/>
              </a:ext>
            </a:extLst>
          </p:cNvPr>
          <p:cNvSpPr>
            <a:spLocks noChangeAspect="1"/>
          </p:cNvSpPr>
          <p:nvPr/>
        </p:nvSpPr>
        <p:spPr>
          <a:xfrm>
            <a:off x="771461" y="5720150"/>
            <a:ext cx="964850" cy="90057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C2C3">
              <a:alpha val="61961"/>
            </a:srgbClr>
          </a:solidFill>
        </p:spPr>
        <p:txBody>
          <a:bodyPr/>
          <a:lstStyle/>
          <a:p>
            <a:endParaRPr lang="ru-KG" dirty="0"/>
          </a:p>
        </p:txBody>
      </p:sp>
      <p:sp>
        <p:nvSpPr>
          <p:cNvPr id="163" name="Freeform 23">
            <a:extLst>
              <a:ext uri="{FF2B5EF4-FFF2-40B4-BE49-F238E27FC236}">
                <a16:creationId xmlns:a16="http://schemas.microsoft.com/office/drawing/2014/main" id="{7F3E0352-03DE-C567-0C4E-D9DA47EA900F}"/>
              </a:ext>
            </a:extLst>
          </p:cNvPr>
          <p:cNvSpPr/>
          <p:nvPr/>
        </p:nvSpPr>
        <p:spPr>
          <a:xfrm>
            <a:off x="771461" y="7846647"/>
            <a:ext cx="964850" cy="90057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000">
              <a:alpha val="61961"/>
            </a:srgbClr>
          </a:solidFill>
        </p:spPr>
        <p:txBody>
          <a:bodyPr/>
          <a:lstStyle/>
          <a:p>
            <a:endParaRPr lang="ru-KG" dirty="0"/>
          </a:p>
        </p:txBody>
      </p:sp>
      <p:sp>
        <p:nvSpPr>
          <p:cNvPr id="164" name="Freeform 23">
            <a:extLst>
              <a:ext uri="{FF2B5EF4-FFF2-40B4-BE49-F238E27FC236}">
                <a16:creationId xmlns:a16="http://schemas.microsoft.com/office/drawing/2014/main" id="{561E6AD6-4F34-E978-662D-EFC7298D9070}"/>
              </a:ext>
            </a:extLst>
          </p:cNvPr>
          <p:cNvSpPr/>
          <p:nvPr/>
        </p:nvSpPr>
        <p:spPr>
          <a:xfrm>
            <a:off x="753426" y="8907179"/>
            <a:ext cx="964850" cy="90057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lumMod val="75000"/>
              <a:alpha val="61961"/>
            </a:schemeClr>
          </a:solidFill>
        </p:spPr>
        <p:txBody>
          <a:bodyPr/>
          <a:lstStyle/>
          <a:p>
            <a:endParaRPr lang="ru-KG" dirty="0"/>
          </a:p>
        </p:txBody>
      </p:sp>
      <p:sp>
        <p:nvSpPr>
          <p:cNvPr id="168" name="TextBox 84">
            <a:extLst>
              <a:ext uri="{FF2B5EF4-FFF2-40B4-BE49-F238E27FC236}">
                <a16:creationId xmlns:a16="http://schemas.microsoft.com/office/drawing/2014/main" id="{20018093-BEB4-A0E1-BF7C-211CE8927F85}"/>
              </a:ext>
            </a:extLst>
          </p:cNvPr>
          <p:cNvSpPr txBox="1"/>
          <p:nvPr/>
        </p:nvSpPr>
        <p:spPr>
          <a:xfrm>
            <a:off x="1035996" y="4179264"/>
            <a:ext cx="435781" cy="131254"/>
          </a:xfrm>
          <a:prstGeom prst="rect">
            <a:avLst/>
          </a:prstGeom>
        </p:spPr>
        <p:txBody>
          <a:bodyPr wrap="square" lIns="0" tIns="0" rIns="0" bIns="0" rtlCol="0" anchor="t">
            <a:spAutoFit/>
          </a:bodyPr>
          <a:lstStyle/>
          <a:p>
            <a:pPr algn="ctr" defTabSz="377830">
              <a:lnSpc>
                <a:spcPts val="1041"/>
              </a:lnSpc>
              <a:spcBef>
                <a:spcPct val="0"/>
              </a:spcBef>
            </a:pPr>
            <a:r>
              <a:rPr lang="ru-RU" sz="1200" b="1" dirty="0">
                <a:solidFill>
                  <a:srgbClr val="FFFFFF"/>
                </a:solidFill>
                <a:latin typeface="TT Hoves Bold"/>
                <a:ea typeface="TT Hoves Bold"/>
                <a:cs typeface="TT Hoves Bold"/>
                <a:sym typeface="TT Hoves Bold"/>
              </a:rPr>
              <a:t>2011</a:t>
            </a:r>
            <a:endParaRPr lang="en-US" sz="1200" b="1" dirty="0">
              <a:solidFill>
                <a:srgbClr val="FFFFFF"/>
              </a:solidFill>
              <a:latin typeface="TT Hoves Bold"/>
              <a:ea typeface="TT Hoves Bold"/>
              <a:cs typeface="TT Hoves Bold"/>
              <a:sym typeface="TT Hoves Bold"/>
            </a:endParaRPr>
          </a:p>
        </p:txBody>
      </p:sp>
      <p:sp>
        <p:nvSpPr>
          <p:cNvPr id="169" name="TextBox 84">
            <a:extLst>
              <a:ext uri="{FF2B5EF4-FFF2-40B4-BE49-F238E27FC236}">
                <a16:creationId xmlns:a16="http://schemas.microsoft.com/office/drawing/2014/main" id="{443E89AF-3CD3-EACF-1B17-D7D815E5C609}"/>
              </a:ext>
            </a:extLst>
          </p:cNvPr>
          <p:cNvSpPr txBox="1"/>
          <p:nvPr/>
        </p:nvSpPr>
        <p:spPr>
          <a:xfrm>
            <a:off x="1035996" y="5227485"/>
            <a:ext cx="435781" cy="131254"/>
          </a:xfrm>
          <a:prstGeom prst="rect">
            <a:avLst/>
          </a:prstGeom>
        </p:spPr>
        <p:txBody>
          <a:bodyPr wrap="square" lIns="0" tIns="0" rIns="0" bIns="0" rtlCol="0" anchor="t">
            <a:spAutoFit/>
          </a:bodyPr>
          <a:lstStyle/>
          <a:p>
            <a:pPr algn="ctr" defTabSz="377830">
              <a:lnSpc>
                <a:spcPts val="1041"/>
              </a:lnSpc>
              <a:spcBef>
                <a:spcPct val="0"/>
              </a:spcBef>
            </a:pPr>
            <a:r>
              <a:rPr lang="ru-RU" sz="1200" b="1" dirty="0">
                <a:solidFill>
                  <a:srgbClr val="FFFFFF"/>
                </a:solidFill>
                <a:latin typeface="TT Hoves Bold"/>
                <a:ea typeface="TT Hoves Bold"/>
                <a:cs typeface="TT Hoves Bold"/>
                <a:sym typeface="TT Hoves Bold"/>
              </a:rPr>
              <a:t>2015</a:t>
            </a:r>
            <a:endParaRPr lang="en-US" sz="1200" b="1" dirty="0">
              <a:solidFill>
                <a:srgbClr val="FFFFFF"/>
              </a:solidFill>
              <a:latin typeface="TT Hoves Bold"/>
              <a:ea typeface="TT Hoves Bold"/>
              <a:cs typeface="TT Hoves Bold"/>
              <a:sym typeface="TT Hoves Bold"/>
            </a:endParaRPr>
          </a:p>
        </p:txBody>
      </p:sp>
      <p:sp>
        <p:nvSpPr>
          <p:cNvPr id="170" name="TextBox 84">
            <a:extLst>
              <a:ext uri="{FF2B5EF4-FFF2-40B4-BE49-F238E27FC236}">
                <a16:creationId xmlns:a16="http://schemas.microsoft.com/office/drawing/2014/main" id="{502D2642-7A71-8378-73A6-70A9476DF390}"/>
              </a:ext>
            </a:extLst>
          </p:cNvPr>
          <p:cNvSpPr txBox="1"/>
          <p:nvPr/>
        </p:nvSpPr>
        <p:spPr>
          <a:xfrm>
            <a:off x="1035996" y="6343405"/>
            <a:ext cx="435781" cy="131254"/>
          </a:xfrm>
          <a:prstGeom prst="rect">
            <a:avLst/>
          </a:prstGeom>
        </p:spPr>
        <p:txBody>
          <a:bodyPr wrap="square" lIns="0" tIns="0" rIns="0" bIns="0" rtlCol="0" anchor="t">
            <a:spAutoFit/>
          </a:bodyPr>
          <a:lstStyle/>
          <a:p>
            <a:pPr algn="ctr" defTabSz="377830">
              <a:lnSpc>
                <a:spcPts val="1041"/>
              </a:lnSpc>
              <a:spcBef>
                <a:spcPct val="0"/>
              </a:spcBef>
            </a:pPr>
            <a:r>
              <a:rPr lang="ru-RU" sz="1200" b="1" dirty="0">
                <a:solidFill>
                  <a:srgbClr val="002060"/>
                </a:solidFill>
                <a:latin typeface="TT Hoves Bold"/>
                <a:ea typeface="TT Hoves Bold"/>
                <a:cs typeface="TT Hoves Bold"/>
                <a:sym typeface="TT Hoves Bold"/>
              </a:rPr>
              <a:t>2016</a:t>
            </a:r>
            <a:endParaRPr lang="en-US" sz="1200" b="1" dirty="0">
              <a:solidFill>
                <a:srgbClr val="002060"/>
              </a:solidFill>
              <a:latin typeface="TT Hoves Bold"/>
              <a:ea typeface="TT Hoves Bold"/>
              <a:cs typeface="TT Hoves Bold"/>
              <a:sym typeface="TT Hoves Bold"/>
            </a:endParaRPr>
          </a:p>
        </p:txBody>
      </p:sp>
      <p:sp>
        <p:nvSpPr>
          <p:cNvPr id="172" name="TextBox 84">
            <a:extLst>
              <a:ext uri="{FF2B5EF4-FFF2-40B4-BE49-F238E27FC236}">
                <a16:creationId xmlns:a16="http://schemas.microsoft.com/office/drawing/2014/main" id="{F55A08B9-7673-B4F5-4BF2-9972DD5E7D33}"/>
              </a:ext>
            </a:extLst>
          </p:cNvPr>
          <p:cNvSpPr txBox="1"/>
          <p:nvPr/>
        </p:nvSpPr>
        <p:spPr>
          <a:xfrm>
            <a:off x="1035996" y="7461123"/>
            <a:ext cx="435781" cy="131254"/>
          </a:xfrm>
          <a:prstGeom prst="rect">
            <a:avLst/>
          </a:prstGeom>
        </p:spPr>
        <p:txBody>
          <a:bodyPr wrap="square" lIns="0" tIns="0" rIns="0" bIns="0" rtlCol="0" anchor="t">
            <a:spAutoFit/>
          </a:bodyPr>
          <a:lstStyle/>
          <a:p>
            <a:pPr algn="ctr" defTabSz="377830">
              <a:lnSpc>
                <a:spcPts val="1041"/>
              </a:lnSpc>
              <a:spcBef>
                <a:spcPct val="0"/>
              </a:spcBef>
            </a:pPr>
            <a:r>
              <a:rPr lang="ru-RU" sz="1200" b="1" dirty="0">
                <a:solidFill>
                  <a:srgbClr val="002060"/>
                </a:solidFill>
                <a:latin typeface="TT Hoves Bold"/>
                <a:ea typeface="TT Hoves Bold"/>
                <a:cs typeface="TT Hoves Bold"/>
                <a:sym typeface="TT Hoves Bold"/>
              </a:rPr>
              <a:t>2019</a:t>
            </a:r>
            <a:endParaRPr lang="en-US" sz="1200" b="1" dirty="0">
              <a:solidFill>
                <a:srgbClr val="002060"/>
              </a:solidFill>
              <a:latin typeface="TT Hoves Bold"/>
              <a:ea typeface="TT Hoves Bold"/>
              <a:cs typeface="TT Hoves Bold"/>
              <a:sym typeface="TT Hoves Bold"/>
            </a:endParaRPr>
          </a:p>
        </p:txBody>
      </p:sp>
      <p:sp>
        <p:nvSpPr>
          <p:cNvPr id="173" name="TextBox 84">
            <a:extLst>
              <a:ext uri="{FF2B5EF4-FFF2-40B4-BE49-F238E27FC236}">
                <a16:creationId xmlns:a16="http://schemas.microsoft.com/office/drawing/2014/main" id="{8C5E78D0-4958-FF40-7863-DF75995C522A}"/>
              </a:ext>
            </a:extLst>
          </p:cNvPr>
          <p:cNvSpPr txBox="1"/>
          <p:nvPr/>
        </p:nvSpPr>
        <p:spPr>
          <a:xfrm>
            <a:off x="1035996" y="8529545"/>
            <a:ext cx="435781" cy="131254"/>
          </a:xfrm>
          <a:prstGeom prst="rect">
            <a:avLst/>
          </a:prstGeom>
        </p:spPr>
        <p:txBody>
          <a:bodyPr wrap="square" lIns="0" tIns="0" rIns="0" bIns="0" rtlCol="0" anchor="t">
            <a:spAutoFit/>
          </a:bodyPr>
          <a:lstStyle/>
          <a:p>
            <a:pPr algn="ctr" defTabSz="377830">
              <a:lnSpc>
                <a:spcPts val="1041"/>
              </a:lnSpc>
              <a:spcBef>
                <a:spcPct val="0"/>
              </a:spcBef>
            </a:pPr>
            <a:r>
              <a:rPr lang="ru-RU" sz="1200" b="1" dirty="0">
                <a:solidFill>
                  <a:srgbClr val="002060"/>
                </a:solidFill>
                <a:latin typeface="TT Hoves Bold"/>
                <a:ea typeface="TT Hoves Bold"/>
                <a:cs typeface="TT Hoves Bold"/>
                <a:sym typeface="TT Hoves Bold"/>
              </a:rPr>
              <a:t>2023</a:t>
            </a:r>
            <a:endParaRPr lang="en-US" sz="1200" b="1" dirty="0">
              <a:solidFill>
                <a:srgbClr val="002060"/>
              </a:solidFill>
              <a:latin typeface="TT Hoves Bold"/>
              <a:ea typeface="TT Hoves Bold"/>
              <a:cs typeface="TT Hoves Bold"/>
              <a:sym typeface="TT Hoves Bold"/>
            </a:endParaRPr>
          </a:p>
        </p:txBody>
      </p:sp>
      <p:sp>
        <p:nvSpPr>
          <p:cNvPr id="174" name="TextBox 84">
            <a:extLst>
              <a:ext uri="{FF2B5EF4-FFF2-40B4-BE49-F238E27FC236}">
                <a16:creationId xmlns:a16="http://schemas.microsoft.com/office/drawing/2014/main" id="{5885AFEE-B31A-B54F-99BC-12D61D9CAF85}"/>
              </a:ext>
            </a:extLst>
          </p:cNvPr>
          <p:cNvSpPr txBox="1"/>
          <p:nvPr/>
        </p:nvSpPr>
        <p:spPr>
          <a:xfrm>
            <a:off x="1035996" y="9562513"/>
            <a:ext cx="435781" cy="131254"/>
          </a:xfrm>
          <a:prstGeom prst="rect">
            <a:avLst/>
          </a:prstGeom>
        </p:spPr>
        <p:txBody>
          <a:bodyPr wrap="square" lIns="0" tIns="0" rIns="0" bIns="0" rtlCol="0" anchor="t">
            <a:spAutoFit/>
          </a:bodyPr>
          <a:lstStyle/>
          <a:p>
            <a:pPr algn="ctr" defTabSz="377830">
              <a:lnSpc>
                <a:spcPts val="1041"/>
              </a:lnSpc>
              <a:spcBef>
                <a:spcPct val="0"/>
              </a:spcBef>
            </a:pPr>
            <a:r>
              <a:rPr lang="ru-RU" sz="1200" b="1" dirty="0">
                <a:solidFill>
                  <a:srgbClr val="002060"/>
                </a:solidFill>
                <a:latin typeface="TT Hoves Bold"/>
                <a:ea typeface="TT Hoves Bold"/>
                <a:cs typeface="TT Hoves Bold"/>
                <a:sym typeface="TT Hoves Bold"/>
              </a:rPr>
              <a:t>2024</a:t>
            </a:r>
            <a:endParaRPr lang="en-US" sz="1200" b="1" dirty="0">
              <a:solidFill>
                <a:srgbClr val="002060"/>
              </a:solidFill>
              <a:latin typeface="TT Hoves Bold"/>
              <a:ea typeface="TT Hoves Bold"/>
              <a:cs typeface="TT Hoves Bold"/>
              <a:sym typeface="TT Hoves Bold"/>
            </a:endParaRPr>
          </a:p>
        </p:txBody>
      </p:sp>
      <p:sp>
        <p:nvSpPr>
          <p:cNvPr id="177" name="Freeform 68">
            <a:extLst>
              <a:ext uri="{FF2B5EF4-FFF2-40B4-BE49-F238E27FC236}">
                <a16:creationId xmlns:a16="http://schemas.microsoft.com/office/drawing/2014/main" id="{D1469168-279E-6E84-4C63-458680856ED0}"/>
              </a:ext>
            </a:extLst>
          </p:cNvPr>
          <p:cNvSpPr>
            <a:spLocks noChangeAspect="1"/>
          </p:cNvSpPr>
          <p:nvPr/>
        </p:nvSpPr>
        <p:spPr>
          <a:xfrm>
            <a:off x="1074336" y="3706350"/>
            <a:ext cx="359101" cy="360000"/>
          </a:xfrm>
          <a:custGeom>
            <a:avLst/>
            <a:gdLst/>
            <a:ahLst/>
            <a:cxnLst/>
            <a:rect l="l" t="t" r="r" b="b"/>
            <a:pathLst>
              <a:path w="665083" h="666750">
                <a:moveTo>
                  <a:pt x="0" y="0"/>
                </a:moveTo>
                <a:lnTo>
                  <a:pt x="665083" y="0"/>
                </a:lnTo>
                <a:lnTo>
                  <a:pt x="665083" y="666750"/>
                </a:lnTo>
                <a:lnTo>
                  <a:pt x="0" y="666750"/>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sp>
      <p:sp>
        <p:nvSpPr>
          <p:cNvPr id="178" name="Freeform 19">
            <a:extLst>
              <a:ext uri="{FF2B5EF4-FFF2-40B4-BE49-F238E27FC236}">
                <a16:creationId xmlns:a16="http://schemas.microsoft.com/office/drawing/2014/main" id="{0F5AF40A-C18B-27B5-A29D-9ED7CF772BFF}"/>
              </a:ext>
            </a:extLst>
          </p:cNvPr>
          <p:cNvSpPr/>
          <p:nvPr/>
        </p:nvSpPr>
        <p:spPr>
          <a:xfrm>
            <a:off x="1078258" y="4726572"/>
            <a:ext cx="351257" cy="360735"/>
          </a:xfrm>
          <a:custGeom>
            <a:avLst/>
            <a:gdLst/>
            <a:ahLst/>
            <a:cxnLst/>
            <a:rect l="l" t="t" r="r" b="b"/>
            <a:pathLst>
              <a:path w="619125" h="619125">
                <a:moveTo>
                  <a:pt x="0" y="0"/>
                </a:moveTo>
                <a:lnTo>
                  <a:pt x="619125" y="0"/>
                </a:lnTo>
                <a:lnTo>
                  <a:pt x="619125" y="619125"/>
                </a:lnTo>
                <a:lnTo>
                  <a:pt x="0" y="619125"/>
                </a:lnTo>
                <a:lnTo>
                  <a:pt x="0"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ru-KG" dirty="0"/>
          </a:p>
        </p:txBody>
      </p:sp>
      <p:sp>
        <p:nvSpPr>
          <p:cNvPr id="180" name="Freeform 33">
            <a:extLst>
              <a:ext uri="{FF2B5EF4-FFF2-40B4-BE49-F238E27FC236}">
                <a16:creationId xmlns:a16="http://schemas.microsoft.com/office/drawing/2014/main" id="{A26D9C48-974A-91B1-17CC-3079BB402532}"/>
              </a:ext>
            </a:extLst>
          </p:cNvPr>
          <p:cNvSpPr>
            <a:spLocks noChangeAspect="1"/>
          </p:cNvSpPr>
          <p:nvPr/>
        </p:nvSpPr>
        <p:spPr>
          <a:xfrm>
            <a:off x="1079094" y="7020449"/>
            <a:ext cx="349584" cy="300115"/>
          </a:xfrm>
          <a:custGeom>
            <a:avLst/>
            <a:gdLst/>
            <a:ahLst/>
            <a:cxnLst/>
            <a:rect l="l" t="t" r="r" b="b"/>
            <a:pathLst>
              <a:path w="1066535" h="1066535">
                <a:moveTo>
                  <a:pt x="0" y="0"/>
                </a:moveTo>
                <a:lnTo>
                  <a:pt x="1066534" y="0"/>
                </a:lnTo>
                <a:lnTo>
                  <a:pt x="1066534" y="1066535"/>
                </a:lnTo>
                <a:lnTo>
                  <a:pt x="0" y="10665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ru-KG" dirty="0"/>
          </a:p>
        </p:txBody>
      </p:sp>
      <p:sp>
        <p:nvSpPr>
          <p:cNvPr id="184" name="Freeform 93">
            <a:extLst>
              <a:ext uri="{FF2B5EF4-FFF2-40B4-BE49-F238E27FC236}">
                <a16:creationId xmlns:a16="http://schemas.microsoft.com/office/drawing/2014/main" id="{FA01B71D-4778-33D7-539B-24C24BC8797D}"/>
              </a:ext>
            </a:extLst>
          </p:cNvPr>
          <p:cNvSpPr/>
          <p:nvPr/>
        </p:nvSpPr>
        <p:spPr>
          <a:xfrm>
            <a:off x="1094699" y="5922274"/>
            <a:ext cx="318375" cy="290231"/>
          </a:xfrm>
          <a:custGeom>
            <a:avLst/>
            <a:gdLst/>
            <a:ahLst/>
            <a:cxnLst/>
            <a:rect l="l" t="t" r="r" b="b"/>
            <a:pathLst>
              <a:path w="476250" h="476250">
                <a:moveTo>
                  <a:pt x="0" y="0"/>
                </a:moveTo>
                <a:lnTo>
                  <a:pt x="476250" y="0"/>
                </a:lnTo>
                <a:lnTo>
                  <a:pt x="476250" y="476250"/>
                </a:lnTo>
                <a:lnTo>
                  <a:pt x="0" y="476250"/>
                </a:lnTo>
                <a:lnTo>
                  <a:pt x="0" y="0"/>
                </a:lnTo>
                <a:close/>
              </a:path>
            </a:pathLst>
          </a:custGeom>
          <a:blipFill>
            <a:blip>
              <a:extLst>
                <a:ext uri="{96DAC541-7B7A-43D3-8B79-37D633B846F1}">
                  <asvg:svgBlip xmlns:asvg="http://schemas.microsoft.com/office/drawing/2016/SVG/main" r:embed="rId7"/>
                </a:ext>
              </a:extLst>
            </a:blip>
            <a:stretch>
              <a:fillRect/>
            </a:stretch>
          </a:blipFill>
          <a:ln cap="sq">
            <a:noFill/>
            <a:prstDash val="solid"/>
            <a:miter/>
          </a:ln>
        </p:spPr>
      </p:sp>
      <p:sp>
        <p:nvSpPr>
          <p:cNvPr id="185" name="Freeform 93">
            <a:extLst>
              <a:ext uri="{FF2B5EF4-FFF2-40B4-BE49-F238E27FC236}">
                <a16:creationId xmlns:a16="http://schemas.microsoft.com/office/drawing/2014/main" id="{FD8355BC-F478-1A80-6623-186D74E503F7}"/>
              </a:ext>
            </a:extLst>
          </p:cNvPr>
          <p:cNvSpPr/>
          <p:nvPr/>
        </p:nvSpPr>
        <p:spPr>
          <a:xfrm>
            <a:off x="1065923" y="2581136"/>
            <a:ext cx="375926" cy="320944"/>
          </a:xfrm>
          <a:custGeom>
            <a:avLst/>
            <a:gdLst/>
            <a:ahLst/>
            <a:cxnLst/>
            <a:rect l="l" t="t" r="r" b="b"/>
            <a:pathLst>
              <a:path w="476250" h="476250">
                <a:moveTo>
                  <a:pt x="0" y="0"/>
                </a:moveTo>
                <a:lnTo>
                  <a:pt x="476250" y="0"/>
                </a:lnTo>
                <a:lnTo>
                  <a:pt x="476250" y="476250"/>
                </a:lnTo>
                <a:lnTo>
                  <a:pt x="0" y="476250"/>
                </a:lnTo>
                <a:lnTo>
                  <a:pt x="0" y="0"/>
                </a:lnTo>
                <a:close/>
              </a:path>
            </a:pathLst>
          </a:custGeom>
          <a:blipFill>
            <a:blip>
              <a:extLst>
                <a:ext uri="{96DAC541-7B7A-43D3-8B79-37D633B846F1}">
                  <asvg:svgBlip xmlns:asvg="http://schemas.microsoft.com/office/drawing/2016/SVG/main" r:embed="rId8"/>
                </a:ext>
              </a:extLst>
            </a:blip>
            <a:stretch>
              <a:fillRect/>
            </a:stretch>
          </a:blipFill>
          <a:ln cap="sq">
            <a:noFill/>
            <a:prstDash val="solid"/>
            <a:miter/>
          </a:ln>
        </p:spPr>
      </p:sp>
      <p:sp>
        <p:nvSpPr>
          <p:cNvPr id="187" name="Freeform 92">
            <a:extLst>
              <a:ext uri="{FF2B5EF4-FFF2-40B4-BE49-F238E27FC236}">
                <a16:creationId xmlns:a16="http://schemas.microsoft.com/office/drawing/2014/main" id="{9BF7B13C-B92F-C534-039E-9E5308CFC2C1}"/>
              </a:ext>
            </a:extLst>
          </p:cNvPr>
          <p:cNvSpPr/>
          <p:nvPr/>
        </p:nvSpPr>
        <p:spPr>
          <a:xfrm>
            <a:off x="1048923" y="9061450"/>
            <a:ext cx="409926" cy="409926"/>
          </a:xfrm>
          <a:custGeom>
            <a:avLst/>
            <a:gdLst/>
            <a:ahLst/>
            <a:cxnLst/>
            <a:rect l="l" t="t" r="r" b="b"/>
            <a:pathLst>
              <a:path w="476250" h="476250">
                <a:moveTo>
                  <a:pt x="0" y="0"/>
                </a:moveTo>
                <a:lnTo>
                  <a:pt x="476250" y="0"/>
                </a:lnTo>
                <a:lnTo>
                  <a:pt x="476250" y="476250"/>
                </a:lnTo>
                <a:lnTo>
                  <a:pt x="0" y="476250"/>
                </a:lnTo>
                <a:lnTo>
                  <a:pt x="0" y="0"/>
                </a:lnTo>
                <a:close/>
              </a:path>
            </a:pathLst>
          </a:custGeom>
          <a:blipFill>
            <a:blip>
              <a:extLst>
                <a:ext uri="{96DAC541-7B7A-43D3-8B79-37D633B846F1}">
                  <asvg:svgBlip xmlns:asvg="http://schemas.microsoft.com/office/drawing/2016/SVG/main" r:embed="rId9"/>
                </a:ext>
              </a:extLst>
            </a:blip>
            <a:stretch>
              <a:fillRect/>
            </a:stretch>
          </a:blipFill>
          <a:ln cap="sq">
            <a:noFill/>
            <a:prstDash val="solid"/>
            <a:miter/>
          </a:ln>
        </p:spPr>
      </p:sp>
      <p:sp>
        <p:nvSpPr>
          <p:cNvPr id="188" name="Freeform 28">
            <a:extLst>
              <a:ext uri="{FF2B5EF4-FFF2-40B4-BE49-F238E27FC236}">
                <a16:creationId xmlns:a16="http://schemas.microsoft.com/office/drawing/2014/main" id="{039A8D5C-C4D4-9792-7D01-7B1A8BFF8F6F}"/>
              </a:ext>
            </a:extLst>
          </p:cNvPr>
          <p:cNvSpPr>
            <a:spLocks noChangeAspect="1"/>
          </p:cNvSpPr>
          <p:nvPr/>
        </p:nvSpPr>
        <p:spPr>
          <a:xfrm>
            <a:off x="1127886" y="8068273"/>
            <a:ext cx="252000" cy="336001"/>
          </a:xfrm>
          <a:custGeom>
            <a:avLst/>
            <a:gdLst/>
            <a:ahLst/>
            <a:cxnLst/>
            <a:rect l="l" t="t" r="r" b="b"/>
            <a:pathLst>
              <a:path w="500062" h="666750">
                <a:moveTo>
                  <a:pt x="0" y="0"/>
                </a:moveTo>
                <a:lnTo>
                  <a:pt x="500062" y="0"/>
                </a:lnTo>
                <a:lnTo>
                  <a:pt x="500062" y="666750"/>
                </a:lnTo>
                <a:lnTo>
                  <a:pt x="0" y="666750"/>
                </a:lnTo>
                <a:lnTo>
                  <a:pt x="0" y="0"/>
                </a:lnTo>
                <a:close/>
              </a:path>
            </a:pathLst>
          </a:custGeom>
          <a:blipFill>
            <a:blip>
              <a:extLst>
                <a:ext uri="{96DAC541-7B7A-43D3-8B79-37D633B846F1}">
                  <asvg:svgBlip xmlns:asvg="http://schemas.microsoft.com/office/drawing/2016/SVG/main" r:embed="rId10"/>
                </a:ext>
              </a:extLst>
            </a:blip>
            <a:stretch>
              <a:fillRect/>
            </a:stretch>
          </a:blipFill>
        </p:spPr>
      </p:sp>
      <p:grpSp>
        <p:nvGrpSpPr>
          <p:cNvPr id="16" name="Group 17">
            <a:extLst>
              <a:ext uri="{FF2B5EF4-FFF2-40B4-BE49-F238E27FC236}">
                <a16:creationId xmlns:a16="http://schemas.microsoft.com/office/drawing/2014/main" id="{FF9CF02C-AA59-0920-AA73-BDEF7EF63AC3}"/>
              </a:ext>
            </a:extLst>
          </p:cNvPr>
          <p:cNvGrpSpPr/>
          <p:nvPr/>
        </p:nvGrpSpPr>
        <p:grpSpPr>
          <a:xfrm>
            <a:off x="1949913" y="1673250"/>
            <a:ext cx="1422670" cy="366917"/>
            <a:chOff x="0" y="0"/>
            <a:chExt cx="2438366" cy="406400"/>
          </a:xfrm>
        </p:grpSpPr>
        <p:sp>
          <p:nvSpPr>
            <p:cNvPr id="17" name="Freeform 18">
              <a:extLst>
                <a:ext uri="{FF2B5EF4-FFF2-40B4-BE49-F238E27FC236}">
                  <a16:creationId xmlns:a16="http://schemas.microsoft.com/office/drawing/2014/main" id="{5D743AD4-F018-ADA8-A5DA-6AD917D208EA}"/>
                </a:ext>
              </a:extLst>
            </p:cNvPr>
            <p:cNvSpPr/>
            <p:nvPr/>
          </p:nvSpPr>
          <p:spPr>
            <a:xfrm>
              <a:off x="0" y="0"/>
              <a:ext cx="2438366" cy="406400"/>
            </a:xfrm>
            <a:custGeom>
              <a:avLst/>
              <a:gdLst/>
              <a:ahLst/>
              <a:cxnLst/>
              <a:rect l="l" t="t" r="r" b="b"/>
              <a:pathLst>
                <a:path w="2438366" h="406400">
                  <a:moveTo>
                    <a:pt x="2235166" y="0"/>
                  </a:moveTo>
                  <a:cubicBezTo>
                    <a:pt x="2347390" y="0"/>
                    <a:pt x="2438366" y="90976"/>
                    <a:pt x="2438366" y="203200"/>
                  </a:cubicBezTo>
                  <a:cubicBezTo>
                    <a:pt x="2438366" y="315424"/>
                    <a:pt x="2347390" y="406400"/>
                    <a:pt x="2235166" y="406400"/>
                  </a:cubicBezTo>
                  <a:lnTo>
                    <a:pt x="203200" y="406400"/>
                  </a:lnTo>
                  <a:cubicBezTo>
                    <a:pt x="90976" y="406400"/>
                    <a:pt x="0" y="315424"/>
                    <a:pt x="0" y="203200"/>
                  </a:cubicBezTo>
                  <a:cubicBezTo>
                    <a:pt x="0" y="90976"/>
                    <a:pt x="90976" y="0"/>
                    <a:pt x="203200" y="0"/>
                  </a:cubicBezTo>
                  <a:close/>
                </a:path>
              </a:pathLst>
            </a:custGeom>
            <a:solidFill>
              <a:srgbClr val="FEBA3A"/>
            </a:solidFill>
          </p:spPr>
        </p:sp>
        <p:sp>
          <p:nvSpPr>
            <p:cNvPr id="19" name="TextBox 19">
              <a:extLst>
                <a:ext uri="{FF2B5EF4-FFF2-40B4-BE49-F238E27FC236}">
                  <a16:creationId xmlns:a16="http://schemas.microsoft.com/office/drawing/2014/main" id="{99BA0323-4E9C-554C-7CA9-19ECF59C261D}"/>
                </a:ext>
              </a:extLst>
            </p:cNvPr>
            <p:cNvSpPr txBox="1"/>
            <p:nvPr/>
          </p:nvSpPr>
          <p:spPr>
            <a:xfrm>
              <a:off x="0" y="0"/>
              <a:ext cx="2438366" cy="406400"/>
            </a:xfrm>
            <a:prstGeom prst="rect">
              <a:avLst/>
            </a:prstGeom>
          </p:spPr>
          <p:txBody>
            <a:bodyPr lIns="50800" tIns="50800" rIns="50800" bIns="50800" rtlCol="0" anchor="ctr"/>
            <a:lstStyle/>
            <a:p>
              <a:pPr algn="ctr">
                <a:lnSpc>
                  <a:spcPts val="1199"/>
                </a:lnSpc>
              </a:pPr>
              <a:endParaRPr/>
            </a:p>
          </p:txBody>
        </p:sp>
      </p:grpSp>
      <p:sp>
        <p:nvSpPr>
          <p:cNvPr id="21" name="TextBox 20">
            <a:extLst>
              <a:ext uri="{FF2B5EF4-FFF2-40B4-BE49-F238E27FC236}">
                <a16:creationId xmlns:a16="http://schemas.microsoft.com/office/drawing/2014/main" id="{20C590E5-6C92-6F8D-7FB9-439A683731E7}"/>
              </a:ext>
            </a:extLst>
          </p:cNvPr>
          <p:cNvSpPr txBox="1"/>
          <p:nvPr/>
        </p:nvSpPr>
        <p:spPr>
          <a:xfrm>
            <a:off x="2173248" y="1710514"/>
            <a:ext cx="968718" cy="276999"/>
          </a:xfrm>
          <a:prstGeom prst="rect">
            <a:avLst/>
          </a:prstGeom>
          <a:noFill/>
        </p:spPr>
        <p:txBody>
          <a:bodyPr wrap="square">
            <a:spAutoFit/>
          </a:bodyPr>
          <a:lstStyle>
            <a:defPPr>
              <a:defRPr lang="en-US"/>
            </a:defPPr>
            <a:lvl1pPr>
              <a:defRPr sz="1200" b="1">
                <a:solidFill>
                  <a:srgbClr val="112F8D"/>
                </a:solidFill>
                <a:latin typeface="Open Sans 1 Bold" panose="020B0604020202020204" charset="0"/>
                <a:ea typeface="Open Sans 1 Bold" panose="020B0604020202020204" charset="0"/>
                <a:cs typeface="Open Sans 1 Bold" panose="020B0604020202020204" charset="0"/>
              </a:defRPr>
            </a:lvl1pPr>
          </a:lstStyle>
          <a:p>
            <a:r>
              <a:rPr lang="ru-KG" dirty="0" err="1"/>
              <a:t>Түзүлүшү</a:t>
            </a:r>
            <a:endParaRPr lang="ru-KG" dirty="0"/>
          </a:p>
        </p:txBody>
      </p:sp>
      <p:grpSp>
        <p:nvGrpSpPr>
          <p:cNvPr id="22" name="Group 26">
            <a:extLst>
              <a:ext uri="{FF2B5EF4-FFF2-40B4-BE49-F238E27FC236}">
                <a16:creationId xmlns:a16="http://schemas.microsoft.com/office/drawing/2014/main" id="{283B0368-53E3-0F4C-45E3-682C65CC07F6}"/>
              </a:ext>
            </a:extLst>
          </p:cNvPr>
          <p:cNvGrpSpPr/>
          <p:nvPr/>
        </p:nvGrpSpPr>
        <p:grpSpPr>
          <a:xfrm>
            <a:off x="1934351" y="4726653"/>
            <a:ext cx="1438232" cy="415375"/>
            <a:chOff x="0" y="0"/>
            <a:chExt cx="2438366" cy="406400"/>
          </a:xfrm>
        </p:grpSpPr>
        <p:sp>
          <p:nvSpPr>
            <p:cNvPr id="23" name="Freeform 27">
              <a:extLst>
                <a:ext uri="{FF2B5EF4-FFF2-40B4-BE49-F238E27FC236}">
                  <a16:creationId xmlns:a16="http://schemas.microsoft.com/office/drawing/2014/main" id="{46550CAA-B6E2-B579-10EA-FFBC78517064}"/>
                </a:ext>
              </a:extLst>
            </p:cNvPr>
            <p:cNvSpPr/>
            <p:nvPr/>
          </p:nvSpPr>
          <p:spPr>
            <a:xfrm>
              <a:off x="0" y="0"/>
              <a:ext cx="2438366" cy="406400"/>
            </a:xfrm>
            <a:custGeom>
              <a:avLst/>
              <a:gdLst/>
              <a:ahLst/>
              <a:cxnLst/>
              <a:rect l="l" t="t" r="r" b="b"/>
              <a:pathLst>
                <a:path w="2438366" h="406400">
                  <a:moveTo>
                    <a:pt x="2235166" y="0"/>
                  </a:moveTo>
                  <a:cubicBezTo>
                    <a:pt x="2347390" y="0"/>
                    <a:pt x="2438366" y="90976"/>
                    <a:pt x="2438366" y="203200"/>
                  </a:cubicBezTo>
                  <a:cubicBezTo>
                    <a:pt x="2438366" y="315424"/>
                    <a:pt x="2347390" y="406400"/>
                    <a:pt x="2235166" y="406400"/>
                  </a:cubicBezTo>
                  <a:lnTo>
                    <a:pt x="203200" y="406400"/>
                  </a:lnTo>
                  <a:cubicBezTo>
                    <a:pt x="90976" y="406400"/>
                    <a:pt x="0" y="315424"/>
                    <a:pt x="0" y="203200"/>
                  </a:cubicBezTo>
                  <a:cubicBezTo>
                    <a:pt x="0" y="90976"/>
                    <a:pt x="90976" y="0"/>
                    <a:pt x="203200" y="0"/>
                  </a:cubicBezTo>
                  <a:close/>
                </a:path>
              </a:pathLst>
            </a:custGeom>
            <a:solidFill>
              <a:srgbClr val="002F80"/>
            </a:solidFill>
          </p:spPr>
          <p:txBody>
            <a:bodyPr/>
            <a:lstStyle/>
            <a:p>
              <a:endParaRPr lang="ru-KG" dirty="0"/>
            </a:p>
          </p:txBody>
        </p:sp>
        <p:sp>
          <p:nvSpPr>
            <p:cNvPr id="24" name="TextBox 28">
              <a:extLst>
                <a:ext uri="{FF2B5EF4-FFF2-40B4-BE49-F238E27FC236}">
                  <a16:creationId xmlns:a16="http://schemas.microsoft.com/office/drawing/2014/main" id="{4C358E91-4592-A9FD-0581-03734B4BB9FD}"/>
                </a:ext>
              </a:extLst>
            </p:cNvPr>
            <p:cNvSpPr txBox="1"/>
            <p:nvPr/>
          </p:nvSpPr>
          <p:spPr>
            <a:xfrm>
              <a:off x="0" y="0"/>
              <a:ext cx="2438366" cy="406400"/>
            </a:xfrm>
            <a:prstGeom prst="rect">
              <a:avLst/>
            </a:prstGeom>
          </p:spPr>
          <p:txBody>
            <a:bodyPr lIns="50800" tIns="50800" rIns="50800" bIns="50800" rtlCol="0" anchor="ctr"/>
            <a:lstStyle/>
            <a:p>
              <a:pPr algn="ctr">
                <a:lnSpc>
                  <a:spcPts val="1199"/>
                </a:lnSpc>
              </a:pPr>
              <a:endParaRPr/>
            </a:p>
          </p:txBody>
        </p:sp>
      </p:grpSp>
      <p:grpSp>
        <p:nvGrpSpPr>
          <p:cNvPr id="26" name="Group 17">
            <a:extLst>
              <a:ext uri="{FF2B5EF4-FFF2-40B4-BE49-F238E27FC236}">
                <a16:creationId xmlns:a16="http://schemas.microsoft.com/office/drawing/2014/main" id="{C60113BB-5BE3-19EB-9A5D-A6A9F95F92E6}"/>
              </a:ext>
            </a:extLst>
          </p:cNvPr>
          <p:cNvGrpSpPr/>
          <p:nvPr/>
        </p:nvGrpSpPr>
        <p:grpSpPr>
          <a:xfrm>
            <a:off x="1934351" y="3763137"/>
            <a:ext cx="1438232" cy="415375"/>
            <a:chOff x="0" y="0"/>
            <a:chExt cx="2438366" cy="406400"/>
          </a:xfrm>
        </p:grpSpPr>
        <p:sp>
          <p:nvSpPr>
            <p:cNvPr id="27" name="Freeform 18">
              <a:extLst>
                <a:ext uri="{FF2B5EF4-FFF2-40B4-BE49-F238E27FC236}">
                  <a16:creationId xmlns:a16="http://schemas.microsoft.com/office/drawing/2014/main" id="{23973DA2-528E-0AF6-3018-AB979F1CF7E3}"/>
                </a:ext>
              </a:extLst>
            </p:cNvPr>
            <p:cNvSpPr/>
            <p:nvPr/>
          </p:nvSpPr>
          <p:spPr>
            <a:xfrm>
              <a:off x="0" y="0"/>
              <a:ext cx="2438366" cy="406400"/>
            </a:xfrm>
            <a:custGeom>
              <a:avLst/>
              <a:gdLst/>
              <a:ahLst/>
              <a:cxnLst/>
              <a:rect l="l" t="t" r="r" b="b"/>
              <a:pathLst>
                <a:path w="2438366" h="406400">
                  <a:moveTo>
                    <a:pt x="2235166" y="0"/>
                  </a:moveTo>
                  <a:cubicBezTo>
                    <a:pt x="2347390" y="0"/>
                    <a:pt x="2438366" y="90976"/>
                    <a:pt x="2438366" y="203200"/>
                  </a:cubicBezTo>
                  <a:cubicBezTo>
                    <a:pt x="2438366" y="315424"/>
                    <a:pt x="2347390" y="406400"/>
                    <a:pt x="2235166" y="406400"/>
                  </a:cubicBezTo>
                  <a:lnTo>
                    <a:pt x="203200" y="406400"/>
                  </a:lnTo>
                  <a:cubicBezTo>
                    <a:pt x="90976" y="406400"/>
                    <a:pt x="0" y="315424"/>
                    <a:pt x="0" y="203200"/>
                  </a:cubicBezTo>
                  <a:cubicBezTo>
                    <a:pt x="0" y="90976"/>
                    <a:pt x="90976" y="0"/>
                    <a:pt x="203200" y="0"/>
                  </a:cubicBezTo>
                  <a:close/>
                </a:path>
              </a:pathLst>
            </a:custGeom>
            <a:solidFill>
              <a:srgbClr val="FEBA3A"/>
            </a:solidFill>
          </p:spPr>
        </p:sp>
        <p:sp>
          <p:nvSpPr>
            <p:cNvPr id="28" name="TextBox 19">
              <a:extLst>
                <a:ext uri="{FF2B5EF4-FFF2-40B4-BE49-F238E27FC236}">
                  <a16:creationId xmlns:a16="http://schemas.microsoft.com/office/drawing/2014/main" id="{6BCBB807-7669-0C10-33D8-750F381E4339}"/>
                </a:ext>
              </a:extLst>
            </p:cNvPr>
            <p:cNvSpPr txBox="1"/>
            <p:nvPr/>
          </p:nvSpPr>
          <p:spPr>
            <a:xfrm>
              <a:off x="0" y="0"/>
              <a:ext cx="2438366" cy="406400"/>
            </a:xfrm>
            <a:prstGeom prst="rect">
              <a:avLst/>
            </a:prstGeom>
          </p:spPr>
          <p:txBody>
            <a:bodyPr lIns="50800" tIns="50800" rIns="50800" bIns="50800" rtlCol="0" anchor="ctr"/>
            <a:lstStyle/>
            <a:p>
              <a:pPr algn="ctr">
                <a:lnSpc>
                  <a:spcPts val="1199"/>
                </a:lnSpc>
              </a:pPr>
              <a:endParaRPr/>
            </a:p>
          </p:txBody>
        </p:sp>
      </p:grpSp>
      <p:grpSp>
        <p:nvGrpSpPr>
          <p:cNvPr id="29" name="Group 26">
            <a:extLst>
              <a:ext uri="{FF2B5EF4-FFF2-40B4-BE49-F238E27FC236}">
                <a16:creationId xmlns:a16="http://schemas.microsoft.com/office/drawing/2014/main" id="{E783E9A3-920F-869E-96A0-160A3A1C2BC9}"/>
              </a:ext>
            </a:extLst>
          </p:cNvPr>
          <p:cNvGrpSpPr/>
          <p:nvPr/>
        </p:nvGrpSpPr>
        <p:grpSpPr>
          <a:xfrm>
            <a:off x="1949913" y="2698020"/>
            <a:ext cx="1422670" cy="415375"/>
            <a:chOff x="0" y="0"/>
            <a:chExt cx="2438366" cy="406400"/>
          </a:xfrm>
        </p:grpSpPr>
        <p:sp>
          <p:nvSpPr>
            <p:cNvPr id="30" name="Freeform 27">
              <a:extLst>
                <a:ext uri="{FF2B5EF4-FFF2-40B4-BE49-F238E27FC236}">
                  <a16:creationId xmlns:a16="http://schemas.microsoft.com/office/drawing/2014/main" id="{9032A938-5BD8-EC85-0157-50DAC5E17C2B}"/>
                </a:ext>
              </a:extLst>
            </p:cNvPr>
            <p:cNvSpPr/>
            <p:nvPr/>
          </p:nvSpPr>
          <p:spPr>
            <a:xfrm>
              <a:off x="0" y="0"/>
              <a:ext cx="2438366" cy="406400"/>
            </a:xfrm>
            <a:custGeom>
              <a:avLst/>
              <a:gdLst/>
              <a:ahLst/>
              <a:cxnLst/>
              <a:rect l="l" t="t" r="r" b="b"/>
              <a:pathLst>
                <a:path w="2438366" h="406400">
                  <a:moveTo>
                    <a:pt x="2235166" y="0"/>
                  </a:moveTo>
                  <a:cubicBezTo>
                    <a:pt x="2347390" y="0"/>
                    <a:pt x="2438366" y="90976"/>
                    <a:pt x="2438366" y="203200"/>
                  </a:cubicBezTo>
                  <a:cubicBezTo>
                    <a:pt x="2438366" y="315424"/>
                    <a:pt x="2347390" y="406400"/>
                    <a:pt x="2235166" y="406400"/>
                  </a:cubicBezTo>
                  <a:lnTo>
                    <a:pt x="203200" y="406400"/>
                  </a:lnTo>
                  <a:cubicBezTo>
                    <a:pt x="90976" y="406400"/>
                    <a:pt x="0" y="315424"/>
                    <a:pt x="0" y="203200"/>
                  </a:cubicBezTo>
                  <a:cubicBezTo>
                    <a:pt x="0" y="90976"/>
                    <a:pt x="90976" y="0"/>
                    <a:pt x="203200" y="0"/>
                  </a:cubicBezTo>
                  <a:close/>
                </a:path>
              </a:pathLst>
            </a:custGeom>
            <a:solidFill>
              <a:srgbClr val="002F80"/>
            </a:solidFill>
          </p:spPr>
          <p:txBody>
            <a:bodyPr/>
            <a:lstStyle/>
            <a:p>
              <a:endParaRPr lang="ru-KG" dirty="0"/>
            </a:p>
          </p:txBody>
        </p:sp>
        <p:sp>
          <p:nvSpPr>
            <p:cNvPr id="31" name="TextBox 28">
              <a:extLst>
                <a:ext uri="{FF2B5EF4-FFF2-40B4-BE49-F238E27FC236}">
                  <a16:creationId xmlns:a16="http://schemas.microsoft.com/office/drawing/2014/main" id="{476F3902-B15F-AEF2-A59B-BF25C1CA507B}"/>
                </a:ext>
              </a:extLst>
            </p:cNvPr>
            <p:cNvSpPr txBox="1"/>
            <p:nvPr/>
          </p:nvSpPr>
          <p:spPr>
            <a:xfrm>
              <a:off x="0" y="0"/>
              <a:ext cx="2438366" cy="406400"/>
            </a:xfrm>
            <a:prstGeom prst="rect">
              <a:avLst/>
            </a:prstGeom>
          </p:spPr>
          <p:txBody>
            <a:bodyPr lIns="50800" tIns="50800" rIns="50800" bIns="50800" rtlCol="0" anchor="ctr"/>
            <a:lstStyle/>
            <a:p>
              <a:pPr algn="ctr">
                <a:lnSpc>
                  <a:spcPts val="1199"/>
                </a:lnSpc>
              </a:pPr>
              <a:endParaRPr/>
            </a:p>
          </p:txBody>
        </p:sp>
      </p:grpSp>
      <p:sp>
        <p:nvSpPr>
          <p:cNvPr id="100" name="TextBox 99">
            <a:extLst>
              <a:ext uri="{FF2B5EF4-FFF2-40B4-BE49-F238E27FC236}">
                <a16:creationId xmlns:a16="http://schemas.microsoft.com/office/drawing/2014/main" id="{FA947976-FDC6-4028-7ACD-CE2EBB547DDC}"/>
              </a:ext>
            </a:extLst>
          </p:cNvPr>
          <p:cNvSpPr txBox="1"/>
          <p:nvPr/>
        </p:nvSpPr>
        <p:spPr>
          <a:xfrm>
            <a:off x="2090657" y="3857136"/>
            <a:ext cx="1133901" cy="276999"/>
          </a:xfrm>
          <a:prstGeom prst="rect">
            <a:avLst/>
          </a:prstGeom>
          <a:noFill/>
        </p:spPr>
        <p:txBody>
          <a:bodyPr wrap="square">
            <a:spAutoFit/>
          </a:bodyPr>
          <a:lstStyle/>
          <a:p>
            <a:r>
              <a:rPr lang="ru-KG" sz="1200" b="1" dirty="0" err="1">
                <a:solidFill>
                  <a:srgbClr val="112F8D"/>
                </a:solidFill>
                <a:latin typeface="Open Sans 1 Bold" panose="020B0604020202020204" charset="0"/>
                <a:ea typeface="Open Sans 1 Bold" panose="020B0604020202020204" charset="0"/>
                <a:cs typeface="Open Sans 1 Bold" panose="020B0604020202020204" charset="0"/>
              </a:rPr>
              <a:t>Мүчөлүк</a:t>
            </a:r>
            <a:endParaRPr lang="ru-KG" sz="1200" b="1" dirty="0">
              <a:solidFill>
                <a:srgbClr val="112F8D"/>
              </a:solidFill>
              <a:latin typeface="Open Sans 1 Bold" panose="020B0604020202020204" charset="0"/>
              <a:ea typeface="Open Sans 1 Bold" panose="020B0604020202020204" charset="0"/>
              <a:cs typeface="Open Sans 1 Bold" panose="020B0604020202020204" charset="0"/>
            </a:endParaRPr>
          </a:p>
        </p:txBody>
      </p:sp>
      <p:sp>
        <p:nvSpPr>
          <p:cNvPr id="101" name="Freeform 21">
            <a:extLst>
              <a:ext uri="{FF2B5EF4-FFF2-40B4-BE49-F238E27FC236}">
                <a16:creationId xmlns:a16="http://schemas.microsoft.com/office/drawing/2014/main" id="{4230F4CA-7D1E-F54E-8D07-7D37B45253A3}"/>
              </a:ext>
            </a:extLst>
          </p:cNvPr>
          <p:cNvSpPr/>
          <p:nvPr/>
        </p:nvSpPr>
        <p:spPr>
          <a:xfrm>
            <a:off x="3706854" y="1500146"/>
            <a:ext cx="3340757" cy="730716"/>
          </a:xfrm>
          <a:custGeom>
            <a:avLst/>
            <a:gdLst/>
            <a:ahLst/>
            <a:cxnLst/>
            <a:rect l="l" t="t" r="r" b="b"/>
            <a:pathLst>
              <a:path w="1083733" h="273779">
                <a:moveTo>
                  <a:pt x="25602" y="0"/>
                </a:moveTo>
                <a:lnTo>
                  <a:pt x="1058132" y="0"/>
                </a:lnTo>
                <a:cubicBezTo>
                  <a:pt x="1064922" y="0"/>
                  <a:pt x="1071434" y="2697"/>
                  <a:pt x="1076235" y="7499"/>
                </a:cubicBezTo>
                <a:cubicBezTo>
                  <a:pt x="1081036" y="12300"/>
                  <a:pt x="1083733" y="18812"/>
                  <a:pt x="1083733" y="25602"/>
                </a:cubicBezTo>
                <a:lnTo>
                  <a:pt x="1083733" y="248177"/>
                </a:lnTo>
                <a:cubicBezTo>
                  <a:pt x="1083733" y="262317"/>
                  <a:pt x="1072271" y="273779"/>
                  <a:pt x="1058132" y="273779"/>
                </a:cubicBezTo>
                <a:lnTo>
                  <a:pt x="25602" y="273779"/>
                </a:lnTo>
                <a:cubicBezTo>
                  <a:pt x="11462" y="273779"/>
                  <a:pt x="0" y="262317"/>
                  <a:pt x="0" y="248177"/>
                </a:cubicBezTo>
                <a:lnTo>
                  <a:pt x="0" y="25602"/>
                </a:lnTo>
                <a:cubicBezTo>
                  <a:pt x="0" y="11462"/>
                  <a:pt x="11462" y="0"/>
                  <a:pt x="25602" y="0"/>
                </a:cubicBezTo>
                <a:close/>
              </a:path>
            </a:pathLst>
          </a:custGeom>
          <a:solidFill>
            <a:srgbClr val="EDEDED"/>
          </a:solidFill>
        </p:spPr>
        <p:txBody>
          <a:bodyPr/>
          <a:lstStyle/>
          <a:p>
            <a:pPr marL="180975"/>
            <a:r>
              <a:rPr lang="ru-RU" sz="1600" dirty="0"/>
              <a:t>Кыргыз Республик</a:t>
            </a:r>
            <a:r>
              <a:rPr lang="ru-KG" sz="1600" dirty="0" err="1"/>
              <a:t>асынын</a:t>
            </a:r>
            <a:r>
              <a:rPr lang="ru-KG" sz="1600" dirty="0"/>
              <a:t> </a:t>
            </a:r>
            <a:r>
              <a:rPr lang="ru-KG" sz="1600" dirty="0" err="1"/>
              <a:t>Депозиттерди</a:t>
            </a:r>
            <a:r>
              <a:rPr lang="ru-KG" sz="1600" dirty="0"/>
              <a:t> </a:t>
            </a:r>
            <a:r>
              <a:rPr lang="ru-KG" sz="1600" dirty="0" err="1"/>
              <a:t>коргоо</a:t>
            </a:r>
            <a:r>
              <a:rPr lang="ru-KG" sz="1600" dirty="0"/>
              <a:t> </a:t>
            </a:r>
            <a:r>
              <a:rPr lang="ru-KG" sz="1600" dirty="0" err="1"/>
              <a:t>агенттигинин</a:t>
            </a:r>
            <a:r>
              <a:rPr lang="ru-KG" sz="1600" dirty="0"/>
              <a:t> </a:t>
            </a:r>
            <a:r>
              <a:rPr lang="ru-KG" sz="1600" dirty="0" err="1"/>
              <a:t>түзүлүшү</a:t>
            </a:r>
            <a:endParaRPr lang="ru-KG" sz="1600" dirty="0"/>
          </a:p>
        </p:txBody>
      </p:sp>
      <p:sp>
        <p:nvSpPr>
          <p:cNvPr id="103" name="Freeform 21">
            <a:extLst>
              <a:ext uri="{FF2B5EF4-FFF2-40B4-BE49-F238E27FC236}">
                <a16:creationId xmlns:a16="http://schemas.microsoft.com/office/drawing/2014/main" id="{3E34CCD2-5BFF-D127-387F-F1C3B5F3B6B5}"/>
              </a:ext>
            </a:extLst>
          </p:cNvPr>
          <p:cNvSpPr/>
          <p:nvPr/>
        </p:nvSpPr>
        <p:spPr>
          <a:xfrm>
            <a:off x="3706853" y="2561258"/>
            <a:ext cx="3340757" cy="753656"/>
          </a:xfrm>
          <a:custGeom>
            <a:avLst/>
            <a:gdLst/>
            <a:ahLst/>
            <a:cxnLst/>
            <a:rect l="l" t="t" r="r" b="b"/>
            <a:pathLst>
              <a:path w="1083733" h="273779">
                <a:moveTo>
                  <a:pt x="25602" y="0"/>
                </a:moveTo>
                <a:lnTo>
                  <a:pt x="1058132" y="0"/>
                </a:lnTo>
                <a:cubicBezTo>
                  <a:pt x="1064922" y="0"/>
                  <a:pt x="1071434" y="2697"/>
                  <a:pt x="1076235" y="7499"/>
                </a:cubicBezTo>
                <a:cubicBezTo>
                  <a:pt x="1081036" y="12300"/>
                  <a:pt x="1083733" y="18812"/>
                  <a:pt x="1083733" y="25602"/>
                </a:cubicBezTo>
                <a:lnTo>
                  <a:pt x="1083733" y="248177"/>
                </a:lnTo>
                <a:cubicBezTo>
                  <a:pt x="1083733" y="262317"/>
                  <a:pt x="1072271" y="273779"/>
                  <a:pt x="1058132" y="273779"/>
                </a:cubicBezTo>
                <a:lnTo>
                  <a:pt x="25602" y="273779"/>
                </a:lnTo>
                <a:cubicBezTo>
                  <a:pt x="11462" y="273779"/>
                  <a:pt x="0" y="262317"/>
                  <a:pt x="0" y="248177"/>
                </a:cubicBezTo>
                <a:lnTo>
                  <a:pt x="0" y="25602"/>
                </a:lnTo>
                <a:cubicBezTo>
                  <a:pt x="0" y="11462"/>
                  <a:pt x="11462" y="0"/>
                  <a:pt x="25602" y="0"/>
                </a:cubicBezTo>
                <a:close/>
              </a:path>
            </a:pathLst>
          </a:custGeom>
          <a:solidFill>
            <a:srgbClr val="EDEDED"/>
          </a:solidFill>
        </p:spPr>
        <p:txBody>
          <a:bodyPr/>
          <a:lstStyle/>
          <a:p>
            <a:pPr marL="180975"/>
            <a:r>
              <a:rPr lang="ru-RU" sz="1600" dirty="0"/>
              <a:t>Компенсация 20,0 </a:t>
            </a:r>
            <a:r>
              <a:rPr lang="ru-KG" sz="1600" dirty="0" err="1"/>
              <a:t>миң</a:t>
            </a:r>
            <a:r>
              <a:rPr lang="ru-RU" sz="1600" dirty="0"/>
              <a:t> </a:t>
            </a:r>
            <a:r>
              <a:rPr lang="ru-RU" sz="1600" dirty="0" err="1"/>
              <a:t>сомдо</a:t>
            </a:r>
            <a:r>
              <a:rPr lang="ru-KG" sz="1600" dirty="0"/>
              <a:t>н</a:t>
            </a:r>
            <a:r>
              <a:rPr lang="ru-RU" sz="1600" dirty="0"/>
              <a:t> 100,0 </a:t>
            </a:r>
            <a:r>
              <a:rPr lang="ru-KG" sz="1600" dirty="0" err="1"/>
              <a:t>миң</a:t>
            </a:r>
            <a:r>
              <a:rPr lang="ru-RU" sz="1600" dirty="0"/>
              <a:t> сом</a:t>
            </a:r>
            <a:r>
              <a:rPr lang="ru-KG" sz="1600" dirty="0" err="1"/>
              <a:t>гө</a:t>
            </a:r>
            <a:r>
              <a:rPr lang="ru-KG" sz="1600" dirty="0"/>
              <a:t> </a:t>
            </a:r>
            <a:r>
              <a:rPr lang="ru-KG" sz="1600" dirty="0" err="1"/>
              <a:t>чейин</a:t>
            </a:r>
            <a:r>
              <a:rPr lang="ru-KG" sz="1600" dirty="0"/>
              <a:t> </a:t>
            </a:r>
            <a:r>
              <a:rPr lang="ru-KG" sz="1600" dirty="0" err="1"/>
              <a:t>көйбөйдү</a:t>
            </a:r>
            <a:endParaRPr lang="ru-KG" sz="1600" dirty="0"/>
          </a:p>
        </p:txBody>
      </p:sp>
      <p:sp>
        <p:nvSpPr>
          <p:cNvPr id="104" name="TextBox 33">
            <a:extLst>
              <a:ext uri="{FF2B5EF4-FFF2-40B4-BE49-F238E27FC236}">
                <a16:creationId xmlns:a16="http://schemas.microsoft.com/office/drawing/2014/main" id="{721249F1-176A-8382-24A6-96D98499BD27}"/>
              </a:ext>
            </a:extLst>
          </p:cNvPr>
          <p:cNvSpPr txBox="1"/>
          <p:nvPr/>
        </p:nvSpPr>
        <p:spPr>
          <a:xfrm>
            <a:off x="2141726" y="2816964"/>
            <a:ext cx="1039043" cy="179536"/>
          </a:xfrm>
          <a:prstGeom prst="rect">
            <a:avLst/>
          </a:prstGeom>
        </p:spPr>
        <p:txBody>
          <a:bodyPr wrap="square" lIns="0" tIns="0" rIns="0" bIns="0" rtlCol="0" anchor="t">
            <a:spAutoFit/>
          </a:bodyPr>
          <a:lstStyle/>
          <a:p>
            <a:pPr algn="l">
              <a:lnSpc>
                <a:spcPts val="1439"/>
              </a:lnSpc>
            </a:pPr>
            <a:r>
              <a:rPr lang="ru-KG" sz="1200" b="1" dirty="0" err="1">
                <a:solidFill>
                  <a:srgbClr val="FFFFFF"/>
                </a:solidFill>
                <a:latin typeface="Open Sans 1 Bold"/>
                <a:ea typeface="Open Sans 1 Bold"/>
                <a:cs typeface="Open Sans 1 Bold"/>
                <a:sym typeface="Open Sans 1 Bold"/>
              </a:rPr>
              <a:t>Көбөйтүү</a:t>
            </a:r>
            <a:endParaRPr lang="en-US" sz="1200" b="1" dirty="0">
              <a:solidFill>
                <a:srgbClr val="FFFFFF"/>
              </a:solidFill>
              <a:latin typeface="Open Sans 1 Bold"/>
              <a:ea typeface="Open Sans 1 Bold"/>
              <a:cs typeface="Open Sans 1 Bold"/>
              <a:sym typeface="Open Sans 1 Bold"/>
            </a:endParaRPr>
          </a:p>
        </p:txBody>
      </p:sp>
      <p:sp>
        <p:nvSpPr>
          <p:cNvPr id="105" name="Freeform 21">
            <a:extLst>
              <a:ext uri="{FF2B5EF4-FFF2-40B4-BE49-F238E27FC236}">
                <a16:creationId xmlns:a16="http://schemas.microsoft.com/office/drawing/2014/main" id="{72B566DB-683F-1CE9-DF6A-BAA206B36CD0}"/>
              </a:ext>
            </a:extLst>
          </p:cNvPr>
          <p:cNvSpPr/>
          <p:nvPr/>
        </p:nvSpPr>
        <p:spPr>
          <a:xfrm>
            <a:off x="3706852" y="3473443"/>
            <a:ext cx="3340757" cy="1037152"/>
          </a:xfrm>
          <a:custGeom>
            <a:avLst/>
            <a:gdLst/>
            <a:ahLst/>
            <a:cxnLst/>
            <a:rect l="l" t="t" r="r" b="b"/>
            <a:pathLst>
              <a:path w="1083733" h="273779">
                <a:moveTo>
                  <a:pt x="25602" y="0"/>
                </a:moveTo>
                <a:lnTo>
                  <a:pt x="1058132" y="0"/>
                </a:lnTo>
                <a:cubicBezTo>
                  <a:pt x="1064922" y="0"/>
                  <a:pt x="1071434" y="2697"/>
                  <a:pt x="1076235" y="7499"/>
                </a:cubicBezTo>
                <a:cubicBezTo>
                  <a:pt x="1081036" y="12300"/>
                  <a:pt x="1083733" y="18812"/>
                  <a:pt x="1083733" y="25602"/>
                </a:cubicBezTo>
                <a:lnTo>
                  <a:pt x="1083733" y="248177"/>
                </a:lnTo>
                <a:cubicBezTo>
                  <a:pt x="1083733" y="262317"/>
                  <a:pt x="1072271" y="273779"/>
                  <a:pt x="1058132" y="273779"/>
                </a:cubicBezTo>
                <a:lnTo>
                  <a:pt x="25602" y="273779"/>
                </a:lnTo>
                <a:cubicBezTo>
                  <a:pt x="11462" y="273779"/>
                  <a:pt x="0" y="262317"/>
                  <a:pt x="0" y="248177"/>
                </a:cubicBezTo>
                <a:lnTo>
                  <a:pt x="0" y="25602"/>
                </a:lnTo>
                <a:cubicBezTo>
                  <a:pt x="0" y="11462"/>
                  <a:pt x="11462" y="0"/>
                  <a:pt x="25602" y="0"/>
                </a:cubicBezTo>
                <a:close/>
              </a:path>
            </a:pathLst>
          </a:custGeom>
          <a:solidFill>
            <a:srgbClr val="EDEDED"/>
          </a:solidFill>
        </p:spPr>
        <p:txBody>
          <a:bodyPr/>
          <a:lstStyle/>
          <a:p>
            <a:pPr marL="180975"/>
            <a:r>
              <a:rPr lang="ru-KG" sz="1600" dirty="0"/>
              <a:t>Д</a:t>
            </a:r>
            <a:r>
              <a:rPr lang="ru-RU" sz="1600" dirty="0" err="1"/>
              <a:t>епозит</a:t>
            </a:r>
            <a:r>
              <a:rPr lang="ru-KG" sz="1600" dirty="0" err="1"/>
              <a:t>терди</a:t>
            </a:r>
            <a:r>
              <a:rPr lang="ru-KG" sz="1600" dirty="0"/>
              <a:t> </a:t>
            </a:r>
            <a:r>
              <a:rPr lang="ru-KG" sz="1600" dirty="0" err="1"/>
              <a:t>камсыздандыруучулардын</a:t>
            </a:r>
            <a:r>
              <a:rPr lang="ru-KG" sz="1600" dirty="0"/>
              <a:t> эл </a:t>
            </a:r>
            <a:r>
              <a:rPr lang="ru-KG" sz="1600" dirty="0" err="1"/>
              <a:t>аралык</a:t>
            </a:r>
            <a:r>
              <a:rPr lang="ru-KG" sz="1600" dirty="0"/>
              <a:t> </a:t>
            </a:r>
            <a:r>
              <a:rPr lang="ru-KG" sz="1600" dirty="0" err="1"/>
              <a:t>ассоциациясына</a:t>
            </a:r>
            <a:r>
              <a:rPr lang="ru-KG" sz="1600" dirty="0"/>
              <a:t> </a:t>
            </a:r>
            <a:r>
              <a:rPr lang="ru-KG" sz="1600" dirty="0" err="1"/>
              <a:t>мүчөлүк</a:t>
            </a:r>
            <a:r>
              <a:rPr lang="ru-RU" sz="1600" dirty="0"/>
              <a:t> (Д</a:t>
            </a:r>
            <a:r>
              <a:rPr lang="ru-KG" sz="1600" dirty="0"/>
              <a:t>КЭА</a:t>
            </a:r>
            <a:r>
              <a:rPr lang="ru-RU" sz="1600" dirty="0"/>
              <a:t>) </a:t>
            </a:r>
            <a:endParaRPr lang="ru-KG" sz="1600" dirty="0"/>
          </a:p>
        </p:txBody>
      </p:sp>
      <p:sp>
        <p:nvSpPr>
          <p:cNvPr id="106" name="TextBox 33">
            <a:extLst>
              <a:ext uri="{FF2B5EF4-FFF2-40B4-BE49-F238E27FC236}">
                <a16:creationId xmlns:a16="http://schemas.microsoft.com/office/drawing/2014/main" id="{87B46F77-1019-6A34-9C0D-1C70D73700D5}"/>
              </a:ext>
            </a:extLst>
          </p:cNvPr>
          <p:cNvSpPr txBox="1"/>
          <p:nvPr/>
        </p:nvSpPr>
        <p:spPr>
          <a:xfrm>
            <a:off x="2128410" y="4844572"/>
            <a:ext cx="1058395" cy="179536"/>
          </a:xfrm>
          <a:prstGeom prst="rect">
            <a:avLst/>
          </a:prstGeom>
        </p:spPr>
        <p:txBody>
          <a:bodyPr wrap="square" lIns="0" tIns="0" rIns="0" bIns="0" rtlCol="0" anchor="t">
            <a:spAutoFit/>
          </a:bodyPr>
          <a:lstStyle/>
          <a:p>
            <a:pPr algn="l">
              <a:lnSpc>
                <a:spcPts val="1439"/>
              </a:lnSpc>
            </a:pPr>
            <a:r>
              <a:rPr lang="ru-KG" sz="1200" b="1" dirty="0" err="1">
                <a:solidFill>
                  <a:srgbClr val="FFFFFF"/>
                </a:solidFill>
                <a:latin typeface="Open Sans 1 Bold"/>
                <a:ea typeface="Open Sans 1 Bold"/>
                <a:cs typeface="Open Sans 1 Bold"/>
                <a:sym typeface="Open Sans 1 Bold"/>
              </a:rPr>
              <a:t>Кыскартуу</a:t>
            </a:r>
            <a:endParaRPr lang="en-US" sz="1200" b="1" dirty="0">
              <a:solidFill>
                <a:srgbClr val="FFFFFF"/>
              </a:solidFill>
              <a:latin typeface="Open Sans 1 Bold"/>
              <a:ea typeface="Open Sans 1 Bold"/>
              <a:cs typeface="Open Sans 1 Bold"/>
              <a:sym typeface="Open Sans 1 Bold"/>
            </a:endParaRPr>
          </a:p>
        </p:txBody>
      </p:sp>
      <p:sp>
        <p:nvSpPr>
          <p:cNvPr id="107" name="Freeform 21">
            <a:extLst>
              <a:ext uri="{FF2B5EF4-FFF2-40B4-BE49-F238E27FC236}">
                <a16:creationId xmlns:a16="http://schemas.microsoft.com/office/drawing/2014/main" id="{9953550D-D894-263B-55A5-8C4EAC31F246}"/>
              </a:ext>
            </a:extLst>
          </p:cNvPr>
          <p:cNvSpPr/>
          <p:nvPr/>
        </p:nvSpPr>
        <p:spPr>
          <a:xfrm>
            <a:off x="3701370" y="4647280"/>
            <a:ext cx="3340758" cy="753656"/>
          </a:xfrm>
          <a:custGeom>
            <a:avLst/>
            <a:gdLst/>
            <a:ahLst/>
            <a:cxnLst/>
            <a:rect l="l" t="t" r="r" b="b"/>
            <a:pathLst>
              <a:path w="1083733" h="273779">
                <a:moveTo>
                  <a:pt x="25602" y="0"/>
                </a:moveTo>
                <a:lnTo>
                  <a:pt x="1058132" y="0"/>
                </a:lnTo>
                <a:cubicBezTo>
                  <a:pt x="1064922" y="0"/>
                  <a:pt x="1071434" y="2697"/>
                  <a:pt x="1076235" y="7499"/>
                </a:cubicBezTo>
                <a:cubicBezTo>
                  <a:pt x="1081036" y="12300"/>
                  <a:pt x="1083733" y="18812"/>
                  <a:pt x="1083733" y="25602"/>
                </a:cubicBezTo>
                <a:lnTo>
                  <a:pt x="1083733" y="248177"/>
                </a:lnTo>
                <a:cubicBezTo>
                  <a:pt x="1083733" y="262317"/>
                  <a:pt x="1072271" y="273779"/>
                  <a:pt x="1058132" y="273779"/>
                </a:cubicBezTo>
                <a:lnTo>
                  <a:pt x="25602" y="273779"/>
                </a:lnTo>
                <a:cubicBezTo>
                  <a:pt x="11462" y="273779"/>
                  <a:pt x="0" y="262317"/>
                  <a:pt x="0" y="248177"/>
                </a:cubicBezTo>
                <a:lnTo>
                  <a:pt x="0" y="25602"/>
                </a:lnTo>
                <a:cubicBezTo>
                  <a:pt x="0" y="11462"/>
                  <a:pt x="11462" y="0"/>
                  <a:pt x="25602" y="0"/>
                </a:cubicBezTo>
                <a:close/>
              </a:path>
            </a:pathLst>
          </a:custGeom>
          <a:solidFill>
            <a:srgbClr val="EDEDED"/>
          </a:solidFill>
        </p:spPr>
        <p:txBody>
          <a:bodyPr/>
          <a:lstStyle/>
          <a:p>
            <a:pPr marL="180975"/>
            <a:r>
              <a:rPr lang="ru-KG" sz="1600" dirty="0"/>
              <a:t>К</a:t>
            </a:r>
            <a:r>
              <a:rPr lang="ru-RU" sz="1600" dirty="0" err="1"/>
              <a:t>омпенсаци</a:t>
            </a:r>
            <a:r>
              <a:rPr lang="ru-KG" sz="1600" dirty="0" err="1"/>
              <a:t>ларды</a:t>
            </a:r>
            <a:r>
              <a:rPr lang="ru-KG" sz="1600" dirty="0"/>
              <a:t> </a:t>
            </a:r>
            <a:r>
              <a:rPr lang="ru-KG" sz="1600" dirty="0" err="1"/>
              <a:t>төлөө</a:t>
            </a:r>
            <a:r>
              <a:rPr lang="ru-KG" sz="1600" dirty="0"/>
              <a:t> </a:t>
            </a:r>
            <a:r>
              <a:rPr lang="ru-KG" sz="1600" dirty="0" err="1"/>
              <a:t>мөөнөтү</a:t>
            </a:r>
            <a:r>
              <a:rPr lang="ru-RU" sz="1600" dirty="0"/>
              <a:t> 60 </a:t>
            </a:r>
            <a:r>
              <a:rPr lang="ru-KG" sz="1600" dirty="0" err="1"/>
              <a:t>күндөн</a:t>
            </a:r>
            <a:r>
              <a:rPr lang="ru-RU" sz="1600" dirty="0"/>
              <a:t> 30 </a:t>
            </a:r>
            <a:r>
              <a:rPr lang="ru-KG" sz="1600" dirty="0" err="1"/>
              <a:t>күнгө</a:t>
            </a:r>
            <a:r>
              <a:rPr lang="ru-KG" sz="1600" dirty="0"/>
              <a:t> </a:t>
            </a:r>
            <a:r>
              <a:rPr lang="ru-KG" sz="1600" dirty="0" err="1"/>
              <a:t>кыскарды</a:t>
            </a:r>
            <a:endParaRPr lang="ru-KG" sz="1600" dirty="0"/>
          </a:p>
        </p:txBody>
      </p:sp>
      <p:grpSp>
        <p:nvGrpSpPr>
          <p:cNvPr id="108" name="Group 26">
            <a:extLst>
              <a:ext uri="{FF2B5EF4-FFF2-40B4-BE49-F238E27FC236}">
                <a16:creationId xmlns:a16="http://schemas.microsoft.com/office/drawing/2014/main" id="{5F910DC4-9B8D-D8D4-0427-4BEF28312F71}"/>
              </a:ext>
            </a:extLst>
          </p:cNvPr>
          <p:cNvGrpSpPr/>
          <p:nvPr/>
        </p:nvGrpSpPr>
        <p:grpSpPr>
          <a:xfrm>
            <a:off x="1949913" y="9056001"/>
            <a:ext cx="1422670" cy="415375"/>
            <a:chOff x="0" y="0"/>
            <a:chExt cx="2438366" cy="406400"/>
          </a:xfrm>
        </p:grpSpPr>
        <p:sp>
          <p:nvSpPr>
            <p:cNvPr id="109" name="Freeform 27">
              <a:extLst>
                <a:ext uri="{FF2B5EF4-FFF2-40B4-BE49-F238E27FC236}">
                  <a16:creationId xmlns:a16="http://schemas.microsoft.com/office/drawing/2014/main" id="{E619E502-FE1F-811F-5EFA-E07F242CA983}"/>
                </a:ext>
              </a:extLst>
            </p:cNvPr>
            <p:cNvSpPr/>
            <p:nvPr/>
          </p:nvSpPr>
          <p:spPr>
            <a:xfrm>
              <a:off x="0" y="0"/>
              <a:ext cx="2438366" cy="406400"/>
            </a:xfrm>
            <a:custGeom>
              <a:avLst/>
              <a:gdLst/>
              <a:ahLst/>
              <a:cxnLst/>
              <a:rect l="l" t="t" r="r" b="b"/>
              <a:pathLst>
                <a:path w="2438366" h="406400">
                  <a:moveTo>
                    <a:pt x="2235166" y="0"/>
                  </a:moveTo>
                  <a:cubicBezTo>
                    <a:pt x="2347390" y="0"/>
                    <a:pt x="2438366" y="90976"/>
                    <a:pt x="2438366" y="203200"/>
                  </a:cubicBezTo>
                  <a:cubicBezTo>
                    <a:pt x="2438366" y="315424"/>
                    <a:pt x="2347390" y="406400"/>
                    <a:pt x="2235166" y="406400"/>
                  </a:cubicBezTo>
                  <a:lnTo>
                    <a:pt x="203200" y="406400"/>
                  </a:lnTo>
                  <a:cubicBezTo>
                    <a:pt x="90976" y="406400"/>
                    <a:pt x="0" y="315424"/>
                    <a:pt x="0" y="203200"/>
                  </a:cubicBezTo>
                  <a:cubicBezTo>
                    <a:pt x="0" y="90976"/>
                    <a:pt x="90976" y="0"/>
                    <a:pt x="203200" y="0"/>
                  </a:cubicBezTo>
                  <a:close/>
                </a:path>
              </a:pathLst>
            </a:custGeom>
            <a:solidFill>
              <a:srgbClr val="002F80"/>
            </a:solidFill>
          </p:spPr>
          <p:txBody>
            <a:bodyPr/>
            <a:lstStyle/>
            <a:p>
              <a:endParaRPr lang="ru-KG" dirty="0"/>
            </a:p>
          </p:txBody>
        </p:sp>
        <p:sp>
          <p:nvSpPr>
            <p:cNvPr id="110" name="TextBox 28">
              <a:extLst>
                <a:ext uri="{FF2B5EF4-FFF2-40B4-BE49-F238E27FC236}">
                  <a16:creationId xmlns:a16="http://schemas.microsoft.com/office/drawing/2014/main" id="{C9D02EE9-D11F-66CF-E2EF-7B27AB42791F}"/>
                </a:ext>
              </a:extLst>
            </p:cNvPr>
            <p:cNvSpPr txBox="1"/>
            <p:nvPr/>
          </p:nvSpPr>
          <p:spPr>
            <a:xfrm>
              <a:off x="0" y="0"/>
              <a:ext cx="2438366" cy="406400"/>
            </a:xfrm>
            <a:prstGeom prst="rect">
              <a:avLst/>
            </a:prstGeom>
          </p:spPr>
          <p:txBody>
            <a:bodyPr lIns="50800" tIns="50800" rIns="50800" bIns="50800" rtlCol="0" anchor="ctr"/>
            <a:lstStyle/>
            <a:p>
              <a:pPr algn="ctr">
                <a:lnSpc>
                  <a:spcPts val="1199"/>
                </a:lnSpc>
              </a:pPr>
              <a:endParaRPr/>
            </a:p>
          </p:txBody>
        </p:sp>
      </p:grpSp>
      <p:sp>
        <p:nvSpPr>
          <p:cNvPr id="111" name="TextBox 33">
            <a:extLst>
              <a:ext uri="{FF2B5EF4-FFF2-40B4-BE49-F238E27FC236}">
                <a16:creationId xmlns:a16="http://schemas.microsoft.com/office/drawing/2014/main" id="{854E7AE3-1198-1474-968E-AA00D98903FB}"/>
              </a:ext>
            </a:extLst>
          </p:cNvPr>
          <p:cNvSpPr txBox="1"/>
          <p:nvPr/>
        </p:nvSpPr>
        <p:spPr>
          <a:xfrm>
            <a:off x="1928840" y="9061449"/>
            <a:ext cx="1512249" cy="179536"/>
          </a:xfrm>
          <a:prstGeom prst="rect">
            <a:avLst/>
          </a:prstGeom>
        </p:spPr>
        <p:txBody>
          <a:bodyPr wrap="square" lIns="0" tIns="0" rIns="0" bIns="0" rtlCol="0" anchor="t">
            <a:spAutoFit/>
          </a:bodyPr>
          <a:lstStyle/>
          <a:p>
            <a:pPr algn="l">
              <a:lnSpc>
                <a:spcPts val="1439"/>
              </a:lnSpc>
            </a:pPr>
            <a:r>
              <a:rPr lang="ru-KG" sz="1200" b="1" dirty="0">
                <a:solidFill>
                  <a:srgbClr val="FFFFFF"/>
                </a:solidFill>
                <a:latin typeface="Open Sans 1 Bold"/>
                <a:ea typeface="Open Sans 1 Bold"/>
                <a:cs typeface="Open Sans 1 Bold"/>
                <a:sym typeface="Open Sans 1 Bold"/>
              </a:rPr>
              <a:t>  Кайра </a:t>
            </a:r>
            <a:r>
              <a:rPr lang="ru-KG" sz="1200" b="1" dirty="0" err="1">
                <a:solidFill>
                  <a:srgbClr val="FFFFFF"/>
                </a:solidFill>
                <a:latin typeface="Open Sans 1 Bold"/>
                <a:ea typeface="Open Sans 1 Bold"/>
                <a:cs typeface="Open Sans 1 Bold"/>
                <a:sym typeface="Open Sans 1 Bold"/>
              </a:rPr>
              <a:t>уюштуруу</a:t>
            </a:r>
            <a:endParaRPr lang="en-US" sz="1200" b="1" dirty="0">
              <a:solidFill>
                <a:srgbClr val="FFFFFF"/>
              </a:solidFill>
              <a:latin typeface="Open Sans 1 Bold"/>
              <a:ea typeface="Open Sans 1 Bold"/>
              <a:cs typeface="Open Sans 1 Bold"/>
              <a:sym typeface="Open Sans 1 Bold"/>
            </a:endParaRPr>
          </a:p>
        </p:txBody>
      </p:sp>
      <p:sp>
        <p:nvSpPr>
          <p:cNvPr id="112" name="Freeform 21">
            <a:extLst>
              <a:ext uri="{FF2B5EF4-FFF2-40B4-BE49-F238E27FC236}">
                <a16:creationId xmlns:a16="http://schemas.microsoft.com/office/drawing/2014/main" id="{07FC5F61-F3AC-3456-20AB-256824F0B87D}"/>
              </a:ext>
            </a:extLst>
          </p:cNvPr>
          <p:cNvSpPr/>
          <p:nvPr/>
        </p:nvSpPr>
        <p:spPr>
          <a:xfrm>
            <a:off x="3701369" y="5661443"/>
            <a:ext cx="3340757" cy="753656"/>
          </a:xfrm>
          <a:custGeom>
            <a:avLst/>
            <a:gdLst/>
            <a:ahLst/>
            <a:cxnLst/>
            <a:rect l="l" t="t" r="r" b="b"/>
            <a:pathLst>
              <a:path w="1083733" h="273779">
                <a:moveTo>
                  <a:pt x="25602" y="0"/>
                </a:moveTo>
                <a:lnTo>
                  <a:pt x="1058132" y="0"/>
                </a:lnTo>
                <a:cubicBezTo>
                  <a:pt x="1064922" y="0"/>
                  <a:pt x="1071434" y="2697"/>
                  <a:pt x="1076235" y="7499"/>
                </a:cubicBezTo>
                <a:cubicBezTo>
                  <a:pt x="1081036" y="12300"/>
                  <a:pt x="1083733" y="18812"/>
                  <a:pt x="1083733" y="25602"/>
                </a:cubicBezTo>
                <a:lnTo>
                  <a:pt x="1083733" y="248177"/>
                </a:lnTo>
                <a:cubicBezTo>
                  <a:pt x="1083733" y="262317"/>
                  <a:pt x="1072271" y="273779"/>
                  <a:pt x="1058132" y="273779"/>
                </a:cubicBezTo>
                <a:lnTo>
                  <a:pt x="25602" y="273779"/>
                </a:lnTo>
                <a:cubicBezTo>
                  <a:pt x="11462" y="273779"/>
                  <a:pt x="0" y="262317"/>
                  <a:pt x="0" y="248177"/>
                </a:cubicBezTo>
                <a:lnTo>
                  <a:pt x="0" y="25602"/>
                </a:lnTo>
                <a:cubicBezTo>
                  <a:pt x="0" y="11462"/>
                  <a:pt x="11462" y="0"/>
                  <a:pt x="25602" y="0"/>
                </a:cubicBezTo>
                <a:close/>
              </a:path>
            </a:pathLst>
          </a:custGeom>
          <a:solidFill>
            <a:srgbClr val="EDEDED"/>
          </a:solidFill>
        </p:spPr>
        <p:txBody>
          <a:bodyPr/>
          <a:lstStyle/>
          <a:p>
            <a:pPr marL="180975"/>
            <a:r>
              <a:rPr lang="ru-RU" sz="1600" dirty="0"/>
              <a:t>Компенсация 100,0 </a:t>
            </a:r>
            <a:r>
              <a:rPr lang="ru-KG" sz="1600" dirty="0" err="1"/>
              <a:t>миң</a:t>
            </a:r>
            <a:r>
              <a:rPr lang="ru-RU" sz="1600" dirty="0"/>
              <a:t> </a:t>
            </a:r>
            <a:r>
              <a:rPr lang="ru-RU" sz="1600" dirty="0" err="1"/>
              <a:t>сомдо</a:t>
            </a:r>
            <a:r>
              <a:rPr lang="ru-KG" sz="1600" dirty="0"/>
              <a:t>н</a:t>
            </a:r>
            <a:r>
              <a:rPr lang="ru-RU" sz="1600" dirty="0"/>
              <a:t> 200,0 </a:t>
            </a:r>
            <a:r>
              <a:rPr lang="ru-KG" sz="1600" dirty="0" err="1"/>
              <a:t>миң</a:t>
            </a:r>
            <a:r>
              <a:rPr lang="ru-RU" sz="1600" dirty="0"/>
              <a:t> сом</a:t>
            </a:r>
            <a:r>
              <a:rPr lang="ru-KG" sz="1600" dirty="0"/>
              <a:t>го </a:t>
            </a:r>
            <a:r>
              <a:rPr lang="ru-KG" sz="1600" dirty="0" err="1"/>
              <a:t>көбөйтүлдү</a:t>
            </a:r>
            <a:endParaRPr lang="ru-KG" sz="1600" dirty="0"/>
          </a:p>
        </p:txBody>
      </p:sp>
      <p:sp>
        <p:nvSpPr>
          <p:cNvPr id="113" name="AutoShape 25">
            <a:extLst>
              <a:ext uri="{FF2B5EF4-FFF2-40B4-BE49-F238E27FC236}">
                <a16:creationId xmlns:a16="http://schemas.microsoft.com/office/drawing/2014/main" id="{944DA35E-40CA-DBEA-9791-F28B9651814F}"/>
              </a:ext>
            </a:extLst>
          </p:cNvPr>
          <p:cNvSpPr/>
          <p:nvPr/>
        </p:nvSpPr>
        <p:spPr>
          <a:xfrm>
            <a:off x="3329397" y="1886093"/>
            <a:ext cx="371119" cy="0"/>
          </a:xfrm>
          <a:prstGeom prst="line">
            <a:avLst/>
          </a:prstGeom>
          <a:ln w="19050" cap="rnd">
            <a:solidFill>
              <a:srgbClr val="FEBA3A"/>
            </a:solidFill>
            <a:prstDash val="solid"/>
            <a:headEnd type="none" w="sm" len="sm"/>
            <a:tailEnd type="none" w="sm" len="sm"/>
          </a:ln>
        </p:spPr>
      </p:sp>
      <p:sp>
        <p:nvSpPr>
          <p:cNvPr id="114" name="AutoShape 34">
            <a:extLst>
              <a:ext uri="{FF2B5EF4-FFF2-40B4-BE49-F238E27FC236}">
                <a16:creationId xmlns:a16="http://schemas.microsoft.com/office/drawing/2014/main" id="{C7EEDF3D-A4C6-CDA4-84BE-BF777C62D010}"/>
              </a:ext>
            </a:extLst>
          </p:cNvPr>
          <p:cNvSpPr/>
          <p:nvPr/>
        </p:nvSpPr>
        <p:spPr>
          <a:xfrm>
            <a:off x="3329397" y="2876796"/>
            <a:ext cx="371119" cy="0"/>
          </a:xfrm>
          <a:prstGeom prst="line">
            <a:avLst/>
          </a:prstGeom>
          <a:ln w="19050" cap="rnd">
            <a:solidFill>
              <a:srgbClr val="002F80"/>
            </a:solidFill>
            <a:prstDash val="solid"/>
            <a:headEnd type="none" w="sm" len="sm"/>
            <a:tailEnd type="none" w="sm" len="sm"/>
          </a:ln>
        </p:spPr>
      </p:sp>
      <p:grpSp>
        <p:nvGrpSpPr>
          <p:cNvPr id="116" name="Group 17">
            <a:extLst>
              <a:ext uri="{FF2B5EF4-FFF2-40B4-BE49-F238E27FC236}">
                <a16:creationId xmlns:a16="http://schemas.microsoft.com/office/drawing/2014/main" id="{2B636D08-62BD-C1E3-C03D-22AB9D33B12F}"/>
              </a:ext>
            </a:extLst>
          </p:cNvPr>
          <p:cNvGrpSpPr/>
          <p:nvPr/>
        </p:nvGrpSpPr>
        <p:grpSpPr>
          <a:xfrm>
            <a:off x="1934351" y="5842042"/>
            <a:ext cx="1438232" cy="415375"/>
            <a:chOff x="0" y="0"/>
            <a:chExt cx="2438366" cy="406400"/>
          </a:xfrm>
        </p:grpSpPr>
        <p:sp>
          <p:nvSpPr>
            <p:cNvPr id="117" name="Freeform 18">
              <a:extLst>
                <a:ext uri="{FF2B5EF4-FFF2-40B4-BE49-F238E27FC236}">
                  <a16:creationId xmlns:a16="http://schemas.microsoft.com/office/drawing/2014/main" id="{DF80B012-4FE9-40E1-A98D-0E1D694B5988}"/>
                </a:ext>
              </a:extLst>
            </p:cNvPr>
            <p:cNvSpPr/>
            <p:nvPr/>
          </p:nvSpPr>
          <p:spPr>
            <a:xfrm>
              <a:off x="0" y="0"/>
              <a:ext cx="2438366" cy="406400"/>
            </a:xfrm>
            <a:custGeom>
              <a:avLst/>
              <a:gdLst/>
              <a:ahLst/>
              <a:cxnLst/>
              <a:rect l="l" t="t" r="r" b="b"/>
              <a:pathLst>
                <a:path w="2438366" h="406400">
                  <a:moveTo>
                    <a:pt x="2235166" y="0"/>
                  </a:moveTo>
                  <a:cubicBezTo>
                    <a:pt x="2347390" y="0"/>
                    <a:pt x="2438366" y="90976"/>
                    <a:pt x="2438366" y="203200"/>
                  </a:cubicBezTo>
                  <a:cubicBezTo>
                    <a:pt x="2438366" y="315424"/>
                    <a:pt x="2347390" y="406400"/>
                    <a:pt x="2235166" y="406400"/>
                  </a:cubicBezTo>
                  <a:lnTo>
                    <a:pt x="203200" y="406400"/>
                  </a:lnTo>
                  <a:cubicBezTo>
                    <a:pt x="90976" y="406400"/>
                    <a:pt x="0" y="315424"/>
                    <a:pt x="0" y="203200"/>
                  </a:cubicBezTo>
                  <a:cubicBezTo>
                    <a:pt x="0" y="90976"/>
                    <a:pt x="90976" y="0"/>
                    <a:pt x="203200" y="0"/>
                  </a:cubicBezTo>
                  <a:close/>
                </a:path>
              </a:pathLst>
            </a:custGeom>
            <a:solidFill>
              <a:srgbClr val="FEBA3A"/>
            </a:solidFill>
          </p:spPr>
          <p:txBody>
            <a:bodyPr/>
            <a:lstStyle/>
            <a:p>
              <a:endParaRPr lang="ru-KG" dirty="0"/>
            </a:p>
          </p:txBody>
        </p:sp>
        <p:sp>
          <p:nvSpPr>
            <p:cNvPr id="125" name="TextBox 19">
              <a:extLst>
                <a:ext uri="{FF2B5EF4-FFF2-40B4-BE49-F238E27FC236}">
                  <a16:creationId xmlns:a16="http://schemas.microsoft.com/office/drawing/2014/main" id="{B70C77BC-A0E9-48CE-976A-7D1A586B391C}"/>
                </a:ext>
              </a:extLst>
            </p:cNvPr>
            <p:cNvSpPr txBox="1"/>
            <p:nvPr/>
          </p:nvSpPr>
          <p:spPr>
            <a:xfrm>
              <a:off x="0" y="0"/>
              <a:ext cx="2438366" cy="406400"/>
            </a:xfrm>
            <a:prstGeom prst="rect">
              <a:avLst/>
            </a:prstGeom>
          </p:spPr>
          <p:txBody>
            <a:bodyPr lIns="50800" tIns="50800" rIns="50800" bIns="50800" rtlCol="0" anchor="ctr"/>
            <a:lstStyle/>
            <a:p>
              <a:pPr algn="ctr">
                <a:lnSpc>
                  <a:spcPts val="1199"/>
                </a:lnSpc>
              </a:pPr>
              <a:endParaRPr/>
            </a:p>
          </p:txBody>
        </p:sp>
      </p:grpSp>
      <p:sp>
        <p:nvSpPr>
          <p:cNvPr id="129" name="TextBox 33">
            <a:extLst>
              <a:ext uri="{FF2B5EF4-FFF2-40B4-BE49-F238E27FC236}">
                <a16:creationId xmlns:a16="http://schemas.microsoft.com/office/drawing/2014/main" id="{F04E262E-AB95-DC11-B34B-B80B5A784D88}"/>
              </a:ext>
            </a:extLst>
          </p:cNvPr>
          <p:cNvSpPr txBox="1"/>
          <p:nvPr/>
        </p:nvSpPr>
        <p:spPr>
          <a:xfrm>
            <a:off x="2155899" y="5949203"/>
            <a:ext cx="1003417" cy="178920"/>
          </a:xfrm>
          <a:prstGeom prst="rect">
            <a:avLst/>
          </a:prstGeom>
        </p:spPr>
        <p:txBody>
          <a:bodyPr wrap="square" lIns="0" tIns="0" rIns="0" bIns="0" rtlCol="0" anchor="t">
            <a:spAutoFit/>
          </a:bodyPr>
          <a:lstStyle/>
          <a:p>
            <a:pPr>
              <a:lnSpc>
                <a:spcPts val="1439"/>
              </a:lnSpc>
            </a:pPr>
            <a:r>
              <a:rPr lang="ru-KG" sz="1200" b="1" dirty="0" err="1">
                <a:solidFill>
                  <a:srgbClr val="112F8D"/>
                </a:solidFill>
                <a:latin typeface="Open Sans 1 Bold" panose="020B0604020202020204" charset="0"/>
                <a:ea typeface="Open Sans 1 Bold" panose="020B0604020202020204" charset="0"/>
                <a:cs typeface="Open Sans 1 Bold" panose="020B0604020202020204" charset="0"/>
                <a:sym typeface="Open Sans 1 Bold"/>
              </a:rPr>
              <a:t>Көбөйтүү</a:t>
            </a:r>
            <a:endParaRPr lang="en-US" sz="1200" b="1" dirty="0">
              <a:solidFill>
                <a:srgbClr val="112F8D"/>
              </a:solidFill>
              <a:latin typeface="Open Sans 1 Bold" panose="020B0604020202020204" charset="0"/>
              <a:ea typeface="Open Sans 1 Bold" panose="020B0604020202020204" charset="0"/>
              <a:cs typeface="Open Sans 1 Bold" panose="020B0604020202020204" charset="0"/>
              <a:sym typeface="Open Sans 1 Bold"/>
            </a:endParaRPr>
          </a:p>
        </p:txBody>
      </p:sp>
      <p:grpSp>
        <p:nvGrpSpPr>
          <p:cNvPr id="130" name="Group 26">
            <a:extLst>
              <a:ext uri="{FF2B5EF4-FFF2-40B4-BE49-F238E27FC236}">
                <a16:creationId xmlns:a16="http://schemas.microsoft.com/office/drawing/2014/main" id="{BDCE27B7-865B-E2B6-6A13-4B528EB4C1E8}"/>
              </a:ext>
            </a:extLst>
          </p:cNvPr>
          <p:cNvGrpSpPr/>
          <p:nvPr/>
        </p:nvGrpSpPr>
        <p:grpSpPr>
          <a:xfrm>
            <a:off x="1949913" y="6986876"/>
            <a:ext cx="1422670" cy="415375"/>
            <a:chOff x="0" y="0"/>
            <a:chExt cx="2438366" cy="406400"/>
          </a:xfrm>
        </p:grpSpPr>
        <p:sp>
          <p:nvSpPr>
            <p:cNvPr id="131" name="Freeform 27">
              <a:extLst>
                <a:ext uri="{FF2B5EF4-FFF2-40B4-BE49-F238E27FC236}">
                  <a16:creationId xmlns:a16="http://schemas.microsoft.com/office/drawing/2014/main" id="{6D339C9B-F9C0-F4C8-63E1-2369FC6FAF71}"/>
                </a:ext>
              </a:extLst>
            </p:cNvPr>
            <p:cNvSpPr/>
            <p:nvPr/>
          </p:nvSpPr>
          <p:spPr>
            <a:xfrm>
              <a:off x="0" y="0"/>
              <a:ext cx="2438366" cy="406400"/>
            </a:xfrm>
            <a:custGeom>
              <a:avLst/>
              <a:gdLst/>
              <a:ahLst/>
              <a:cxnLst/>
              <a:rect l="l" t="t" r="r" b="b"/>
              <a:pathLst>
                <a:path w="2438366" h="406400">
                  <a:moveTo>
                    <a:pt x="2235166" y="0"/>
                  </a:moveTo>
                  <a:cubicBezTo>
                    <a:pt x="2347390" y="0"/>
                    <a:pt x="2438366" y="90976"/>
                    <a:pt x="2438366" y="203200"/>
                  </a:cubicBezTo>
                  <a:cubicBezTo>
                    <a:pt x="2438366" y="315424"/>
                    <a:pt x="2347390" y="406400"/>
                    <a:pt x="2235166" y="406400"/>
                  </a:cubicBezTo>
                  <a:lnTo>
                    <a:pt x="203200" y="406400"/>
                  </a:lnTo>
                  <a:cubicBezTo>
                    <a:pt x="90976" y="406400"/>
                    <a:pt x="0" y="315424"/>
                    <a:pt x="0" y="203200"/>
                  </a:cubicBezTo>
                  <a:cubicBezTo>
                    <a:pt x="0" y="90976"/>
                    <a:pt x="90976" y="0"/>
                    <a:pt x="203200" y="0"/>
                  </a:cubicBezTo>
                  <a:close/>
                </a:path>
              </a:pathLst>
            </a:custGeom>
            <a:solidFill>
              <a:srgbClr val="002F80"/>
            </a:solidFill>
          </p:spPr>
          <p:txBody>
            <a:bodyPr/>
            <a:lstStyle/>
            <a:p>
              <a:endParaRPr lang="ru-KG" dirty="0"/>
            </a:p>
          </p:txBody>
        </p:sp>
        <p:sp>
          <p:nvSpPr>
            <p:cNvPr id="132" name="TextBox 28">
              <a:extLst>
                <a:ext uri="{FF2B5EF4-FFF2-40B4-BE49-F238E27FC236}">
                  <a16:creationId xmlns:a16="http://schemas.microsoft.com/office/drawing/2014/main" id="{6819D95C-7515-9D00-2257-9762A329C2EB}"/>
                </a:ext>
              </a:extLst>
            </p:cNvPr>
            <p:cNvSpPr txBox="1"/>
            <p:nvPr/>
          </p:nvSpPr>
          <p:spPr>
            <a:xfrm>
              <a:off x="0" y="0"/>
              <a:ext cx="2438366" cy="406400"/>
            </a:xfrm>
            <a:prstGeom prst="rect">
              <a:avLst/>
            </a:prstGeom>
          </p:spPr>
          <p:txBody>
            <a:bodyPr lIns="50800" tIns="50800" rIns="50800" bIns="50800" rtlCol="0" anchor="ctr"/>
            <a:lstStyle/>
            <a:p>
              <a:pPr algn="ctr">
                <a:lnSpc>
                  <a:spcPts val="1199"/>
                </a:lnSpc>
              </a:pPr>
              <a:endParaRPr/>
            </a:p>
          </p:txBody>
        </p:sp>
      </p:grpSp>
      <p:sp>
        <p:nvSpPr>
          <p:cNvPr id="144" name="TextBox 33">
            <a:extLst>
              <a:ext uri="{FF2B5EF4-FFF2-40B4-BE49-F238E27FC236}">
                <a16:creationId xmlns:a16="http://schemas.microsoft.com/office/drawing/2014/main" id="{846034E2-5CDC-A7DC-DCEC-1FCB228E25E9}"/>
              </a:ext>
            </a:extLst>
          </p:cNvPr>
          <p:cNvSpPr txBox="1"/>
          <p:nvPr/>
        </p:nvSpPr>
        <p:spPr>
          <a:xfrm>
            <a:off x="2175182" y="7096177"/>
            <a:ext cx="964850" cy="179536"/>
          </a:xfrm>
          <a:prstGeom prst="rect">
            <a:avLst/>
          </a:prstGeom>
        </p:spPr>
        <p:txBody>
          <a:bodyPr wrap="square" lIns="0" tIns="0" rIns="0" bIns="0" rtlCol="0" anchor="t">
            <a:spAutoFit/>
          </a:bodyPr>
          <a:lstStyle/>
          <a:p>
            <a:pPr algn="l">
              <a:lnSpc>
                <a:spcPts val="1439"/>
              </a:lnSpc>
            </a:pPr>
            <a:r>
              <a:rPr lang="ru-KG" sz="1200" b="1" dirty="0" err="1">
                <a:solidFill>
                  <a:srgbClr val="FFFFFF"/>
                </a:solidFill>
                <a:latin typeface="Open Sans 1 Bold"/>
                <a:ea typeface="Open Sans 1 Bold"/>
                <a:cs typeface="Open Sans 1 Bold"/>
                <a:sym typeface="Open Sans 1 Bold"/>
              </a:rPr>
              <a:t>Коргоо</a:t>
            </a:r>
            <a:endParaRPr lang="en-US" sz="1200" b="1" dirty="0">
              <a:solidFill>
                <a:srgbClr val="FFFFFF"/>
              </a:solidFill>
              <a:latin typeface="Open Sans 1 Bold"/>
              <a:ea typeface="Open Sans 1 Bold"/>
              <a:cs typeface="Open Sans 1 Bold"/>
              <a:sym typeface="Open Sans 1 Bold"/>
            </a:endParaRPr>
          </a:p>
        </p:txBody>
      </p:sp>
      <p:sp>
        <p:nvSpPr>
          <p:cNvPr id="145" name="Freeform 21">
            <a:extLst>
              <a:ext uri="{FF2B5EF4-FFF2-40B4-BE49-F238E27FC236}">
                <a16:creationId xmlns:a16="http://schemas.microsoft.com/office/drawing/2014/main" id="{56349C27-0F2F-13DE-F9DF-5A7E87142B12}"/>
              </a:ext>
            </a:extLst>
          </p:cNvPr>
          <p:cNvSpPr/>
          <p:nvPr/>
        </p:nvSpPr>
        <p:spPr>
          <a:xfrm>
            <a:off x="3701367" y="6837340"/>
            <a:ext cx="3340757" cy="857487"/>
          </a:xfrm>
          <a:custGeom>
            <a:avLst/>
            <a:gdLst/>
            <a:ahLst/>
            <a:cxnLst/>
            <a:rect l="l" t="t" r="r" b="b"/>
            <a:pathLst>
              <a:path w="1083733" h="273779">
                <a:moveTo>
                  <a:pt x="25602" y="0"/>
                </a:moveTo>
                <a:lnTo>
                  <a:pt x="1058132" y="0"/>
                </a:lnTo>
                <a:cubicBezTo>
                  <a:pt x="1064922" y="0"/>
                  <a:pt x="1071434" y="2697"/>
                  <a:pt x="1076235" y="7499"/>
                </a:cubicBezTo>
                <a:cubicBezTo>
                  <a:pt x="1081036" y="12300"/>
                  <a:pt x="1083733" y="18812"/>
                  <a:pt x="1083733" y="25602"/>
                </a:cubicBezTo>
                <a:lnTo>
                  <a:pt x="1083733" y="248177"/>
                </a:lnTo>
                <a:cubicBezTo>
                  <a:pt x="1083733" y="262317"/>
                  <a:pt x="1072271" y="273779"/>
                  <a:pt x="1058132" y="273779"/>
                </a:cubicBezTo>
                <a:lnTo>
                  <a:pt x="25602" y="273779"/>
                </a:lnTo>
                <a:cubicBezTo>
                  <a:pt x="11462" y="273779"/>
                  <a:pt x="0" y="262317"/>
                  <a:pt x="0" y="248177"/>
                </a:cubicBezTo>
                <a:lnTo>
                  <a:pt x="0" y="25602"/>
                </a:lnTo>
                <a:cubicBezTo>
                  <a:pt x="0" y="11462"/>
                  <a:pt x="11462" y="0"/>
                  <a:pt x="25602" y="0"/>
                </a:cubicBezTo>
                <a:close/>
              </a:path>
            </a:pathLst>
          </a:custGeom>
          <a:solidFill>
            <a:srgbClr val="EDEDED"/>
          </a:solidFill>
        </p:spPr>
        <p:txBody>
          <a:bodyPr/>
          <a:lstStyle/>
          <a:p>
            <a:pPr marL="180975"/>
            <a:r>
              <a:rPr lang="ru-KG" sz="1600" dirty="0"/>
              <a:t>М</a:t>
            </a:r>
            <a:r>
              <a:rPr lang="ru-RU" sz="1600" dirty="0" err="1"/>
              <a:t>икрофинансовых</a:t>
            </a:r>
            <a:r>
              <a:rPr lang="ru-RU" sz="1600" dirty="0"/>
              <a:t> </a:t>
            </a:r>
            <a:r>
              <a:rPr lang="ru-KG" sz="1600" dirty="0" err="1"/>
              <a:t>жана</a:t>
            </a:r>
            <a:r>
              <a:rPr lang="ru-RU" sz="1600" dirty="0"/>
              <a:t> </a:t>
            </a:r>
            <a:r>
              <a:rPr lang="ru-KG" sz="1600" dirty="0" err="1"/>
              <a:t>турак</a:t>
            </a:r>
            <a:r>
              <a:rPr lang="ru-KG" sz="1600" dirty="0"/>
              <a:t> </a:t>
            </a:r>
            <a:r>
              <a:rPr lang="ru-KG" sz="1600" dirty="0" err="1"/>
              <a:t>жай</a:t>
            </a:r>
            <a:r>
              <a:rPr lang="ru-RU" sz="1600" dirty="0"/>
              <a:t>-с</a:t>
            </a:r>
            <a:r>
              <a:rPr lang="ru-KG" sz="1600" dirty="0" err="1"/>
              <a:t>актык</a:t>
            </a:r>
            <a:r>
              <a:rPr lang="ru-RU" sz="1600" dirty="0"/>
              <a:t> кредит</a:t>
            </a:r>
            <a:r>
              <a:rPr lang="ru-KG" sz="1600" dirty="0"/>
              <a:t>тик</a:t>
            </a:r>
            <a:r>
              <a:rPr lang="ru-RU" sz="1600" dirty="0"/>
              <a:t> </a:t>
            </a:r>
            <a:r>
              <a:rPr lang="ru-RU" sz="1600" dirty="0" err="1"/>
              <a:t>компани</a:t>
            </a:r>
            <a:r>
              <a:rPr lang="ru-KG" sz="1600" dirty="0" err="1"/>
              <a:t>ялар</a:t>
            </a:r>
            <a:r>
              <a:rPr lang="ru-RU" sz="1600" dirty="0"/>
              <a:t> </a:t>
            </a:r>
            <a:r>
              <a:rPr lang="ru-KG" sz="1600" dirty="0" err="1"/>
              <a:t>коргоого</a:t>
            </a:r>
            <a:r>
              <a:rPr lang="ru-KG" sz="1600" dirty="0"/>
              <a:t> </a:t>
            </a:r>
            <a:r>
              <a:rPr lang="ru-KG" sz="1600" dirty="0" err="1"/>
              <a:t>алынды</a:t>
            </a:r>
            <a:endParaRPr lang="ru-RU" sz="1600" dirty="0"/>
          </a:p>
          <a:p>
            <a:pPr marL="180975"/>
            <a:endParaRPr lang="ru-KG" sz="1600" dirty="0"/>
          </a:p>
        </p:txBody>
      </p:sp>
      <p:grpSp>
        <p:nvGrpSpPr>
          <p:cNvPr id="146" name="Group 17">
            <a:extLst>
              <a:ext uri="{FF2B5EF4-FFF2-40B4-BE49-F238E27FC236}">
                <a16:creationId xmlns:a16="http://schemas.microsoft.com/office/drawing/2014/main" id="{B2D649F9-09C2-6648-9F1A-27337C5463A0}"/>
              </a:ext>
            </a:extLst>
          </p:cNvPr>
          <p:cNvGrpSpPr/>
          <p:nvPr/>
        </p:nvGrpSpPr>
        <p:grpSpPr>
          <a:xfrm>
            <a:off x="1934351" y="8089245"/>
            <a:ext cx="1438232" cy="415375"/>
            <a:chOff x="0" y="0"/>
            <a:chExt cx="2438366" cy="406401"/>
          </a:xfrm>
        </p:grpSpPr>
        <p:sp>
          <p:nvSpPr>
            <p:cNvPr id="154" name="Freeform 18">
              <a:extLst>
                <a:ext uri="{FF2B5EF4-FFF2-40B4-BE49-F238E27FC236}">
                  <a16:creationId xmlns:a16="http://schemas.microsoft.com/office/drawing/2014/main" id="{57981E92-7B63-6FA4-48C6-721FB69076DB}"/>
                </a:ext>
              </a:extLst>
            </p:cNvPr>
            <p:cNvSpPr/>
            <p:nvPr/>
          </p:nvSpPr>
          <p:spPr>
            <a:xfrm>
              <a:off x="0" y="0"/>
              <a:ext cx="2438366" cy="406401"/>
            </a:xfrm>
            <a:custGeom>
              <a:avLst/>
              <a:gdLst/>
              <a:ahLst/>
              <a:cxnLst/>
              <a:rect l="l" t="t" r="r" b="b"/>
              <a:pathLst>
                <a:path w="2438366" h="406400">
                  <a:moveTo>
                    <a:pt x="2235166" y="0"/>
                  </a:moveTo>
                  <a:cubicBezTo>
                    <a:pt x="2347390" y="0"/>
                    <a:pt x="2438366" y="90976"/>
                    <a:pt x="2438366" y="203200"/>
                  </a:cubicBezTo>
                  <a:cubicBezTo>
                    <a:pt x="2438366" y="315424"/>
                    <a:pt x="2347390" y="406400"/>
                    <a:pt x="2235166" y="406400"/>
                  </a:cubicBezTo>
                  <a:lnTo>
                    <a:pt x="203200" y="406400"/>
                  </a:lnTo>
                  <a:cubicBezTo>
                    <a:pt x="90976" y="406400"/>
                    <a:pt x="0" y="315424"/>
                    <a:pt x="0" y="203200"/>
                  </a:cubicBezTo>
                  <a:cubicBezTo>
                    <a:pt x="0" y="90976"/>
                    <a:pt x="90976" y="0"/>
                    <a:pt x="203200" y="0"/>
                  </a:cubicBezTo>
                  <a:close/>
                </a:path>
              </a:pathLst>
            </a:custGeom>
            <a:solidFill>
              <a:srgbClr val="FEBA3A"/>
            </a:solidFill>
          </p:spPr>
          <p:txBody>
            <a:bodyPr/>
            <a:lstStyle/>
            <a:p>
              <a:endParaRPr lang="ru-KG" dirty="0"/>
            </a:p>
          </p:txBody>
        </p:sp>
        <p:sp>
          <p:nvSpPr>
            <p:cNvPr id="155" name="TextBox 19">
              <a:extLst>
                <a:ext uri="{FF2B5EF4-FFF2-40B4-BE49-F238E27FC236}">
                  <a16:creationId xmlns:a16="http://schemas.microsoft.com/office/drawing/2014/main" id="{1572A9A3-AE00-4E3F-2744-DF3720242F30}"/>
                </a:ext>
              </a:extLst>
            </p:cNvPr>
            <p:cNvSpPr txBox="1"/>
            <p:nvPr/>
          </p:nvSpPr>
          <p:spPr>
            <a:xfrm>
              <a:off x="0" y="0"/>
              <a:ext cx="2438366" cy="406401"/>
            </a:xfrm>
            <a:prstGeom prst="rect">
              <a:avLst/>
            </a:prstGeom>
          </p:spPr>
          <p:txBody>
            <a:bodyPr lIns="50800" tIns="50800" rIns="50800" bIns="50800" rtlCol="0" anchor="ctr"/>
            <a:lstStyle/>
            <a:p>
              <a:pPr algn="ctr">
                <a:lnSpc>
                  <a:spcPts val="1199"/>
                </a:lnSpc>
              </a:pPr>
              <a:endParaRPr/>
            </a:p>
          </p:txBody>
        </p:sp>
      </p:grpSp>
      <p:sp>
        <p:nvSpPr>
          <p:cNvPr id="156" name="TextBox 33">
            <a:extLst>
              <a:ext uri="{FF2B5EF4-FFF2-40B4-BE49-F238E27FC236}">
                <a16:creationId xmlns:a16="http://schemas.microsoft.com/office/drawing/2014/main" id="{AE2E7C22-11B6-39F3-89C4-3B41B9DD134B}"/>
              </a:ext>
            </a:extLst>
          </p:cNvPr>
          <p:cNvSpPr txBox="1"/>
          <p:nvPr/>
        </p:nvSpPr>
        <p:spPr>
          <a:xfrm>
            <a:off x="2159183" y="8224523"/>
            <a:ext cx="996849" cy="179536"/>
          </a:xfrm>
          <a:prstGeom prst="rect">
            <a:avLst/>
          </a:prstGeom>
        </p:spPr>
        <p:txBody>
          <a:bodyPr wrap="square" lIns="0" tIns="0" rIns="0" bIns="0" rtlCol="0" anchor="t">
            <a:spAutoFit/>
          </a:bodyPr>
          <a:lstStyle/>
          <a:p>
            <a:pPr algn="l">
              <a:lnSpc>
                <a:spcPts val="1439"/>
              </a:lnSpc>
            </a:pPr>
            <a:r>
              <a:rPr lang="ru-KG" sz="1200" b="1" dirty="0" err="1">
                <a:solidFill>
                  <a:srgbClr val="003399"/>
                </a:solidFill>
                <a:latin typeface="Open Sans 1 Bold"/>
                <a:ea typeface="Open Sans 1 Bold"/>
                <a:cs typeface="Open Sans 1 Bold"/>
                <a:sym typeface="Open Sans 1 Bold"/>
              </a:rPr>
              <a:t>Көбөйтүү</a:t>
            </a:r>
            <a:endParaRPr lang="en-US" sz="1200" b="1" dirty="0">
              <a:solidFill>
                <a:srgbClr val="003399"/>
              </a:solidFill>
              <a:latin typeface="Open Sans 1 Bold"/>
              <a:ea typeface="Open Sans 1 Bold"/>
              <a:cs typeface="Open Sans 1 Bold"/>
              <a:sym typeface="Open Sans 1 Bold"/>
            </a:endParaRPr>
          </a:p>
        </p:txBody>
      </p:sp>
      <p:sp>
        <p:nvSpPr>
          <p:cNvPr id="158" name="Freeform 21">
            <a:extLst>
              <a:ext uri="{FF2B5EF4-FFF2-40B4-BE49-F238E27FC236}">
                <a16:creationId xmlns:a16="http://schemas.microsoft.com/office/drawing/2014/main" id="{476F7773-6BBA-481C-5B79-77A65160F57A}"/>
              </a:ext>
            </a:extLst>
          </p:cNvPr>
          <p:cNvSpPr/>
          <p:nvPr/>
        </p:nvSpPr>
        <p:spPr>
          <a:xfrm>
            <a:off x="3700517" y="7949273"/>
            <a:ext cx="3340757" cy="753656"/>
          </a:xfrm>
          <a:custGeom>
            <a:avLst/>
            <a:gdLst/>
            <a:ahLst/>
            <a:cxnLst/>
            <a:rect l="l" t="t" r="r" b="b"/>
            <a:pathLst>
              <a:path w="1083733" h="273779">
                <a:moveTo>
                  <a:pt x="25602" y="0"/>
                </a:moveTo>
                <a:lnTo>
                  <a:pt x="1058132" y="0"/>
                </a:lnTo>
                <a:cubicBezTo>
                  <a:pt x="1064922" y="0"/>
                  <a:pt x="1071434" y="2697"/>
                  <a:pt x="1076235" y="7499"/>
                </a:cubicBezTo>
                <a:cubicBezTo>
                  <a:pt x="1081036" y="12300"/>
                  <a:pt x="1083733" y="18812"/>
                  <a:pt x="1083733" y="25602"/>
                </a:cubicBezTo>
                <a:lnTo>
                  <a:pt x="1083733" y="248177"/>
                </a:lnTo>
                <a:cubicBezTo>
                  <a:pt x="1083733" y="262317"/>
                  <a:pt x="1072271" y="273779"/>
                  <a:pt x="1058132" y="273779"/>
                </a:cubicBezTo>
                <a:lnTo>
                  <a:pt x="25602" y="273779"/>
                </a:lnTo>
                <a:cubicBezTo>
                  <a:pt x="11462" y="273779"/>
                  <a:pt x="0" y="262317"/>
                  <a:pt x="0" y="248177"/>
                </a:cubicBezTo>
                <a:lnTo>
                  <a:pt x="0" y="25602"/>
                </a:lnTo>
                <a:cubicBezTo>
                  <a:pt x="0" y="11462"/>
                  <a:pt x="11462" y="0"/>
                  <a:pt x="25602" y="0"/>
                </a:cubicBezTo>
                <a:close/>
              </a:path>
            </a:pathLst>
          </a:custGeom>
          <a:solidFill>
            <a:srgbClr val="EDEDED"/>
          </a:solidFill>
        </p:spPr>
        <p:txBody>
          <a:bodyPr/>
          <a:lstStyle/>
          <a:p>
            <a:pPr marL="180975"/>
            <a:r>
              <a:rPr lang="ru-RU" sz="1600" dirty="0"/>
              <a:t>Компенсация 200,0 </a:t>
            </a:r>
            <a:r>
              <a:rPr lang="ru-KG" sz="1600" dirty="0" err="1"/>
              <a:t>миң</a:t>
            </a:r>
            <a:r>
              <a:rPr lang="ru-RU" sz="1600" dirty="0"/>
              <a:t> </a:t>
            </a:r>
            <a:r>
              <a:rPr lang="ru-RU" sz="1600" dirty="0" err="1"/>
              <a:t>сомдо</a:t>
            </a:r>
            <a:r>
              <a:rPr lang="ru-KG" sz="1600" dirty="0"/>
              <a:t>н</a:t>
            </a:r>
          </a:p>
          <a:p>
            <a:pPr marL="180975"/>
            <a:r>
              <a:rPr lang="ru-RU" sz="1600" dirty="0"/>
              <a:t>1 миллион сом</a:t>
            </a:r>
            <a:r>
              <a:rPr lang="ru-KG" sz="1600" dirty="0"/>
              <a:t>го </a:t>
            </a:r>
            <a:r>
              <a:rPr lang="ru-KG" sz="1600" dirty="0" err="1"/>
              <a:t>көбөйтүлдү</a:t>
            </a:r>
            <a:endParaRPr lang="ru-KG" sz="1600" dirty="0"/>
          </a:p>
        </p:txBody>
      </p:sp>
      <p:sp>
        <p:nvSpPr>
          <p:cNvPr id="159" name="Freeform 21">
            <a:extLst>
              <a:ext uri="{FF2B5EF4-FFF2-40B4-BE49-F238E27FC236}">
                <a16:creationId xmlns:a16="http://schemas.microsoft.com/office/drawing/2014/main" id="{FDC58F2F-C1CE-7079-CF05-3AF92E96CC60}"/>
              </a:ext>
            </a:extLst>
          </p:cNvPr>
          <p:cNvSpPr/>
          <p:nvPr/>
        </p:nvSpPr>
        <p:spPr>
          <a:xfrm>
            <a:off x="3700517" y="8957375"/>
            <a:ext cx="3340757" cy="753656"/>
          </a:xfrm>
          <a:custGeom>
            <a:avLst/>
            <a:gdLst/>
            <a:ahLst/>
            <a:cxnLst/>
            <a:rect l="l" t="t" r="r" b="b"/>
            <a:pathLst>
              <a:path w="1083733" h="273779">
                <a:moveTo>
                  <a:pt x="25602" y="0"/>
                </a:moveTo>
                <a:lnTo>
                  <a:pt x="1058132" y="0"/>
                </a:lnTo>
                <a:cubicBezTo>
                  <a:pt x="1064922" y="0"/>
                  <a:pt x="1071434" y="2697"/>
                  <a:pt x="1076235" y="7499"/>
                </a:cubicBezTo>
                <a:cubicBezTo>
                  <a:pt x="1081036" y="12300"/>
                  <a:pt x="1083733" y="18812"/>
                  <a:pt x="1083733" y="25602"/>
                </a:cubicBezTo>
                <a:lnTo>
                  <a:pt x="1083733" y="248177"/>
                </a:lnTo>
                <a:cubicBezTo>
                  <a:pt x="1083733" y="262317"/>
                  <a:pt x="1072271" y="273779"/>
                  <a:pt x="1058132" y="273779"/>
                </a:cubicBezTo>
                <a:lnTo>
                  <a:pt x="25602" y="273779"/>
                </a:lnTo>
                <a:cubicBezTo>
                  <a:pt x="11462" y="273779"/>
                  <a:pt x="0" y="262317"/>
                  <a:pt x="0" y="248177"/>
                </a:cubicBezTo>
                <a:lnTo>
                  <a:pt x="0" y="25602"/>
                </a:lnTo>
                <a:cubicBezTo>
                  <a:pt x="0" y="11462"/>
                  <a:pt x="11462" y="0"/>
                  <a:pt x="25602" y="0"/>
                </a:cubicBezTo>
                <a:close/>
              </a:path>
            </a:pathLst>
          </a:custGeom>
          <a:solidFill>
            <a:srgbClr val="EDEDED"/>
          </a:solidFill>
        </p:spPr>
        <p:txBody>
          <a:bodyPr/>
          <a:lstStyle/>
          <a:p>
            <a:pPr marL="180975"/>
            <a:r>
              <a:rPr lang="ru-RU" sz="1600" dirty="0" err="1"/>
              <a:t>Агентт</a:t>
            </a:r>
            <a:r>
              <a:rPr lang="ru-KG" sz="1600" dirty="0" err="1"/>
              <a:t>икке</a:t>
            </a:r>
            <a:r>
              <a:rPr lang="ru-RU" sz="1600" dirty="0"/>
              <a:t> </a:t>
            </a:r>
            <a:r>
              <a:rPr lang="ru-KG" sz="1600" dirty="0"/>
              <a:t>Б</a:t>
            </a:r>
            <a:r>
              <a:rPr lang="ru-RU" sz="1600" dirty="0" err="1"/>
              <a:t>анк</a:t>
            </a:r>
            <a:r>
              <a:rPr lang="ru-KG" sz="1600" dirty="0" err="1"/>
              <a:t>тарды</a:t>
            </a:r>
            <a:r>
              <a:rPr lang="ru-KG" sz="1600" dirty="0"/>
              <a:t> </a:t>
            </a:r>
            <a:r>
              <a:rPr lang="ru-KG" sz="1600" dirty="0" err="1"/>
              <a:t>жоюу</a:t>
            </a:r>
            <a:r>
              <a:rPr lang="ru-KG" sz="1600" dirty="0"/>
              <a:t> </a:t>
            </a:r>
            <a:r>
              <a:rPr lang="ru-KG" sz="1600" dirty="0" err="1"/>
              <a:t>агенттигин</a:t>
            </a:r>
            <a:r>
              <a:rPr lang="ru-KG" sz="1600" dirty="0"/>
              <a:t> </a:t>
            </a:r>
            <a:r>
              <a:rPr lang="ru-KG" sz="1600" dirty="0" err="1"/>
              <a:t>кошуп</a:t>
            </a:r>
            <a:r>
              <a:rPr lang="ru-KG" sz="1600" dirty="0"/>
              <a:t>, кайра </a:t>
            </a:r>
            <a:r>
              <a:rPr lang="ru-KG" sz="1600" dirty="0" err="1"/>
              <a:t>уюштуруу</a:t>
            </a:r>
            <a:endParaRPr lang="ru-KG" sz="1600" dirty="0"/>
          </a:p>
        </p:txBody>
      </p:sp>
      <p:sp>
        <p:nvSpPr>
          <p:cNvPr id="160" name="AutoShape 34">
            <a:extLst>
              <a:ext uri="{FF2B5EF4-FFF2-40B4-BE49-F238E27FC236}">
                <a16:creationId xmlns:a16="http://schemas.microsoft.com/office/drawing/2014/main" id="{FE78AFE7-B288-FB0B-6839-0D1DF8322B33}"/>
              </a:ext>
            </a:extLst>
          </p:cNvPr>
          <p:cNvSpPr/>
          <p:nvPr/>
        </p:nvSpPr>
        <p:spPr>
          <a:xfrm>
            <a:off x="3367073" y="9299575"/>
            <a:ext cx="333444" cy="0"/>
          </a:xfrm>
          <a:prstGeom prst="line">
            <a:avLst/>
          </a:prstGeom>
          <a:ln w="19050" cap="rnd">
            <a:solidFill>
              <a:srgbClr val="002F80"/>
            </a:solidFill>
            <a:prstDash val="solid"/>
            <a:headEnd type="none" w="sm" len="sm"/>
            <a:tailEnd type="none" w="sm" len="sm"/>
          </a:ln>
        </p:spPr>
      </p:sp>
      <p:sp>
        <p:nvSpPr>
          <p:cNvPr id="171" name="AutoShape 34">
            <a:extLst>
              <a:ext uri="{FF2B5EF4-FFF2-40B4-BE49-F238E27FC236}">
                <a16:creationId xmlns:a16="http://schemas.microsoft.com/office/drawing/2014/main" id="{5EFFB9CA-7407-FA80-8DFE-D0DD1DD05671}"/>
              </a:ext>
            </a:extLst>
          </p:cNvPr>
          <p:cNvSpPr/>
          <p:nvPr/>
        </p:nvSpPr>
        <p:spPr>
          <a:xfrm>
            <a:off x="3326047" y="7194564"/>
            <a:ext cx="374469" cy="0"/>
          </a:xfrm>
          <a:prstGeom prst="line">
            <a:avLst/>
          </a:prstGeom>
          <a:ln w="19050" cap="rnd">
            <a:solidFill>
              <a:srgbClr val="002F80"/>
            </a:solidFill>
            <a:prstDash val="solid"/>
            <a:headEnd type="none" w="sm" len="sm"/>
            <a:tailEnd type="none" w="sm" len="sm"/>
          </a:ln>
        </p:spPr>
      </p:sp>
      <p:sp>
        <p:nvSpPr>
          <p:cNvPr id="175" name="AutoShape 34">
            <a:extLst>
              <a:ext uri="{FF2B5EF4-FFF2-40B4-BE49-F238E27FC236}">
                <a16:creationId xmlns:a16="http://schemas.microsoft.com/office/drawing/2014/main" id="{DB618D1E-E704-4E50-68EA-5944513801E7}"/>
              </a:ext>
            </a:extLst>
          </p:cNvPr>
          <p:cNvSpPr/>
          <p:nvPr/>
        </p:nvSpPr>
        <p:spPr>
          <a:xfrm>
            <a:off x="3282068" y="4935589"/>
            <a:ext cx="418448" cy="0"/>
          </a:xfrm>
          <a:prstGeom prst="line">
            <a:avLst/>
          </a:prstGeom>
          <a:ln w="19050" cap="rnd">
            <a:solidFill>
              <a:srgbClr val="002F80"/>
            </a:solidFill>
            <a:prstDash val="solid"/>
            <a:headEnd type="none" w="sm" len="sm"/>
            <a:tailEnd type="none" w="sm" len="sm"/>
          </a:ln>
        </p:spPr>
      </p:sp>
      <p:sp>
        <p:nvSpPr>
          <p:cNvPr id="179" name="AutoShape 25">
            <a:extLst>
              <a:ext uri="{FF2B5EF4-FFF2-40B4-BE49-F238E27FC236}">
                <a16:creationId xmlns:a16="http://schemas.microsoft.com/office/drawing/2014/main" id="{83FF3422-2A48-151E-C3EB-A14DCFEAD69D}"/>
              </a:ext>
            </a:extLst>
          </p:cNvPr>
          <p:cNvSpPr/>
          <p:nvPr/>
        </p:nvSpPr>
        <p:spPr>
          <a:xfrm>
            <a:off x="3359515" y="8326101"/>
            <a:ext cx="342535" cy="0"/>
          </a:xfrm>
          <a:prstGeom prst="line">
            <a:avLst/>
          </a:prstGeom>
          <a:ln w="19050" cap="rnd">
            <a:solidFill>
              <a:srgbClr val="FEBA3A"/>
            </a:solidFill>
            <a:prstDash val="solid"/>
            <a:headEnd type="none" w="sm" len="sm"/>
            <a:tailEnd type="none" w="sm" len="sm"/>
          </a:ln>
        </p:spPr>
      </p:sp>
      <p:sp>
        <p:nvSpPr>
          <p:cNvPr id="181" name="AutoShape 25">
            <a:extLst>
              <a:ext uri="{FF2B5EF4-FFF2-40B4-BE49-F238E27FC236}">
                <a16:creationId xmlns:a16="http://schemas.microsoft.com/office/drawing/2014/main" id="{603074F1-4F0D-9245-187E-E7B55B981071}"/>
              </a:ext>
            </a:extLst>
          </p:cNvPr>
          <p:cNvSpPr/>
          <p:nvPr/>
        </p:nvSpPr>
        <p:spPr>
          <a:xfrm flipV="1">
            <a:off x="3334988" y="6046367"/>
            <a:ext cx="365528" cy="1"/>
          </a:xfrm>
          <a:prstGeom prst="line">
            <a:avLst/>
          </a:prstGeom>
          <a:ln w="19050" cap="rnd">
            <a:solidFill>
              <a:srgbClr val="FEBA3A"/>
            </a:solidFill>
            <a:prstDash val="solid"/>
            <a:headEnd type="none" w="sm" len="sm"/>
            <a:tailEnd type="none" w="sm" len="sm"/>
          </a:ln>
        </p:spPr>
      </p:sp>
      <p:sp>
        <p:nvSpPr>
          <p:cNvPr id="182" name="AutoShape 25">
            <a:extLst>
              <a:ext uri="{FF2B5EF4-FFF2-40B4-BE49-F238E27FC236}">
                <a16:creationId xmlns:a16="http://schemas.microsoft.com/office/drawing/2014/main" id="{1FC54174-CBCB-501E-C017-18C6B1801B9C}"/>
              </a:ext>
            </a:extLst>
          </p:cNvPr>
          <p:cNvSpPr/>
          <p:nvPr/>
        </p:nvSpPr>
        <p:spPr>
          <a:xfrm>
            <a:off x="3367072" y="3980739"/>
            <a:ext cx="333444" cy="0"/>
          </a:xfrm>
          <a:prstGeom prst="line">
            <a:avLst/>
          </a:prstGeom>
          <a:ln w="19050" cap="rnd">
            <a:solidFill>
              <a:srgbClr val="FEBA3A"/>
            </a:solidFill>
            <a:prstDash val="solid"/>
            <a:headEnd type="none" w="sm" len="sm"/>
            <a:tailEnd type="none" w="sm" len="sm"/>
          </a:ln>
        </p:spPr>
      </p:sp>
      <p:sp>
        <p:nvSpPr>
          <p:cNvPr id="176" name="Freeform 75">
            <a:extLst>
              <a:ext uri="{FF2B5EF4-FFF2-40B4-BE49-F238E27FC236}">
                <a16:creationId xmlns:a16="http://schemas.microsoft.com/office/drawing/2014/main" id="{674B44FC-352B-7F44-62F5-0188489BAF0B}"/>
              </a:ext>
            </a:extLst>
          </p:cNvPr>
          <p:cNvSpPr>
            <a:spLocks noChangeAspect="1"/>
          </p:cNvSpPr>
          <p:nvPr/>
        </p:nvSpPr>
        <p:spPr>
          <a:xfrm>
            <a:off x="1075461" y="1460638"/>
            <a:ext cx="356850" cy="360000"/>
          </a:xfrm>
          <a:custGeom>
            <a:avLst/>
            <a:gdLst/>
            <a:ahLst/>
            <a:cxnLst/>
            <a:rect l="l" t="t" r="r" b="b"/>
            <a:pathLst>
              <a:path w="396550" h="400050">
                <a:moveTo>
                  <a:pt x="0" y="0"/>
                </a:moveTo>
                <a:lnTo>
                  <a:pt x="396549" y="0"/>
                </a:lnTo>
                <a:lnTo>
                  <a:pt x="396549" y="400050"/>
                </a:lnTo>
                <a:lnTo>
                  <a:pt x="0" y="400050"/>
                </a:lnTo>
                <a:lnTo>
                  <a:pt x="0" y="0"/>
                </a:lnTo>
                <a:close/>
              </a:path>
            </a:pathLst>
          </a:custGeom>
          <a:blipFill>
            <a:blip>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ru-KG" dirty="0"/>
          </a:p>
        </p:txBody>
      </p:sp>
      <p:sp>
        <p:nvSpPr>
          <p:cNvPr id="9" name="TextBox 15">
            <a:extLst>
              <a:ext uri="{FF2B5EF4-FFF2-40B4-BE49-F238E27FC236}">
                <a16:creationId xmlns:a16="http://schemas.microsoft.com/office/drawing/2014/main" id="{5F3213A7-0553-DA92-DB0B-48B899113AA4}"/>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1075260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D2E83-9E84-FF70-250E-3943D1FF5EB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75AA97F-C7C3-8662-4173-FC68D352E0D6}"/>
              </a:ext>
            </a:extLst>
          </p:cNvPr>
          <p:cNvSpPr/>
          <p:nvPr/>
        </p:nvSpPr>
        <p:spPr>
          <a:xfrm>
            <a:off x="0" y="0"/>
            <a:ext cx="7556500" cy="10692000"/>
          </a:xfrm>
          <a:custGeom>
            <a:avLst/>
            <a:gdLst/>
            <a:ahLst/>
            <a:cxnLst/>
            <a:rect l="l" t="t" r="r" b="b"/>
            <a:pathLst>
              <a:path w="7560000" h="10692000">
                <a:moveTo>
                  <a:pt x="0" y="0"/>
                </a:moveTo>
                <a:lnTo>
                  <a:pt x="7560000" y="0"/>
                </a:lnTo>
                <a:lnTo>
                  <a:pt x="7560000" y="10692000"/>
                </a:lnTo>
                <a:lnTo>
                  <a:pt x="0" y="10692000"/>
                </a:lnTo>
                <a:lnTo>
                  <a:pt x="0" y="0"/>
                </a:lnTo>
                <a:close/>
              </a:path>
            </a:pathLst>
          </a:custGeom>
          <a:blipFill>
            <a:blip r:embed="rId3"/>
            <a:stretch>
              <a:fillRect l="-4952" t="-1069" r="-168243" b="-1069"/>
            </a:stretch>
          </a:blipFill>
        </p:spPr>
        <p:txBody>
          <a:bodyPr/>
          <a:lstStyle/>
          <a:p>
            <a:endParaRPr lang="ru-KG" dirty="0"/>
          </a:p>
        </p:txBody>
      </p:sp>
      <p:sp>
        <p:nvSpPr>
          <p:cNvPr id="3" name="AutoShape 7">
            <a:extLst>
              <a:ext uri="{FF2B5EF4-FFF2-40B4-BE49-F238E27FC236}">
                <a16:creationId xmlns:a16="http://schemas.microsoft.com/office/drawing/2014/main" id="{20AB0BAF-B896-3EF6-5E06-BBABE903798D}"/>
              </a:ext>
            </a:extLst>
          </p:cNvPr>
          <p:cNvSpPr/>
          <p:nvPr/>
        </p:nvSpPr>
        <p:spPr>
          <a:xfrm>
            <a:off x="756008" y="9933619"/>
            <a:ext cx="6047992" cy="2381"/>
          </a:xfrm>
          <a:prstGeom prst="line">
            <a:avLst/>
          </a:prstGeom>
          <a:ln w="19050" cap="rnd">
            <a:solidFill>
              <a:srgbClr val="4F4F4F"/>
            </a:solidFill>
            <a:prstDash val="solid"/>
            <a:headEnd type="none" w="sm" len="sm"/>
            <a:tailEnd type="none" w="sm" len="sm"/>
          </a:ln>
        </p:spPr>
      </p:sp>
      <p:grpSp>
        <p:nvGrpSpPr>
          <p:cNvPr id="5" name="Group 2">
            <a:extLst>
              <a:ext uri="{FF2B5EF4-FFF2-40B4-BE49-F238E27FC236}">
                <a16:creationId xmlns:a16="http://schemas.microsoft.com/office/drawing/2014/main" id="{F3A7A5ED-4D38-7705-A7A1-E9BD7D90F9F4}"/>
              </a:ext>
            </a:extLst>
          </p:cNvPr>
          <p:cNvGrpSpPr/>
          <p:nvPr/>
        </p:nvGrpSpPr>
        <p:grpSpPr>
          <a:xfrm>
            <a:off x="756000" y="10050300"/>
            <a:ext cx="490114" cy="490114"/>
            <a:chOff x="0" y="0"/>
            <a:chExt cx="812800" cy="812800"/>
          </a:xfrm>
        </p:grpSpPr>
        <p:sp>
          <p:nvSpPr>
            <p:cNvPr id="6" name="Freeform 3">
              <a:extLst>
                <a:ext uri="{FF2B5EF4-FFF2-40B4-BE49-F238E27FC236}">
                  <a16:creationId xmlns:a16="http://schemas.microsoft.com/office/drawing/2014/main" id="{7053161C-66EC-06E3-D74D-43805EE7670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id="8" name="TextBox 4">
              <a:extLst>
                <a:ext uri="{FF2B5EF4-FFF2-40B4-BE49-F238E27FC236}">
                  <a16:creationId xmlns:a16="http://schemas.microsoft.com/office/drawing/2014/main" id="{92B86C49-D3A3-F2B2-48DD-5F9988D5467D}"/>
                </a:ext>
              </a:extLst>
            </p:cNvPr>
            <p:cNvSpPr txBox="1"/>
            <p:nvPr/>
          </p:nvSpPr>
          <p:spPr>
            <a:xfrm>
              <a:off x="76200" y="76200"/>
              <a:ext cx="660400" cy="660400"/>
            </a:xfrm>
            <a:prstGeom prst="rect">
              <a:avLst/>
            </a:prstGeom>
          </p:spPr>
          <p:txBody>
            <a:bodyPr lIns="50800" tIns="50800" rIns="50800" bIns="50800" rtlCol="0" anchor="ctr"/>
            <a:lstStyle/>
            <a:p>
              <a:pPr algn="ctr">
                <a:lnSpc>
                  <a:spcPts val="1439"/>
                </a:lnSpc>
              </a:pPr>
              <a:endParaRPr/>
            </a:p>
          </p:txBody>
        </p:sp>
      </p:grpSp>
      <p:sp>
        <p:nvSpPr>
          <p:cNvPr id="12" name="TextBox 18">
            <a:extLst>
              <a:ext uri="{FF2B5EF4-FFF2-40B4-BE49-F238E27FC236}">
                <a16:creationId xmlns:a16="http://schemas.microsoft.com/office/drawing/2014/main" id="{CB4CAFF9-BF13-DA91-E081-4FE1430B8BC8}"/>
              </a:ext>
            </a:extLst>
          </p:cNvPr>
          <p:cNvSpPr txBox="1"/>
          <p:nvPr/>
        </p:nvSpPr>
        <p:spPr>
          <a:xfrm>
            <a:off x="812421" y="10173437"/>
            <a:ext cx="377272" cy="271485"/>
          </a:xfrm>
          <a:prstGeom prst="rect">
            <a:avLst/>
          </a:prstGeom>
        </p:spPr>
        <p:txBody>
          <a:bodyPr lIns="0" tIns="0" rIns="0" bIns="0" rtlCol="0" anchor="t">
            <a:spAutoFit/>
          </a:bodyPr>
          <a:lstStyle/>
          <a:p>
            <a:pPr algn="ctr">
              <a:lnSpc>
                <a:spcPts val="2100"/>
              </a:lnSpc>
            </a:pPr>
            <a:r>
              <a:rPr lang="ru-RU" sz="2100" b="1" dirty="0">
                <a:solidFill>
                  <a:srgbClr val="002F80"/>
                </a:solidFill>
                <a:latin typeface="Open Sans 1 Bold"/>
                <a:ea typeface="Open Sans 1 Bold"/>
                <a:cs typeface="Open Sans 1 Bold"/>
                <a:sym typeface="Open Sans 1 Bold"/>
              </a:rPr>
              <a:t>09</a:t>
            </a:r>
            <a:endParaRPr lang="en-US" sz="2100" b="1" dirty="0">
              <a:solidFill>
                <a:srgbClr val="002F80"/>
              </a:solidFill>
              <a:latin typeface="Open Sans 1 Bold"/>
              <a:ea typeface="Open Sans 1 Bold"/>
              <a:cs typeface="Open Sans 1 Bold"/>
              <a:sym typeface="Open Sans 1 Bold"/>
            </a:endParaRPr>
          </a:p>
        </p:txBody>
      </p:sp>
      <p:sp>
        <p:nvSpPr>
          <p:cNvPr id="18" name="AutoShape 6">
            <a:extLst>
              <a:ext uri="{FF2B5EF4-FFF2-40B4-BE49-F238E27FC236}">
                <a16:creationId xmlns:a16="http://schemas.microsoft.com/office/drawing/2014/main" id="{09E7605D-4D89-F2AC-312B-8A65A0FEC309}"/>
              </a:ext>
            </a:extLst>
          </p:cNvPr>
          <p:cNvSpPr/>
          <p:nvPr/>
        </p:nvSpPr>
        <p:spPr>
          <a:xfrm>
            <a:off x="1240260" y="1993900"/>
            <a:ext cx="935285" cy="0"/>
          </a:xfrm>
          <a:prstGeom prst="line">
            <a:avLst/>
          </a:prstGeom>
          <a:ln w="47625" cap="rnd">
            <a:solidFill>
              <a:srgbClr val="FEBA3A"/>
            </a:solidFill>
            <a:prstDash val="solid"/>
            <a:headEnd type="none" w="sm" len="sm"/>
            <a:tailEnd type="none" w="sm" len="sm"/>
          </a:ln>
        </p:spPr>
      </p:sp>
      <p:grpSp>
        <p:nvGrpSpPr>
          <p:cNvPr id="13" name="Group 33">
            <a:extLst>
              <a:ext uri="{FF2B5EF4-FFF2-40B4-BE49-F238E27FC236}">
                <a16:creationId xmlns:a16="http://schemas.microsoft.com/office/drawing/2014/main" id="{B6B4B1D2-69DA-B25A-01C6-53E639685AB9}"/>
              </a:ext>
            </a:extLst>
          </p:cNvPr>
          <p:cNvGrpSpPr/>
          <p:nvPr/>
        </p:nvGrpSpPr>
        <p:grpSpPr>
          <a:xfrm>
            <a:off x="1240261" y="908400"/>
            <a:ext cx="935285" cy="852877"/>
            <a:chOff x="0" y="0"/>
            <a:chExt cx="335185" cy="305652"/>
          </a:xfrm>
        </p:grpSpPr>
        <p:sp>
          <p:nvSpPr>
            <p:cNvPr id="14" name="Freeform 34">
              <a:extLst>
                <a:ext uri="{FF2B5EF4-FFF2-40B4-BE49-F238E27FC236}">
                  <a16:creationId xmlns:a16="http://schemas.microsoft.com/office/drawing/2014/main" id="{C54AAB58-A487-A855-E7F7-C84A585A761F}"/>
                </a:ext>
              </a:extLst>
            </p:cNvPr>
            <p:cNvSpPr/>
            <p:nvPr/>
          </p:nvSpPr>
          <p:spPr>
            <a:xfrm>
              <a:off x="0" y="0"/>
              <a:ext cx="335185" cy="305652"/>
            </a:xfrm>
            <a:custGeom>
              <a:avLst/>
              <a:gdLst/>
              <a:ahLst/>
              <a:cxnLst/>
              <a:rect l="l" t="t" r="r" b="b"/>
              <a:pathLst>
                <a:path w="335185" h="305652">
                  <a:moveTo>
                    <a:pt x="0" y="0"/>
                  </a:moveTo>
                  <a:lnTo>
                    <a:pt x="335185" y="0"/>
                  </a:lnTo>
                  <a:lnTo>
                    <a:pt x="335185" y="305652"/>
                  </a:lnTo>
                  <a:lnTo>
                    <a:pt x="0" y="305652"/>
                  </a:lnTo>
                  <a:close/>
                </a:path>
              </a:pathLst>
            </a:custGeom>
            <a:solidFill>
              <a:srgbClr val="FEBA3A"/>
            </a:solidFill>
          </p:spPr>
          <p:txBody>
            <a:bodyPr/>
            <a:lstStyle/>
            <a:p>
              <a:endParaRPr lang="ru-KG" dirty="0"/>
            </a:p>
          </p:txBody>
        </p:sp>
        <p:sp>
          <p:nvSpPr>
            <p:cNvPr id="15" name="TextBox 35">
              <a:extLst>
                <a:ext uri="{FF2B5EF4-FFF2-40B4-BE49-F238E27FC236}">
                  <a16:creationId xmlns:a16="http://schemas.microsoft.com/office/drawing/2014/main" id="{59CAB640-97FB-DD66-CAF7-FDB128DB9D8B}"/>
                </a:ext>
              </a:extLst>
            </p:cNvPr>
            <p:cNvSpPr txBox="1"/>
            <p:nvPr/>
          </p:nvSpPr>
          <p:spPr>
            <a:xfrm>
              <a:off x="0" y="0"/>
              <a:ext cx="335185" cy="305652"/>
            </a:xfrm>
            <a:prstGeom prst="rect">
              <a:avLst/>
            </a:prstGeom>
          </p:spPr>
          <p:txBody>
            <a:bodyPr lIns="50800" tIns="50800" rIns="50800" bIns="50800" rtlCol="0" anchor="ctr"/>
            <a:lstStyle/>
            <a:p>
              <a:pPr algn="ctr">
                <a:lnSpc>
                  <a:spcPts val="1439"/>
                </a:lnSpc>
              </a:pPr>
              <a:endParaRPr/>
            </a:p>
          </p:txBody>
        </p:sp>
      </p:grpSp>
      <p:sp>
        <p:nvSpPr>
          <p:cNvPr id="16" name="TextBox 36">
            <a:extLst>
              <a:ext uri="{FF2B5EF4-FFF2-40B4-BE49-F238E27FC236}">
                <a16:creationId xmlns:a16="http://schemas.microsoft.com/office/drawing/2014/main" id="{94CA5F00-B6BC-8814-8DF0-7B3BB61BC4AC}"/>
              </a:ext>
            </a:extLst>
          </p:cNvPr>
          <p:cNvSpPr txBox="1"/>
          <p:nvPr/>
        </p:nvSpPr>
        <p:spPr>
          <a:xfrm>
            <a:off x="1402297" y="1142859"/>
            <a:ext cx="611212" cy="424180"/>
          </a:xfrm>
          <a:prstGeom prst="rect">
            <a:avLst/>
          </a:prstGeom>
        </p:spPr>
        <p:txBody>
          <a:bodyPr lIns="0" tIns="0" rIns="0" bIns="0" rtlCol="0" anchor="t">
            <a:spAutoFit/>
          </a:bodyPr>
          <a:lstStyle/>
          <a:p>
            <a:pPr algn="ctr">
              <a:lnSpc>
                <a:spcPts val="3200"/>
              </a:lnSpc>
            </a:pPr>
            <a:r>
              <a:rPr lang="en-US" sz="3200" b="1" dirty="0">
                <a:solidFill>
                  <a:srgbClr val="FFFFFF"/>
                </a:solidFill>
                <a:latin typeface="Open Sans 2 Ultra-Bold"/>
                <a:ea typeface="Open Sans 2 Ultra-Bold"/>
                <a:cs typeface="Open Sans 2 Ultra-Bold"/>
                <a:sym typeface="Open Sans 2 Ultra-Bold"/>
              </a:rPr>
              <a:t>02</a:t>
            </a:r>
          </a:p>
        </p:txBody>
      </p:sp>
      <p:sp>
        <p:nvSpPr>
          <p:cNvPr id="17" name="TextBox 9">
            <a:extLst>
              <a:ext uri="{FF2B5EF4-FFF2-40B4-BE49-F238E27FC236}">
                <a16:creationId xmlns:a16="http://schemas.microsoft.com/office/drawing/2014/main" id="{12D541FF-0BEF-E19E-2078-EB8981B298DD}"/>
              </a:ext>
            </a:extLst>
          </p:cNvPr>
          <p:cNvSpPr txBox="1"/>
          <p:nvPr/>
        </p:nvSpPr>
        <p:spPr>
          <a:xfrm>
            <a:off x="1133280" y="2192602"/>
            <a:ext cx="5890789" cy="1644809"/>
          </a:xfrm>
          <a:prstGeom prst="rect">
            <a:avLst/>
          </a:prstGeom>
        </p:spPr>
        <p:txBody>
          <a:bodyPr wrap="square" lIns="0" tIns="0" rIns="0" bIns="0" rtlCol="0" anchor="t">
            <a:spAutoFit/>
          </a:bodyPr>
          <a:lstStyle/>
          <a:p>
            <a:pPr algn="l">
              <a:lnSpc>
                <a:spcPts val="3200"/>
              </a:lnSpc>
            </a:pPr>
            <a:r>
              <a:rPr lang="ru-RU" sz="3200" b="1" dirty="0">
                <a:solidFill>
                  <a:srgbClr val="002F80"/>
                </a:solidFill>
                <a:latin typeface="Open Sans 2 Ultra-Bold"/>
                <a:ea typeface="Open Sans 2 Ultra-Bold"/>
                <a:cs typeface="Open Sans 2 Ultra-Bold"/>
                <a:sym typeface="Open Sans 2 Ultra-Bold"/>
              </a:rPr>
              <a:t>ДЕПОЗИТ</a:t>
            </a:r>
            <a:r>
              <a:rPr lang="ru-KG" sz="3200" b="1" dirty="0">
                <a:solidFill>
                  <a:srgbClr val="002F80"/>
                </a:solidFill>
                <a:latin typeface="Open Sans 2 Ultra-Bold"/>
                <a:ea typeface="Open Sans 2 Ultra-Bold"/>
                <a:cs typeface="Open Sans 2 Ultra-Bold"/>
                <a:sym typeface="Open Sans 2 Ultra-Bold"/>
              </a:rPr>
              <a:t>ТЕРДИ КОРГОО СИСТЕМАСЫНЫН КАТЫШУУЧУЛАРЫНА СЕРЕП</a:t>
            </a:r>
            <a:endParaRPr lang="en-US" sz="3200" b="1" dirty="0">
              <a:solidFill>
                <a:srgbClr val="002F80"/>
              </a:solidFill>
              <a:latin typeface="Open Sans 2 Ultra-Bold"/>
              <a:ea typeface="Open Sans 2 Ultra-Bold"/>
              <a:cs typeface="Open Sans 2 Ultra-Bold"/>
              <a:sym typeface="Open Sans 2 Ultra-Bold"/>
            </a:endParaRPr>
          </a:p>
        </p:txBody>
      </p:sp>
      <p:pic>
        <p:nvPicPr>
          <p:cNvPr id="9" name="Рисунок 8">
            <a:extLst>
              <a:ext uri="{FF2B5EF4-FFF2-40B4-BE49-F238E27FC236}">
                <a16:creationId xmlns:a16="http://schemas.microsoft.com/office/drawing/2014/main" id="{377EBAB6-A2B0-3D0F-4B92-5B52137020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75" y="4474898"/>
            <a:ext cx="6597650" cy="3598718"/>
          </a:xfrm>
          <a:prstGeom prst="rect">
            <a:avLst/>
          </a:prstGeom>
          <a:ln>
            <a:noFill/>
          </a:ln>
          <a:effectLst>
            <a:softEdge rad="112500"/>
          </a:effectLst>
        </p:spPr>
      </p:pic>
      <p:sp>
        <p:nvSpPr>
          <p:cNvPr id="7" name="TextBox 15">
            <a:extLst>
              <a:ext uri="{FF2B5EF4-FFF2-40B4-BE49-F238E27FC236}">
                <a16:creationId xmlns:a16="http://schemas.microsoft.com/office/drawing/2014/main" id="{C4A46B26-B3B9-3823-C874-0A539C2BA4BC}"/>
              </a:ext>
            </a:extLst>
          </p:cNvPr>
          <p:cNvSpPr txBox="1"/>
          <p:nvPr/>
        </p:nvSpPr>
        <p:spPr>
          <a:xfrm>
            <a:off x="3608398" y="10210902"/>
            <a:ext cx="3201564" cy="181012"/>
          </a:xfrm>
          <a:prstGeom prst="rect">
            <a:avLst/>
          </a:prstGeom>
        </p:spPr>
        <p:txBody>
          <a:bodyPr lIns="0" tIns="0" rIns="0" bIns="0" rtlCol="0" anchor="t">
            <a:spAutoFit/>
          </a:bodyPr>
          <a:lstStyle/>
          <a:p>
            <a:pPr algn="r">
              <a:lnSpc>
                <a:spcPts val="1400"/>
              </a:lnSpc>
            </a:pPr>
            <a:r>
              <a:rPr lang="ru-RU" sz="1400" i="1" dirty="0" err="1">
                <a:solidFill>
                  <a:srgbClr val="4F4F4F"/>
                </a:solidFill>
                <a:latin typeface="Open Sans 1 Italics"/>
                <a:ea typeface="Open Sans 1 Italics"/>
                <a:cs typeface="Open Sans 1 Italics"/>
                <a:sym typeface="Open Sans 1 Italics"/>
              </a:rPr>
              <a:t>Жылдык</a:t>
            </a:r>
            <a:r>
              <a:rPr lang="ru-RU" sz="1400" i="1" dirty="0">
                <a:solidFill>
                  <a:srgbClr val="4F4F4F"/>
                </a:solidFill>
                <a:latin typeface="Open Sans 1 Italics"/>
                <a:ea typeface="Open Sans 1 Italics"/>
                <a:cs typeface="Open Sans 1 Italics"/>
                <a:sym typeface="Open Sans 1 Italics"/>
              </a:rPr>
              <a:t> отчет </a:t>
            </a:r>
            <a:r>
              <a:rPr lang="en-US" sz="1400" i="1" dirty="0">
                <a:solidFill>
                  <a:srgbClr val="4F4F4F"/>
                </a:solidFill>
                <a:latin typeface="Open Sans 1 Italics"/>
                <a:ea typeface="Open Sans 1 Italics"/>
                <a:cs typeface="Open Sans 1 Italics"/>
                <a:sym typeface="Open Sans 1 Italics"/>
              </a:rPr>
              <a:t>202</a:t>
            </a:r>
            <a:r>
              <a:rPr lang="ru-RU" sz="1400" i="1" dirty="0">
                <a:solidFill>
                  <a:srgbClr val="4F4F4F"/>
                </a:solidFill>
                <a:latin typeface="Open Sans 1 Italics"/>
                <a:ea typeface="Open Sans 1 Italics"/>
                <a:cs typeface="Open Sans 1 Italics"/>
                <a:sym typeface="Open Sans 1 Italics"/>
              </a:rPr>
              <a:t>5 </a:t>
            </a:r>
            <a:r>
              <a:rPr lang="ru-RU" sz="1400" i="1" dirty="0" err="1">
                <a:solidFill>
                  <a:srgbClr val="4F4F4F"/>
                </a:solidFill>
                <a:latin typeface="Open Sans 1 Italics"/>
                <a:ea typeface="Open Sans 1 Italics"/>
                <a:cs typeface="Open Sans 1 Italics"/>
                <a:sym typeface="Open Sans 1 Italics"/>
              </a:rPr>
              <a:t>жыл</a:t>
            </a:r>
            <a:endParaRPr lang="en-US" sz="1400" i="1" dirty="0">
              <a:solidFill>
                <a:srgbClr val="4F4F4F"/>
              </a:solidFill>
              <a:latin typeface="Open Sans 1 Italics"/>
              <a:ea typeface="Open Sans 1 Italics"/>
              <a:cs typeface="Open Sans 1 Italics"/>
              <a:sym typeface="Open Sans 1 Italics"/>
            </a:endParaRPr>
          </a:p>
        </p:txBody>
      </p:sp>
    </p:spTree>
    <p:extLst>
      <p:ext uri="{BB962C8B-B14F-4D97-AF65-F5344CB8AC3E}">
        <p14:creationId xmlns:p14="http://schemas.microsoft.com/office/powerpoint/2010/main" val="2998071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12377</TotalTime>
  <Words>8383</Words>
  <Application>Microsoft Office PowerPoint</Application>
  <PresentationFormat>Произвольный</PresentationFormat>
  <Paragraphs>933</Paragraphs>
  <Slides>39</Slides>
  <Notes>33</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1</vt:i4>
      </vt:variant>
      <vt:variant>
        <vt:lpstr>Заголовки слайдов</vt:lpstr>
      </vt:variant>
      <vt:variant>
        <vt:i4>39</vt:i4>
      </vt:variant>
    </vt:vector>
  </HeadingPairs>
  <TitlesOfParts>
    <vt:vector size="52" baseType="lpstr">
      <vt:lpstr>Public Sans</vt:lpstr>
      <vt:lpstr>Times New Roman</vt:lpstr>
      <vt:lpstr>Garet</vt:lpstr>
      <vt:lpstr>Garet Bold</vt:lpstr>
      <vt:lpstr>Open Sans 2 Ultra-Bold</vt:lpstr>
      <vt:lpstr>Open Sans 1 Bold</vt:lpstr>
      <vt:lpstr>Open Sans 1</vt:lpstr>
      <vt:lpstr>Open Sans 1 Italics</vt:lpstr>
      <vt:lpstr>Arial</vt:lpstr>
      <vt:lpstr>Calibri</vt:lpstr>
      <vt:lpstr>Wingdings</vt:lpstr>
      <vt:lpstr>TT Hoves Bold</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Professional Corporate Annual Report Cover</dc:title>
  <dc:creator>Айдарова Гульжан Бекжановна</dc:creator>
  <cp:lastModifiedBy>Олжобаев Айдар</cp:lastModifiedBy>
  <cp:revision>143</cp:revision>
  <cp:lastPrinted>2026-03-24T04:39:51Z</cp:lastPrinted>
  <dcterms:created xsi:type="dcterms:W3CDTF">2006-08-16T00:00:00Z</dcterms:created>
  <dcterms:modified xsi:type="dcterms:W3CDTF">2026-04-17T02:45:06Z</dcterms:modified>
  <dc:identifier>DAHAhOCMsng</dc:identifier>
</cp:coreProperties>
</file>