
<file path=[Content_Types].xml><?xml version="1.0" encoding="utf-8"?>
<Types xmlns="http://schemas.openxmlformats.org/package/2006/content-types">
  <Default Extension="bin" ContentType="application/vnd.openxmlformats-officedocument.oleObject"/>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1.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2.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7.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3.xml" ContentType="application/vnd.openxmlformats-officedocument.themeOverr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4.xml" ContentType="application/vnd.openxmlformats-officedocument.themeOverr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5.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6.xml" ContentType="application/vnd.openxmlformats-officedocument.themeOverr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7.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theme/themeOverride8.xml" ContentType="application/vnd.openxmlformats-officedocument.themeOverr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heme/themeOverride9.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bookmarkIdSeed="2">
  <p:sldMasterIdLst>
    <p:sldMasterId id="2147483648" r:id="rId1"/>
  </p:sldMasterIdLst>
  <p:notesMasterIdLst>
    <p:notesMasterId r:id="rId41"/>
  </p:notesMasterIdLst>
  <p:sldIdLst>
    <p:sldId id="266" r:id="rId2"/>
    <p:sldId id="331" r:id="rId3"/>
    <p:sldId id="328" r:id="rId4"/>
    <p:sldId id="361" r:id="rId5"/>
    <p:sldId id="258" r:id="rId6"/>
    <p:sldId id="277" r:id="rId7"/>
    <p:sldId id="283" r:id="rId8"/>
    <p:sldId id="299" r:id="rId9"/>
    <p:sldId id="324" r:id="rId10"/>
    <p:sldId id="347" r:id="rId11"/>
    <p:sldId id="292" r:id="rId12"/>
    <p:sldId id="344" r:id="rId13"/>
    <p:sldId id="295" r:id="rId14"/>
    <p:sldId id="346" r:id="rId15"/>
    <p:sldId id="325" r:id="rId16"/>
    <p:sldId id="301" r:id="rId17"/>
    <p:sldId id="350" r:id="rId18"/>
    <p:sldId id="326" r:id="rId19"/>
    <p:sldId id="305" r:id="rId20"/>
    <p:sldId id="309" r:id="rId21"/>
    <p:sldId id="356" r:id="rId22"/>
    <p:sldId id="334" r:id="rId23"/>
    <p:sldId id="353" r:id="rId24"/>
    <p:sldId id="313" r:id="rId25"/>
    <p:sldId id="327" r:id="rId26"/>
    <p:sldId id="335" r:id="rId27"/>
    <p:sldId id="315" r:id="rId28"/>
    <p:sldId id="317" r:id="rId29"/>
    <p:sldId id="318" r:id="rId30"/>
    <p:sldId id="321" r:id="rId31"/>
    <p:sldId id="336" r:id="rId32"/>
    <p:sldId id="337" r:id="rId33"/>
    <p:sldId id="362" r:id="rId34"/>
    <p:sldId id="358" r:id="rId35"/>
    <p:sldId id="359" r:id="rId36"/>
    <p:sldId id="360" r:id="rId37"/>
    <p:sldId id="363" r:id="rId38"/>
    <p:sldId id="366" r:id="rId39"/>
    <p:sldId id="349" r:id="rId40"/>
  </p:sldIdLst>
  <p:sldSz cx="7556500" cy="10693400"/>
  <p:notesSz cx="6858000" cy="9144000"/>
  <p:embeddedFontLst>
    <p:embeddedFont>
      <p:font typeface="Open Sans 1" panose="020B0604020202020204" charset="0"/>
      <p:regular r:id="rId42"/>
    </p:embeddedFont>
    <p:embeddedFont>
      <p:font typeface="Open Sans 1 Bold" panose="020B0604020202020204" charset="0"/>
      <p:regular r:id="rId43"/>
    </p:embeddedFont>
    <p:embeddedFont>
      <p:font typeface="Open Sans 1 Italics" panose="020B0604020202020204" charset="0"/>
      <p:regular r:id="rId44"/>
    </p:embeddedFont>
    <p:embeddedFont>
      <p:font typeface="Open Sans 2 Ultra-Bold" panose="020B0604020202020204" charset="0"/>
      <p:regular r:id="rId45"/>
    </p:embeddedFont>
    <p:embeddedFont>
      <p:font typeface="Public Sans" panose="020B0604020202020204" charset="0"/>
      <p:regular r:id="rId46"/>
    </p:embeddedFont>
    <p:embeddedFont>
      <p:font typeface="TT Hoves Bold" panose="020B0604020202020204" charset="0"/>
      <p:regular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70F18DF-4B49-7887-1DF2-CCC4F4ECCA45}" name="Айдарова Гульжан Бекжановна" initials="АГБ" userId="S-1-5-21-2206239868-1174527412-130254456-114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3366CC"/>
    <a:srgbClr val="FFFFFF"/>
    <a:srgbClr val="C2C2C3"/>
    <a:srgbClr val="C8D7EA"/>
    <a:srgbClr val="D83B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23" autoAdjust="0"/>
    <p:restoredTop sz="94622" autoAdjust="0"/>
  </p:normalViewPr>
  <p:slideViewPr>
    <p:cSldViewPr>
      <p:cViewPr varScale="1">
        <p:scale>
          <a:sx n="68" d="100"/>
          <a:sy n="68" d="100"/>
        </p:scale>
        <p:origin x="71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3.fntdata"/><Relationship Id="rId52"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10.10.1.100\&#1086;&#1090;&#1076;&#1077;&#1083;%20&#1084;&#1077;&#1090;&#1086;&#1076;&#1086;&#1083;&#1086;&#1075;&#1080;&#1080;%20&#1080;%20&#1072;&#1085;&#1072;&#1083;&#1080;&#1079;&#1072;\&#1054;&#1058;&#1063;&#1045;&#1058;&#1067;\2.%20&#1058;&#1077;&#1085;&#1076;&#1077;&#1085;&#1094;&#1080;&#1103;%20&#1041;&#1057;&#1050;&#1056;\2025\31.12.2025\&#1041;&#1057;&#1050;&#1056;%2031.12.2025.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10.10.1.100\&#1086;&#1090;&#1076;&#1077;&#1083;%20&#1084;&#1077;&#1090;&#1086;&#1076;&#1086;&#1083;&#1086;&#1075;&#1080;&#1080;%20&#1080;%20&#1072;&#1085;&#1072;&#1083;&#1080;&#1079;&#1072;\&#1054;&#1058;&#1063;&#1045;&#1058;&#1067;\2.%20&#1058;&#1077;&#1085;&#1076;&#1077;&#1085;&#1094;&#1080;&#1103;%20&#1041;&#1057;&#1050;&#1056;\2025\31.12.2025\&#1041;&#1057;&#1050;&#1056;%2031.12.2025.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10.10.1.100\&#1086;&#1090;&#1076;&#1077;&#1083;%20&#1084;&#1077;&#1090;&#1086;&#1076;&#1086;&#1083;&#1086;&#1075;&#1080;&#1080;%20&#1080;%20&#1072;&#1085;&#1072;&#1083;&#1080;&#1079;&#1072;\&#1054;&#1058;&#1063;&#1045;&#1058;&#1067;\2.%20&#1058;&#1077;&#1085;&#1076;&#1077;&#1085;&#1094;&#1080;&#1103;%20&#1041;&#1057;&#1050;&#1056;\2025\31.12.2025\&#1041;&#1057;&#1050;&#1056;%2031.12.2025.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oleObject" Target="../embeddings/oleObject3.bin"/></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oleObject" Target="../embeddings/oleObject4.bin"/></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oleObject" Target="../embeddings/oleObject5.bin"/></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oleObject" Target="../embeddings/oleObject6.bin"/></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oleObject" Target="../embeddings/oleObject7.bin"/></Relationships>
</file>

<file path=ppt/charts/_rels/chart17.xml.rels><?xml version="1.0" encoding="UTF-8" standalone="yes"?>
<Relationships xmlns="http://schemas.openxmlformats.org/package/2006/relationships"><Relationship Id="rId3" Type="http://schemas.openxmlformats.org/officeDocument/2006/relationships/oleObject" Target="file:///\\10.10.1.100\&#1086;&#1090;&#1076;&#1077;&#1083;%20&#1084;&#1077;&#1090;&#1086;&#1076;&#1086;&#1083;&#1086;&#1075;&#1080;&#1080;%20&#1080;%20&#1072;&#1085;&#1072;&#1083;&#1080;&#1079;&#1072;\&#1057;&#1058;&#1056;&#1040;&#1058;&#1045;&#1043;&#1048;&#1071;%20&#1056;&#1040;&#1047;&#1042;&#1048;&#1058;&#1048;&#1071;%20&#1040;&#1047;&#1044;%20&#1050;&#1056;\&#1057;&#1090;&#1088;&#1072;&#1090;&#1077;&#1075;&#1080;&#1103;%20&#1088;&#1072;&#1079;&#1074;&#1080;&#1090;&#1080;&#1103;%20&#1040;&#1047;&#1044;%20&#1050;&#1056;%20&#1085;&#1072;%202023-2025%20&#1075;&#1086;&#1076;&#1099;\&#1054;&#1090;&#1095;&#1077;&#1090;%20&#1086;%20&#1074;&#1099;&#1087;&#1086;&#1083;&#1085;&#1077;&#1085;&#1080;&#1080;%20&#1057;&#1090;&#1088;&#1072;&#1090;&#1077;&#1085;&#1080;&#1080;%20&#1088;&#1072;&#1079;&#1074;&#1080;&#1090;&#1080;&#1103;%20&#1079;&#1072;%202025%20&#1075;&#1086;&#1076;\&#1052;&#1086;&#1085;&#1080;&#1090;&#1086;&#1088;&#1080;&#1085;&#1075;%20&#1080;%20&#1086;&#1094;&#1077;&#1085;&#1082;&#1072;%202025%20&#1075;&#1086;&#1076;.xlsx"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file:///\\10.10.1.100\&#1086;&#1090;&#1076;&#1077;&#1083;%20&#1084;&#1077;&#1090;&#1086;&#1076;&#1086;&#1083;&#1086;&#1075;&#1080;&#1080;%20&#1080;%20&#1072;&#1085;&#1072;&#1083;&#1080;&#1079;&#1072;\&#1057;&#1058;&#1056;&#1040;&#1058;&#1045;&#1043;&#1048;&#1071;%20&#1056;&#1040;&#1047;&#1042;&#1048;&#1058;&#1048;&#1071;%20&#1040;&#1047;&#1044;%20&#1050;&#1056;\&#1057;&#1090;&#1088;&#1072;&#1090;&#1077;&#1075;&#1080;&#1103;%20&#1088;&#1072;&#1079;&#1074;&#1080;&#1090;&#1080;&#1103;%20&#1040;&#1047;&#1044;%20&#1050;&#1056;%20&#1085;&#1072;%202023-2025%20&#1075;&#1086;&#1076;&#1099;\&#1054;&#1090;&#1095;&#1077;&#1090;%20&#1086;%20&#1074;&#1099;&#1087;&#1086;&#1083;&#1085;&#1077;&#1085;&#1080;&#1080;%20&#1057;&#1090;&#1088;&#1072;&#1090;&#1077;&#1085;&#1080;&#1080;%20&#1088;&#1072;&#1079;&#1074;&#1080;&#1090;&#1080;&#1103;%20&#1079;&#1072;%202025%20&#1075;&#1086;&#1076;\&#1052;&#1086;&#1085;&#1080;&#1090;&#1086;&#1088;&#1080;&#1085;&#1075;%20&#1080;%20&#1086;&#1094;&#1077;&#1085;&#1082;&#1072;%202025%20&#1075;&#1086;&#1076;.xlsx" TargetMode="External"/><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oleObject" Target="../embeddings/oleObject8.bin"/></Relationships>
</file>

<file path=ppt/charts/_rels/chart2.xml.rels><?xml version="1.0" encoding="UTF-8" standalone="yes"?>
<Relationships xmlns="http://schemas.openxmlformats.org/package/2006/relationships"><Relationship Id="rId3" Type="http://schemas.openxmlformats.org/officeDocument/2006/relationships/oleObject" Target="file:///\\10.10.1.100\&#1086;&#1090;&#1076;&#1077;&#1083;%20&#1084;&#1077;&#1090;&#1086;&#1076;&#1086;&#1083;&#1086;&#1075;&#1080;&#1080;%20&#1080;%20&#1072;&#1085;&#1072;&#1083;&#1080;&#1079;&#1072;\&#1054;&#1058;&#1063;&#1045;&#1058;&#1067;\2.%20&#1058;&#1077;&#1085;&#1076;&#1077;&#1085;&#1094;&#1080;&#1103;%20&#1041;&#1057;&#1050;&#1056;\2025\31.12.2025\&#1041;&#1057;&#1050;&#1056;%2031.12.2025.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20.xml"/><Relationship Id="rId1" Type="http://schemas.microsoft.com/office/2011/relationships/chartStyle" Target="style20.xml"/><Relationship Id="rId4" Type="http://schemas.openxmlformats.org/officeDocument/2006/relationships/oleObject" Target="../embeddings/oleObject9.bin"/></Relationships>
</file>

<file path=ppt/charts/_rels/chart3.xml.rels><?xml version="1.0" encoding="UTF-8" standalone="yes"?>
<Relationships xmlns="http://schemas.openxmlformats.org/package/2006/relationships"><Relationship Id="rId3" Type="http://schemas.openxmlformats.org/officeDocument/2006/relationships/oleObject" Target="file:///\\10.10.1.100\&#1086;&#1090;&#1076;&#1077;&#1083;%20&#1084;&#1077;&#1090;&#1086;&#1076;&#1086;&#1083;&#1086;&#1075;&#1080;&#1080;%20&#1080;%20&#1072;&#1085;&#1072;&#1083;&#1080;&#1079;&#1072;\&#1054;&#1058;&#1063;&#1045;&#1058;&#1067;\2.%20&#1058;&#1077;&#1085;&#1076;&#1077;&#1085;&#1094;&#1080;&#1103;%20&#1041;&#1057;&#1050;&#1056;\2025\31.12.2025\&#1041;&#1057;&#1050;&#1056;%2031.12.2025.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10.10.1.100\&#1086;&#1090;&#1076;&#1077;&#1083;%20&#1084;&#1077;&#1090;&#1086;&#1076;&#1086;&#1083;&#1086;&#1075;&#1080;&#1080;%20&#1080;%20&#1072;&#1085;&#1072;&#1083;&#1080;&#1079;&#1072;\&#1054;&#1058;&#1063;&#1045;&#1058;&#1067;\2.%20&#1058;&#1077;&#1085;&#1076;&#1077;&#1085;&#1094;&#1080;&#1103;%20&#1041;&#1057;&#1050;&#1056;\2025\31.12.2025\&#1041;&#1057;&#1050;&#1056;%2031.12.2025.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embeddings/oleObject1.bin"/></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embeddings/oleObject2.bin"/></Relationships>
</file>

<file path=ppt/charts/_rels/chart7.xml.rels><?xml version="1.0" encoding="UTF-8" standalone="yes"?>
<Relationships xmlns="http://schemas.openxmlformats.org/package/2006/relationships"><Relationship Id="rId3" Type="http://schemas.openxmlformats.org/officeDocument/2006/relationships/oleObject" Target="file:///\\10.10.1.100\&#1086;&#1090;&#1076;&#1077;&#1083;%20&#1084;&#1077;&#1090;&#1086;&#1076;&#1086;&#1083;&#1086;&#1075;&#1080;&#1080;%20&#1080;%20&#1072;&#1085;&#1072;&#1083;&#1080;&#1079;&#1072;\&#1054;&#1058;&#1063;&#1045;&#1058;&#1067;\2.%20&#1058;&#1077;&#1085;&#1076;&#1077;&#1085;&#1094;&#1080;&#1103;%20&#1041;&#1057;&#1050;&#1056;\2025\31.12.2025\&#1041;&#1057;&#1050;&#1056;%2031.12.2025.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10.10.1.100\&#1086;&#1090;&#1076;&#1077;&#1083;%20&#1084;&#1077;&#1090;&#1086;&#1076;&#1086;&#1083;&#1086;&#1075;&#1080;&#1080;%20&#1080;%20&#1072;&#1085;&#1072;&#1083;&#1080;&#1079;&#1072;\&#1054;&#1058;&#1063;&#1045;&#1058;&#1067;\2.%20&#1058;&#1077;&#1085;&#1076;&#1077;&#1085;&#1094;&#1080;&#1103;%20&#1041;&#1057;&#1050;&#1056;\2025\31.12.2025\&#1041;&#1057;&#1050;&#1056;%2031.12.2025.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10.10.1.100\&#1086;&#1090;&#1076;&#1077;&#1083;%20&#1084;&#1077;&#1090;&#1086;&#1076;&#1086;&#1083;&#1086;&#1075;&#1080;&#1080;%20&#1080;%20&#1072;&#1085;&#1072;&#1083;&#1080;&#1079;&#1072;\&#1054;&#1058;&#1063;&#1045;&#1058;&#1067;\2.%20&#1058;&#1077;&#1085;&#1076;&#1077;&#1085;&#1094;&#1080;&#1103;%20&#1041;&#1057;&#1050;&#1056;\2025\31.12.2025\&#1041;&#1057;&#1050;&#1056;%2031.12.2025.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23564028180689"/>
          <c:y val="0.15873015873015872"/>
          <c:w val="0.79223782290371603"/>
          <c:h val="0.5191445513755224"/>
        </c:manualLayout>
      </c:layout>
      <c:barChart>
        <c:barDir val="col"/>
        <c:grouping val="clustered"/>
        <c:varyColors val="0"/>
        <c:ser>
          <c:idx val="0"/>
          <c:order val="0"/>
          <c:tx>
            <c:strRef>
              <c:f>БСКР_нбкр!$B$27</c:f>
              <c:strCache>
                <c:ptCount val="1"/>
                <c:pt idx="0">
                  <c:v>Кредитный портфель, млрд. сом</c:v>
                </c:pt>
              </c:strCache>
            </c:strRef>
          </c:tx>
          <c:spPr>
            <a:solidFill>
              <a:schemeClr val="accent6">
                <a:lumMod val="75000"/>
              </a:schemeClr>
            </a:solidFill>
            <a:ln>
              <a:noFill/>
            </a:ln>
            <a:effectLst/>
          </c:spPr>
          <c:invertIfNegative val="0"/>
          <c:dLbls>
            <c:dLbl>
              <c:idx val="0"/>
              <c:tx>
                <c:rich>
                  <a:bodyPr/>
                  <a:lstStyle/>
                  <a:p>
                    <a:r>
                      <a:rPr lang="en-US"/>
                      <a:t>257,78</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5656-4EB4-8662-9D75953D2185}"/>
                </c:ext>
              </c:extLst>
            </c:dLbl>
            <c:dLbl>
              <c:idx val="2"/>
              <c:layout>
                <c:manualLayout>
                  <c:x val="0"/>
                  <c:y val="-1.34126567512394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038-4C10-82C3-2CDDF69C619C}"/>
                </c:ext>
              </c:extLst>
            </c:dLbl>
            <c:dLbl>
              <c:idx val="3"/>
              <c:layout>
                <c:manualLayout>
                  <c:x val="0"/>
                  <c:y val="5.28550597841936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038-4C10-82C3-2CDDF69C619C}"/>
                </c:ext>
              </c:extLst>
            </c:dLbl>
            <c:dLbl>
              <c:idx val="4"/>
              <c:layout>
                <c:manualLayout>
                  <c:x val="-4.0712468193385715E-3"/>
                  <c:y val="1.516754850088183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038-4C10-82C3-2CDDF69C619C}"/>
                </c:ext>
              </c:extLst>
            </c:dLbl>
            <c:spPr>
              <a:noFill/>
              <a:ln>
                <a:noFill/>
              </a:ln>
              <a:effectLst/>
            </c:spPr>
            <c:txPr>
              <a:bodyPr rot="0" spcFirstLastPara="1" vertOverflow="ellipsis" vert="horz" wrap="square" anchor="ctr" anchorCtr="1"/>
              <a:lstStyle/>
              <a:p>
                <a:pPr>
                  <a:defRPr sz="1000" b="1"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БСКР_нбкр!$C$11:$H$11</c:f>
              <c:numCache>
                <c:formatCode>General</c:formatCode>
                <c:ptCount val="3"/>
                <c:pt idx="0">
                  <c:v>2023</c:v>
                </c:pt>
                <c:pt idx="1">
                  <c:v>2024</c:v>
                </c:pt>
                <c:pt idx="2">
                  <c:v>2025</c:v>
                </c:pt>
              </c:numCache>
            </c:numRef>
          </c:cat>
          <c:val>
            <c:numRef>
              <c:f>БСКР_нбкр!$C$27:$H$27</c:f>
              <c:numCache>
                <c:formatCode>0.00</c:formatCode>
                <c:ptCount val="3"/>
                <c:pt idx="0">
                  <c:v>262.37376902888997</c:v>
                </c:pt>
                <c:pt idx="1">
                  <c:v>348.84877447431006</c:v>
                </c:pt>
                <c:pt idx="2">
                  <c:v>506.98734387401896</c:v>
                </c:pt>
              </c:numCache>
            </c:numRef>
          </c:val>
          <c:extLst>
            <c:ext xmlns:c16="http://schemas.microsoft.com/office/drawing/2014/chart" uri="{C3380CC4-5D6E-409C-BE32-E72D297353CC}">
              <c16:uniqueId val="{00000003-A038-4C10-82C3-2CDDF69C619C}"/>
            </c:ext>
          </c:extLst>
        </c:ser>
        <c:dLbls>
          <c:showLegendKey val="0"/>
          <c:showVal val="0"/>
          <c:showCatName val="0"/>
          <c:showSerName val="0"/>
          <c:showPercent val="0"/>
          <c:showBubbleSize val="0"/>
        </c:dLbls>
        <c:gapWidth val="219"/>
        <c:overlap val="-27"/>
        <c:axId val="697535384"/>
        <c:axId val="697540304"/>
      </c:barChart>
      <c:catAx>
        <c:axId val="697535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crossAx val="697540304"/>
        <c:crosses val="autoZero"/>
        <c:auto val="1"/>
        <c:lblAlgn val="ctr"/>
        <c:lblOffset val="100"/>
        <c:noMultiLvlLbl val="0"/>
      </c:catAx>
      <c:valAx>
        <c:axId val="697540304"/>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crossAx val="6975353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legend>
    <c:plotVisOnly val="1"/>
    <c:dispBlanksAs val="gap"/>
    <c:showDLblsOverMax val="0"/>
  </c:chart>
  <c:spPr>
    <a:noFill/>
    <a:ln>
      <a:noFill/>
    </a:ln>
    <a:effectLst/>
  </c:spPr>
  <c:txPr>
    <a:bodyPr/>
    <a:lstStyle/>
    <a:p>
      <a:pPr>
        <a:defRPr sz="1000">
          <a:latin typeface="Times New Roman" panose="02020603050405020304" pitchFamily="18" charset="0"/>
          <a:cs typeface="Times New Roman" panose="02020603050405020304" pitchFamily="18" charset="0"/>
        </a:defRPr>
      </a:pPr>
      <a:endParaRPr lang="ru-RU"/>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36329833770779"/>
          <c:y val="9.4628114578046207E-2"/>
          <c:w val="0.77411111111111108"/>
          <c:h val="0.65343725535740405"/>
        </c:manualLayout>
      </c:layout>
      <c:barChart>
        <c:barDir val="col"/>
        <c:grouping val="clustered"/>
        <c:varyColors val="0"/>
        <c:ser>
          <c:idx val="3"/>
          <c:order val="0"/>
          <c:tx>
            <c:strRef>
              <c:f>Ренкинг!$N$279</c:f>
              <c:strCache>
                <c:ptCount val="1"/>
                <c:pt idx="0">
                  <c:v>2023</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Ренкинг!$S$283</c:f>
              <c:strCache>
                <c:ptCount val="1"/>
                <c:pt idx="0">
                  <c:v>Депозиты, млн. сом</c:v>
                </c:pt>
              </c:strCache>
              <c:extLst/>
            </c:strRef>
          </c:cat>
          <c:val>
            <c:numRef>
              <c:f>Ренкинг!$N$283</c:f>
              <c:numCache>
                <c:formatCode>#,##0</c:formatCode>
                <c:ptCount val="1"/>
                <c:pt idx="0">
                  <c:v>5442.7</c:v>
                </c:pt>
              </c:numCache>
              <c:extLst/>
            </c:numRef>
          </c:val>
          <c:extLst>
            <c:ext xmlns:c16="http://schemas.microsoft.com/office/drawing/2014/chart" uri="{C3380CC4-5D6E-409C-BE32-E72D297353CC}">
              <c16:uniqueId val="{00000000-9E2F-4223-806B-1FC14BD3C85B}"/>
            </c:ext>
          </c:extLst>
        </c:ser>
        <c:ser>
          <c:idx val="0"/>
          <c:order val="1"/>
          <c:tx>
            <c:strRef>
              <c:f>Ренкинг!$O$279</c:f>
              <c:strCache>
                <c:ptCount val="1"/>
                <c:pt idx="0">
                  <c:v>2024</c:v>
                </c:pt>
              </c:strCache>
            </c:strRef>
          </c:tx>
          <c:spPr>
            <a:solidFill>
              <a:schemeClr val="tx2"/>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Ренкинг!$S$283</c:f>
              <c:strCache>
                <c:ptCount val="1"/>
                <c:pt idx="0">
                  <c:v>Депозиты, млн. сом</c:v>
                </c:pt>
              </c:strCache>
              <c:extLst/>
            </c:strRef>
          </c:cat>
          <c:val>
            <c:numRef>
              <c:f>Ренкинг!$O$283</c:f>
              <c:numCache>
                <c:formatCode>#,##0</c:formatCode>
                <c:ptCount val="1"/>
                <c:pt idx="0">
                  <c:v>7568.8289999999997</c:v>
                </c:pt>
              </c:numCache>
              <c:extLst/>
            </c:numRef>
          </c:val>
          <c:extLst>
            <c:ext xmlns:c16="http://schemas.microsoft.com/office/drawing/2014/chart" uri="{C3380CC4-5D6E-409C-BE32-E72D297353CC}">
              <c16:uniqueId val="{00000001-9E2F-4223-806B-1FC14BD3C85B}"/>
            </c:ext>
          </c:extLst>
        </c:ser>
        <c:ser>
          <c:idx val="1"/>
          <c:order val="2"/>
          <c:tx>
            <c:strRef>
              <c:f>Ренкинг!$P$279</c:f>
              <c:strCache>
                <c:ptCount val="1"/>
                <c:pt idx="0">
                  <c:v>2025</c:v>
                </c:pt>
              </c:strCache>
            </c:strRef>
          </c:tx>
          <c:spPr>
            <a:solidFill>
              <a:schemeClr val="accent6">
                <a:lumMod val="75000"/>
              </a:schemeClr>
            </a:solidFill>
            <a:ln>
              <a:solidFill>
                <a:schemeClr val="accent6">
                  <a:lumMod val="75000"/>
                </a:schemeClr>
              </a:solid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Ренкинг!$S$283</c:f>
              <c:strCache>
                <c:ptCount val="1"/>
                <c:pt idx="0">
                  <c:v>Депозиты, млн. сом</c:v>
                </c:pt>
              </c:strCache>
              <c:extLst/>
            </c:strRef>
          </c:cat>
          <c:val>
            <c:numRef>
              <c:f>Ренкинг!$P$283</c:f>
              <c:numCache>
                <c:formatCode>#,##0</c:formatCode>
                <c:ptCount val="1"/>
                <c:pt idx="0">
                  <c:v>10389.915000000001</c:v>
                </c:pt>
              </c:numCache>
              <c:extLst/>
            </c:numRef>
          </c:val>
          <c:extLst>
            <c:ext xmlns:c16="http://schemas.microsoft.com/office/drawing/2014/chart" uri="{C3380CC4-5D6E-409C-BE32-E72D297353CC}">
              <c16:uniqueId val="{00000002-9E2F-4223-806B-1FC14BD3C85B}"/>
            </c:ext>
          </c:extLst>
        </c:ser>
        <c:dLbls>
          <c:showLegendKey val="0"/>
          <c:showVal val="0"/>
          <c:showCatName val="0"/>
          <c:showSerName val="0"/>
          <c:showPercent val="0"/>
          <c:showBubbleSize val="0"/>
        </c:dLbls>
        <c:gapWidth val="150"/>
        <c:axId val="550817912"/>
        <c:axId val="668564312"/>
      </c:barChart>
      <c:catAx>
        <c:axId val="5508179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crossAx val="668564312"/>
        <c:crosses val="autoZero"/>
        <c:auto val="1"/>
        <c:lblAlgn val="ctr"/>
        <c:lblOffset val="100"/>
        <c:noMultiLvlLbl val="0"/>
      </c:catAx>
      <c:valAx>
        <c:axId val="66856431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crossAx val="550817912"/>
        <c:crosses val="autoZero"/>
        <c:crossBetween val="between"/>
      </c:valAx>
      <c:spPr>
        <a:noFill/>
        <a:ln>
          <a:noFill/>
        </a:ln>
        <a:effectLst/>
      </c:spPr>
    </c:plotArea>
    <c:legend>
      <c:legendPos val="r"/>
      <c:layout>
        <c:manualLayout>
          <c:xMode val="edge"/>
          <c:yMode val="edge"/>
          <c:x val="0.15604155730533681"/>
          <c:y val="0.87150770391384846"/>
          <c:w val="0.83349385720884883"/>
          <c:h val="0.12849229608615159"/>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a:latin typeface="Times New Roman" panose="02020603050405020304" pitchFamily="18" charset="0"/>
          <a:cs typeface="Times New Roman" panose="02020603050405020304" pitchFamily="18" charset="0"/>
        </a:defRPr>
      </a:pPr>
      <a:endParaRPr lang="ru-RU"/>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36329833770779"/>
          <c:y val="5.0925925925925923E-2"/>
          <c:w val="0.77411111111111108"/>
          <c:h val="0.69688725474599778"/>
        </c:manualLayout>
      </c:layout>
      <c:barChart>
        <c:barDir val="col"/>
        <c:grouping val="clustered"/>
        <c:varyColors val="0"/>
        <c:ser>
          <c:idx val="3"/>
          <c:order val="0"/>
          <c:tx>
            <c:strRef>
              <c:f>Ренкинг!$N$279</c:f>
              <c:strCache>
                <c:ptCount val="1"/>
                <c:pt idx="0">
                  <c:v>2023</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Ренкинг!$S$284</c:f>
              <c:strCache>
                <c:ptCount val="1"/>
                <c:pt idx="0">
                  <c:v>Капитал, млн. сом</c:v>
                </c:pt>
              </c:strCache>
              <c:extLst/>
            </c:strRef>
          </c:cat>
          <c:val>
            <c:numRef>
              <c:f>Ренкинг!$N$284</c:f>
              <c:numCache>
                <c:formatCode>#,##0</c:formatCode>
                <c:ptCount val="1"/>
                <c:pt idx="0">
                  <c:v>1865.088</c:v>
                </c:pt>
              </c:numCache>
              <c:extLst/>
            </c:numRef>
          </c:val>
          <c:extLst>
            <c:ext xmlns:c16="http://schemas.microsoft.com/office/drawing/2014/chart" uri="{C3380CC4-5D6E-409C-BE32-E72D297353CC}">
              <c16:uniqueId val="{00000000-A670-4DA0-97FA-6A95FFD7156A}"/>
            </c:ext>
          </c:extLst>
        </c:ser>
        <c:ser>
          <c:idx val="0"/>
          <c:order val="1"/>
          <c:tx>
            <c:strRef>
              <c:f>Ренкинг!$O$279</c:f>
              <c:strCache>
                <c:ptCount val="1"/>
                <c:pt idx="0">
                  <c:v>2024</c:v>
                </c:pt>
              </c:strCache>
            </c:strRef>
          </c:tx>
          <c:spPr>
            <a:solidFill>
              <a:schemeClr val="tx2"/>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Ренкинг!$S$284</c:f>
              <c:strCache>
                <c:ptCount val="1"/>
                <c:pt idx="0">
                  <c:v>Капитал, млн. сом</c:v>
                </c:pt>
              </c:strCache>
              <c:extLst/>
            </c:strRef>
          </c:cat>
          <c:val>
            <c:numRef>
              <c:f>Ренкинг!$O$284</c:f>
              <c:numCache>
                <c:formatCode>#,##0</c:formatCode>
                <c:ptCount val="1"/>
                <c:pt idx="0">
                  <c:v>2124.1370000000002</c:v>
                </c:pt>
              </c:numCache>
              <c:extLst/>
            </c:numRef>
          </c:val>
          <c:extLst>
            <c:ext xmlns:c16="http://schemas.microsoft.com/office/drawing/2014/chart" uri="{C3380CC4-5D6E-409C-BE32-E72D297353CC}">
              <c16:uniqueId val="{00000001-A670-4DA0-97FA-6A95FFD7156A}"/>
            </c:ext>
          </c:extLst>
        </c:ser>
        <c:ser>
          <c:idx val="1"/>
          <c:order val="2"/>
          <c:tx>
            <c:strRef>
              <c:f>Ренкинг!$P$279</c:f>
              <c:strCache>
                <c:ptCount val="1"/>
                <c:pt idx="0">
                  <c:v>2025</c:v>
                </c:pt>
              </c:strCache>
            </c:strRef>
          </c:tx>
          <c:spPr>
            <a:solidFill>
              <a:schemeClr val="accent6">
                <a:lumMod val="75000"/>
              </a:schemeClr>
            </a:solidFill>
            <a:ln>
              <a:solidFill>
                <a:schemeClr val="accent6">
                  <a:lumMod val="75000"/>
                </a:schemeClr>
              </a:solid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Ренкинг!$S$284</c:f>
              <c:strCache>
                <c:ptCount val="1"/>
                <c:pt idx="0">
                  <c:v>Капитал, млн. сом</c:v>
                </c:pt>
              </c:strCache>
              <c:extLst/>
            </c:strRef>
          </c:cat>
          <c:val>
            <c:numRef>
              <c:f>Ренкинг!$P$284</c:f>
              <c:numCache>
                <c:formatCode>#,##0</c:formatCode>
                <c:ptCount val="1"/>
                <c:pt idx="0">
                  <c:v>2607.1689999999999</c:v>
                </c:pt>
              </c:numCache>
              <c:extLst/>
            </c:numRef>
          </c:val>
          <c:extLst>
            <c:ext xmlns:c16="http://schemas.microsoft.com/office/drawing/2014/chart" uri="{C3380CC4-5D6E-409C-BE32-E72D297353CC}">
              <c16:uniqueId val="{00000002-A670-4DA0-97FA-6A95FFD7156A}"/>
            </c:ext>
          </c:extLst>
        </c:ser>
        <c:dLbls>
          <c:showLegendKey val="0"/>
          <c:showVal val="0"/>
          <c:showCatName val="0"/>
          <c:showSerName val="0"/>
          <c:showPercent val="0"/>
          <c:showBubbleSize val="0"/>
        </c:dLbls>
        <c:gapWidth val="150"/>
        <c:axId val="550817912"/>
        <c:axId val="668564312"/>
      </c:barChart>
      <c:catAx>
        <c:axId val="5508179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crossAx val="668564312"/>
        <c:crosses val="autoZero"/>
        <c:auto val="1"/>
        <c:lblAlgn val="ctr"/>
        <c:lblOffset val="100"/>
        <c:noMultiLvlLbl val="0"/>
      </c:catAx>
      <c:valAx>
        <c:axId val="66856431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crossAx val="550817912"/>
        <c:crosses val="autoZero"/>
        <c:crossBetween val="between"/>
      </c:valAx>
      <c:spPr>
        <a:noFill/>
        <a:ln>
          <a:noFill/>
        </a:ln>
        <a:effectLst/>
      </c:spPr>
    </c:plotArea>
    <c:legend>
      <c:legendPos val="r"/>
      <c:layout>
        <c:manualLayout>
          <c:xMode val="edge"/>
          <c:yMode val="edge"/>
          <c:x val="0.15604155730533681"/>
          <c:y val="0.87150770391384846"/>
          <c:w val="0.83349385720884883"/>
          <c:h val="0.12849229608615159"/>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a:latin typeface="Times New Roman" panose="02020603050405020304" pitchFamily="18" charset="0"/>
          <a:cs typeface="Times New Roman" panose="02020603050405020304" pitchFamily="18" charset="0"/>
        </a:defRPr>
      </a:pPr>
      <a:endParaRPr lang="ru-RU"/>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4580927384077"/>
          <c:y val="9.7130531950832877E-2"/>
          <c:w val="0.82884146728035812"/>
          <c:h val="0.65598503157402355"/>
        </c:manualLayout>
      </c:layout>
      <c:barChart>
        <c:barDir val="col"/>
        <c:grouping val="clustered"/>
        <c:varyColors val="0"/>
        <c:ser>
          <c:idx val="0"/>
          <c:order val="0"/>
          <c:tx>
            <c:strRef>
              <c:f>ФО!$C$4</c:f>
              <c:strCache>
                <c:ptCount val="1"/>
                <c:pt idx="0">
                  <c:v>план</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(ФО!$C$3,ФО!$F$3,ФО!$I$3)</c:f>
              <c:numCache>
                <c:formatCode>General</c:formatCode>
                <c:ptCount val="3"/>
                <c:pt idx="0">
                  <c:v>2023</c:v>
                </c:pt>
                <c:pt idx="1">
                  <c:v>2024</c:v>
                </c:pt>
                <c:pt idx="2">
                  <c:v>2025</c:v>
                </c:pt>
              </c:numCache>
            </c:numRef>
          </c:cat>
          <c:val>
            <c:numRef>
              <c:f>(ФО!$C$5,ФО!$F$5,ФО!$I$5)</c:f>
              <c:numCache>
                <c:formatCode>#\ ##0.0</c:formatCode>
                <c:ptCount val="3"/>
                <c:pt idx="0">
                  <c:v>5204.3</c:v>
                </c:pt>
                <c:pt idx="1">
                  <c:v>5907.1</c:v>
                </c:pt>
                <c:pt idx="2">
                  <c:v>6650.5</c:v>
                </c:pt>
              </c:numCache>
            </c:numRef>
          </c:val>
          <c:extLst>
            <c:ext xmlns:c16="http://schemas.microsoft.com/office/drawing/2014/chart" uri="{C3380CC4-5D6E-409C-BE32-E72D297353CC}">
              <c16:uniqueId val="{00000000-2390-4543-AC39-7FF43784D852}"/>
            </c:ext>
          </c:extLst>
        </c:ser>
        <c:ser>
          <c:idx val="1"/>
          <c:order val="1"/>
          <c:tx>
            <c:strRef>
              <c:f>ФО!$D$4</c:f>
              <c:strCache>
                <c:ptCount val="1"/>
                <c:pt idx="0">
                  <c:v>факт</c:v>
                </c:pt>
              </c:strCache>
            </c:strRef>
          </c:tx>
          <c:spPr>
            <a:solidFill>
              <a:schemeClr val="accent2"/>
            </a:solidFill>
            <a:ln>
              <a:noFill/>
            </a:ln>
            <a:effectLst/>
          </c:spPr>
          <c:invertIfNegative val="0"/>
          <c:dLbls>
            <c:dLbl>
              <c:idx val="2"/>
              <c:layout>
                <c:manualLayout>
                  <c:x val="6.4412238325281803E-3"/>
                  <c:y val="0"/>
                </c:manualLayout>
              </c:layout>
              <c:tx>
                <c:rich>
                  <a:bodyPr/>
                  <a:lstStyle/>
                  <a:p>
                    <a:r>
                      <a:rPr lang="en-US" dirty="0"/>
                      <a:t>9</a:t>
                    </a:r>
                    <a:r>
                      <a:rPr lang="en-US" baseline="0" dirty="0"/>
                      <a:t> 799,9</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2390-4543-AC39-7FF43784D852}"/>
                </c:ext>
              </c:extLst>
            </c:dLbl>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(ФО!$C$3,ФО!$F$3,ФО!$I$3)</c:f>
              <c:numCache>
                <c:formatCode>General</c:formatCode>
                <c:ptCount val="3"/>
                <c:pt idx="0">
                  <c:v>2023</c:v>
                </c:pt>
                <c:pt idx="1">
                  <c:v>2024</c:v>
                </c:pt>
                <c:pt idx="2">
                  <c:v>2025</c:v>
                </c:pt>
              </c:numCache>
            </c:numRef>
          </c:cat>
          <c:val>
            <c:numRef>
              <c:f>(ФО!$D$8,ФО!$G$8,ФО!$J$8)</c:f>
              <c:numCache>
                <c:formatCode>#\ ##0.0</c:formatCode>
                <c:ptCount val="3"/>
                <c:pt idx="0">
                  <c:v>5859.1</c:v>
                </c:pt>
                <c:pt idx="1">
                  <c:v>7526.7999999999993</c:v>
                </c:pt>
                <c:pt idx="2">
                  <c:v>9799.5</c:v>
                </c:pt>
              </c:numCache>
            </c:numRef>
          </c:val>
          <c:extLst>
            <c:ext xmlns:c16="http://schemas.microsoft.com/office/drawing/2014/chart" uri="{C3380CC4-5D6E-409C-BE32-E72D297353CC}">
              <c16:uniqueId val="{00000002-2390-4543-AC39-7FF43784D852}"/>
            </c:ext>
          </c:extLst>
        </c:ser>
        <c:dLbls>
          <c:showLegendKey val="0"/>
          <c:showVal val="0"/>
          <c:showCatName val="0"/>
          <c:showSerName val="0"/>
          <c:showPercent val="0"/>
          <c:showBubbleSize val="0"/>
        </c:dLbls>
        <c:gapWidth val="219"/>
        <c:axId val="561697656"/>
        <c:axId val="561698016"/>
      </c:barChart>
      <c:lineChart>
        <c:grouping val="standard"/>
        <c:varyColors val="0"/>
        <c:ser>
          <c:idx val="2"/>
          <c:order val="2"/>
          <c:tx>
            <c:v>% исполнения</c:v>
          </c:tx>
          <c:spPr>
            <a:ln w="28575" cap="rnd">
              <a:solidFill>
                <a:schemeClr val="accent3"/>
              </a:solidFill>
              <a:round/>
            </a:ln>
            <a:effectLst/>
          </c:spPr>
          <c:marker>
            <c:symbol val="circle"/>
            <c:size val="5"/>
            <c:spPr>
              <a:solidFill>
                <a:schemeClr val="accent3"/>
              </a:solidFill>
              <a:ln w="9525">
                <a:solidFill>
                  <a:schemeClr val="accent3"/>
                </a:solidFill>
              </a:ln>
              <a:effectLst/>
            </c:spPr>
          </c:marker>
          <c:dLbls>
            <c:dLbl>
              <c:idx val="0"/>
              <c:layout>
                <c:manualLayout>
                  <c:x val="-4.3558733902223576E-2"/>
                  <c:y val="-7.338634650866664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390-4543-AC39-7FF43784D852}"/>
                </c:ext>
              </c:extLst>
            </c:dLbl>
            <c:dLbl>
              <c:idx val="1"/>
              <c:layout>
                <c:manualLayout>
                  <c:x val="-4.7852883123909028E-2"/>
                  <c:y val="-8.924664119955302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390-4543-AC39-7FF43784D852}"/>
                </c:ext>
              </c:extLst>
            </c:dLbl>
            <c:dLbl>
              <c:idx val="2"/>
              <c:layout>
                <c:manualLayout>
                  <c:x val="-3.7748276634502816E-2"/>
                  <c:y val="-7.99870065746732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390-4543-AC39-7FF43784D852}"/>
                </c:ext>
              </c:extLst>
            </c:dLbl>
            <c:spPr>
              <a:noFill/>
              <a:ln>
                <a:noFill/>
              </a:ln>
              <a:effectLst/>
            </c:spPr>
            <c:txPr>
              <a:bodyPr rot="0" spcFirstLastPara="1" vertOverflow="ellipsis" vert="horz" wrap="square" anchor="ctr" anchorCtr="1"/>
              <a:lstStyle/>
              <a:p>
                <a:pPr>
                  <a:defRPr sz="900" b="1"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(ФО!$C$3,ФО!$F$3,ФО!$I$3)</c:f>
              <c:numCache>
                <c:formatCode>General</c:formatCode>
                <c:ptCount val="3"/>
                <c:pt idx="0">
                  <c:v>2023</c:v>
                </c:pt>
                <c:pt idx="1">
                  <c:v>2024</c:v>
                </c:pt>
                <c:pt idx="2">
                  <c:v>2025</c:v>
                </c:pt>
              </c:numCache>
            </c:numRef>
          </c:cat>
          <c:val>
            <c:numRef>
              <c:f>(ФО!$E$8,ФО!$H$8,ФО!$K$8)</c:f>
              <c:numCache>
                <c:formatCode>0%</c:formatCode>
                <c:ptCount val="3"/>
                <c:pt idx="0">
                  <c:v>1.1258190342601311</c:v>
                </c:pt>
                <c:pt idx="1">
                  <c:v>1.2741954597010374</c:v>
                </c:pt>
                <c:pt idx="2">
                  <c:v>1.4734982332155477</c:v>
                </c:pt>
              </c:numCache>
            </c:numRef>
          </c:val>
          <c:smooth val="0"/>
          <c:extLst>
            <c:ext xmlns:c16="http://schemas.microsoft.com/office/drawing/2014/chart" uri="{C3380CC4-5D6E-409C-BE32-E72D297353CC}">
              <c16:uniqueId val="{00000006-2390-4543-AC39-7FF43784D852}"/>
            </c:ext>
          </c:extLst>
        </c:ser>
        <c:dLbls>
          <c:showLegendKey val="0"/>
          <c:showVal val="0"/>
          <c:showCatName val="0"/>
          <c:showSerName val="0"/>
          <c:showPercent val="0"/>
          <c:showBubbleSize val="0"/>
        </c:dLbls>
        <c:marker val="1"/>
        <c:smooth val="0"/>
        <c:axId val="653340896"/>
        <c:axId val="220147928"/>
      </c:lineChart>
      <c:catAx>
        <c:axId val="5616976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crossAx val="561698016"/>
        <c:crosses val="autoZero"/>
        <c:auto val="1"/>
        <c:lblAlgn val="ctr"/>
        <c:lblOffset val="100"/>
        <c:noMultiLvlLbl val="0"/>
      </c:catAx>
      <c:valAx>
        <c:axId val="561698016"/>
        <c:scaling>
          <c:orientation val="minMax"/>
        </c:scaling>
        <c:delete val="1"/>
        <c:axPos val="l"/>
        <c:numFmt formatCode="#\ ##0.0" sourceLinked="1"/>
        <c:majorTickMark val="none"/>
        <c:minorTickMark val="none"/>
        <c:tickLblPos val="nextTo"/>
        <c:crossAx val="561697656"/>
        <c:crosses val="autoZero"/>
        <c:crossBetween val="between"/>
      </c:valAx>
      <c:valAx>
        <c:axId val="220147928"/>
        <c:scaling>
          <c:orientation val="minMax"/>
        </c:scaling>
        <c:delete val="1"/>
        <c:axPos val="r"/>
        <c:numFmt formatCode="0%" sourceLinked="1"/>
        <c:majorTickMark val="out"/>
        <c:minorTickMark val="none"/>
        <c:tickLblPos val="nextTo"/>
        <c:crossAx val="653340896"/>
        <c:crosses val="max"/>
        <c:crossBetween val="between"/>
      </c:valAx>
      <c:catAx>
        <c:axId val="653340896"/>
        <c:scaling>
          <c:orientation val="minMax"/>
        </c:scaling>
        <c:delete val="1"/>
        <c:axPos val="b"/>
        <c:numFmt formatCode="General" sourceLinked="1"/>
        <c:majorTickMark val="out"/>
        <c:minorTickMark val="none"/>
        <c:tickLblPos val="nextTo"/>
        <c:crossAx val="220147928"/>
        <c:crosses val="autoZero"/>
        <c:auto val="1"/>
        <c:lblAlgn val="ctr"/>
        <c:lblOffset val="100"/>
        <c:noMultiLvlLbl val="0"/>
      </c:catAx>
      <c:spPr>
        <a:noFill/>
        <a:ln>
          <a:noFill/>
        </a:ln>
        <a:effectLst/>
      </c:spPr>
    </c:plotArea>
    <c:legend>
      <c:legendPos val="r"/>
      <c:layout>
        <c:manualLayout>
          <c:xMode val="edge"/>
          <c:yMode val="edge"/>
          <c:x val="0.10881933508311462"/>
          <c:y val="0.86892279090113733"/>
          <c:w val="0.79118066491688543"/>
          <c:h val="0.12789515893846604"/>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sz="900">
          <a:latin typeface="Times New Roman" panose="02020603050405020304" pitchFamily="18" charset="0"/>
          <a:cs typeface="Times New Roman" panose="02020603050405020304" pitchFamily="18" charset="0"/>
        </a:defRPr>
      </a:pPr>
      <a:endParaRPr lang="ru-RU"/>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924781277340332"/>
          <c:y val="7.5232575094779819E-2"/>
          <c:w val="0.83198864186920451"/>
          <c:h val="0.6924317712713095"/>
        </c:manualLayout>
      </c:layout>
      <c:barChart>
        <c:barDir val="col"/>
        <c:grouping val="clustered"/>
        <c:varyColors val="0"/>
        <c:ser>
          <c:idx val="0"/>
          <c:order val="0"/>
          <c:tx>
            <c:strRef>
              <c:f>ФО!$B$14</c:f>
              <c:strCache>
                <c:ptCount val="1"/>
                <c:pt idx="0">
                  <c:v>Доходы от управления активами </c:v>
                </c:pt>
              </c:strCache>
            </c:strRef>
          </c:tx>
          <c:spPr>
            <a:solidFill>
              <a:schemeClr val="accent3"/>
            </a:solidFill>
            <a:ln>
              <a:noFill/>
            </a:ln>
            <a:effectLst/>
          </c:spPr>
          <c:invertIfNegative val="0"/>
          <c:cat>
            <c:numRef>
              <c:f>(ФО!$C$12,ФО!$F$12,ФО!$I$12)</c:f>
              <c:numCache>
                <c:formatCode>General</c:formatCode>
                <c:ptCount val="3"/>
                <c:pt idx="0">
                  <c:v>2023</c:v>
                </c:pt>
                <c:pt idx="1">
                  <c:v>2024</c:v>
                </c:pt>
                <c:pt idx="2">
                  <c:v>2025</c:v>
                </c:pt>
              </c:numCache>
            </c:numRef>
          </c:cat>
          <c:val>
            <c:numRef>
              <c:f>(ФО!$D$14,ФО!$G$14,ФО!$J$14)</c:f>
              <c:numCache>
                <c:formatCode>#\ ##0.0</c:formatCode>
                <c:ptCount val="3"/>
                <c:pt idx="0">
                  <c:v>668.63300000000004</c:v>
                </c:pt>
                <c:pt idx="1">
                  <c:v>814.96900000000005</c:v>
                </c:pt>
                <c:pt idx="2">
                  <c:v>1033.5999999999999</c:v>
                </c:pt>
              </c:numCache>
            </c:numRef>
          </c:val>
          <c:extLst>
            <c:ext xmlns:c16="http://schemas.microsoft.com/office/drawing/2014/chart" uri="{C3380CC4-5D6E-409C-BE32-E72D297353CC}">
              <c16:uniqueId val="{00000000-FC31-42B3-8AD9-D4B3DE6AC05F}"/>
            </c:ext>
          </c:extLst>
        </c:ser>
        <c:ser>
          <c:idx val="1"/>
          <c:order val="1"/>
          <c:tx>
            <c:strRef>
              <c:f>ФО!$B$15</c:f>
              <c:strCache>
                <c:ptCount val="1"/>
                <c:pt idx="0">
                  <c:v>Расходы</c:v>
                </c:pt>
              </c:strCache>
            </c:strRef>
          </c:tx>
          <c:spPr>
            <a:solidFill>
              <a:schemeClr val="accent2"/>
            </a:solidFill>
            <a:ln>
              <a:noFill/>
            </a:ln>
            <a:effectLst/>
          </c:spPr>
          <c:invertIfNegative val="0"/>
          <c:cat>
            <c:numRef>
              <c:f>(ФО!$C$12,ФО!$F$12,ФО!$I$12)</c:f>
              <c:numCache>
                <c:formatCode>General</c:formatCode>
                <c:ptCount val="3"/>
                <c:pt idx="0">
                  <c:v>2023</c:v>
                </c:pt>
                <c:pt idx="1">
                  <c:v>2024</c:v>
                </c:pt>
                <c:pt idx="2">
                  <c:v>2025</c:v>
                </c:pt>
              </c:numCache>
            </c:numRef>
          </c:cat>
          <c:val>
            <c:numRef>
              <c:f>(ФО!$D$18,ФО!$G$18,ФО!$J$18)</c:f>
              <c:numCache>
                <c:formatCode>#\ ##0.0</c:formatCode>
                <c:ptCount val="3"/>
                <c:pt idx="0">
                  <c:v>-79.462000000000003</c:v>
                </c:pt>
                <c:pt idx="1">
                  <c:v>-118.261</c:v>
                </c:pt>
                <c:pt idx="2">
                  <c:v>-107.7</c:v>
                </c:pt>
              </c:numCache>
            </c:numRef>
          </c:val>
          <c:extLst>
            <c:ext xmlns:c16="http://schemas.microsoft.com/office/drawing/2014/chart" uri="{C3380CC4-5D6E-409C-BE32-E72D297353CC}">
              <c16:uniqueId val="{00000001-FC31-42B3-8AD9-D4B3DE6AC05F}"/>
            </c:ext>
          </c:extLst>
        </c:ser>
        <c:ser>
          <c:idx val="2"/>
          <c:order val="2"/>
          <c:tx>
            <c:strRef>
              <c:f>ФО!$B$16</c:f>
              <c:strCache>
                <c:ptCount val="1"/>
                <c:pt idx="0">
                  <c:v>Чистый совокупный доход</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(ФО!$C$12,ФО!$F$12,ФО!$I$12)</c:f>
              <c:numCache>
                <c:formatCode>General</c:formatCode>
                <c:ptCount val="3"/>
                <c:pt idx="0">
                  <c:v>2023</c:v>
                </c:pt>
                <c:pt idx="1">
                  <c:v>2024</c:v>
                </c:pt>
                <c:pt idx="2">
                  <c:v>2025</c:v>
                </c:pt>
              </c:numCache>
            </c:numRef>
          </c:cat>
          <c:val>
            <c:numRef>
              <c:f>(ФО!$D$16,ФО!$G$16,ФО!$J$16)</c:f>
              <c:numCache>
                <c:formatCode>#\ ##0.0</c:formatCode>
                <c:ptCount val="3"/>
                <c:pt idx="0">
                  <c:v>589.17100000000005</c:v>
                </c:pt>
                <c:pt idx="1">
                  <c:v>696.70800000000008</c:v>
                </c:pt>
                <c:pt idx="2">
                  <c:v>925.89999999999986</c:v>
                </c:pt>
              </c:numCache>
            </c:numRef>
          </c:val>
          <c:extLst>
            <c:ext xmlns:c16="http://schemas.microsoft.com/office/drawing/2014/chart" uri="{C3380CC4-5D6E-409C-BE32-E72D297353CC}">
              <c16:uniqueId val="{00000002-FC31-42B3-8AD9-D4B3DE6AC05F}"/>
            </c:ext>
          </c:extLst>
        </c:ser>
        <c:dLbls>
          <c:showLegendKey val="0"/>
          <c:showVal val="0"/>
          <c:showCatName val="0"/>
          <c:showSerName val="0"/>
          <c:showPercent val="0"/>
          <c:showBubbleSize val="0"/>
        </c:dLbls>
        <c:gapWidth val="199"/>
        <c:axId val="459596400"/>
        <c:axId val="459602880"/>
      </c:barChart>
      <c:lineChart>
        <c:grouping val="stacked"/>
        <c:varyColors val="0"/>
        <c:ser>
          <c:idx val="3"/>
          <c:order val="3"/>
          <c:tx>
            <c:v>% исполнения</c:v>
          </c:tx>
          <c:spPr>
            <a:ln w="38100" cap="rnd">
              <a:solidFill>
                <a:schemeClr val="accent4"/>
              </a:solidFill>
              <a:round/>
            </a:ln>
            <a:effectLst/>
          </c:spPr>
          <c:marker>
            <c:symbol val="circle"/>
            <c:size val="8"/>
            <c:spPr>
              <a:solidFill>
                <a:schemeClr val="accent4"/>
              </a:solidFill>
              <a:ln>
                <a:noFill/>
              </a:ln>
              <a:effectLst/>
            </c:spPr>
          </c:marker>
          <c:dLbls>
            <c:dLbl>
              <c:idx val="0"/>
              <c:layout>
                <c:manualLayout>
                  <c:x val="-5.8333333333333307E-2"/>
                  <c:y val="-9.86839802919372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C31-42B3-8AD9-D4B3DE6AC05F}"/>
                </c:ext>
              </c:extLst>
            </c:dLbl>
            <c:dLbl>
              <c:idx val="1"/>
              <c:layout>
                <c:manualLayout>
                  <c:x val="-5.5555555555555552E-2"/>
                  <c:y val="-0.1230506055164157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C31-42B3-8AD9-D4B3DE6AC05F}"/>
                </c:ext>
              </c:extLst>
            </c:dLbl>
            <c:dLbl>
              <c:idx val="2"/>
              <c:layout>
                <c:manualLayout>
                  <c:x val="-5.5555555555555657E-2"/>
                  <c:y val="-0.1359649122807017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C31-42B3-8AD9-D4B3DE6AC05F}"/>
                </c:ext>
              </c:extLst>
            </c:dLbl>
            <c:spPr>
              <a:noFill/>
              <a:ln>
                <a:noFill/>
              </a:ln>
              <a:effectLst/>
            </c:spPr>
            <c:txPr>
              <a:bodyPr rot="0" spcFirstLastPara="1" vertOverflow="ellipsis" vert="horz" wrap="square" anchor="ctr" anchorCtr="1"/>
              <a:lstStyle/>
              <a:p>
                <a:pPr>
                  <a:defRPr sz="900" b="1"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(ФО!$C$12,ФО!$F$12,ФО!$I$12)</c:f>
              <c:numCache>
                <c:formatCode>General</c:formatCode>
                <c:ptCount val="3"/>
                <c:pt idx="0">
                  <c:v>2023</c:v>
                </c:pt>
                <c:pt idx="1">
                  <c:v>2024</c:v>
                </c:pt>
                <c:pt idx="2">
                  <c:v>2025</c:v>
                </c:pt>
              </c:numCache>
            </c:numRef>
          </c:cat>
          <c:val>
            <c:numRef>
              <c:f>(ФО!$E$16,ФО!$H$16,ФО!$K$16)</c:f>
              <c:numCache>
                <c:formatCode>0%</c:formatCode>
                <c:ptCount val="3"/>
                <c:pt idx="0">
                  <c:v>1.577854847348688</c:v>
                </c:pt>
                <c:pt idx="1">
                  <c:v>1.7296623634558095</c:v>
                </c:pt>
                <c:pt idx="2">
                  <c:v>2.0881822282363554</c:v>
                </c:pt>
              </c:numCache>
            </c:numRef>
          </c:val>
          <c:smooth val="0"/>
          <c:extLst>
            <c:ext xmlns:c16="http://schemas.microsoft.com/office/drawing/2014/chart" uri="{C3380CC4-5D6E-409C-BE32-E72D297353CC}">
              <c16:uniqueId val="{00000006-FC31-42B3-8AD9-D4B3DE6AC05F}"/>
            </c:ext>
          </c:extLst>
        </c:ser>
        <c:dLbls>
          <c:showLegendKey val="0"/>
          <c:showVal val="0"/>
          <c:showCatName val="0"/>
          <c:showSerName val="0"/>
          <c:showPercent val="0"/>
          <c:showBubbleSize val="0"/>
        </c:dLbls>
        <c:marker val="1"/>
        <c:smooth val="0"/>
        <c:axId val="617553040"/>
        <c:axId val="617552680"/>
      </c:lineChart>
      <c:catAx>
        <c:axId val="459596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cap="none" spc="0" normalizeH="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crossAx val="459602880"/>
        <c:crosses val="autoZero"/>
        <c:auto val="1"/>
        <c:lblAlgn val="ctr"/>
        <c:lblOffset val="100"/>
        <c:noMultiLvlLbl val="0"/>
      </c:catAx>
      <c:valAx>
        <c:axId val="459602880"/>
        <c:scaling>
          <c:orientation val="minMax"/>
        </c:scaling>
        <c:delete val="0"/>
        <c:axPos val="l"/>
        <c:numFmt formatCode="#\ ##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crossAx val="459596400"/>
        <c:crosses val="autoZero"/>
        <c:crossBetween val="between"/>
      </c:valAx>
      <c:valAx>
        <c:axId val="617552680"/>
        <c:scaling>
          <c:orientation val="minMax"/>
        </c:scaling>
        <c:delete val="1"/>
        <c:axPos val="r"/>
        <c:numFmt formatCode="0%" sourceLinked="1"/>
        <c:majorTickMark val="out"/>
        <c:minorTickMark val="none"/>
        <c:tickLblPos val="nextTo"/>
        <c:crossAx val="617553040"/>
        <c:crosses val="max"/>
        <c:crossBetween val="between"/>
      </c:valAx>
      <c:catAx>
        <c:axId val="617553040"/>
        <c:scaling>
          <c:orientation val="minMax"/>
        </c:scaling>
        <c:delete val="1"/>
        <c:axPos val="b"/>
        <c:numFmt formatCode="General" sourceLinked="1"/>
        <c:majorTickMark val="out"/>
        <c:minorTickMark val="none"/>
        <c:tickLblPos val="nextTo"/>
        <c:crossAx val="617552680"/>
        <c:crosses val="autoZero"/>
        <c:auto val="1"/>
        <c:lblAlgn val="ctr"/>
        <c:lblOffset val="100"/>
        <c:noMultiLvlLbl val="0"/>
      </c:catAx>
      <c:spPr>
        <a:noFill/>
        <a:ln>
          <a:noFill/>
        </a:ln>
        <a:effectLst/>
      </c:spPr>
    </c:plotArea>
    <c:legend>
      <c:legendPos val="t"/>
      <c:layout>
        <c:manualLayout>
          <c:xMode val="edge"/>
          <c:yMode val="edge"/>
          <c:x val="0.11896984787013982"/>
          <c:y val="0.81018518518518523"/>
          <c:w val="0.85545700045921247"/>
          <c:h val="0.1493066491688538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legend>
    <c:plotVisOnly val="1"/>
    <c:dispBlanksAs val="gap"/>
    <c:showDLblsOverMax val="0"/>
  </c:chart>
  <c:spPr>
    <a:solidFill>
      <a:schemeClr val="bg1"/>
    </a:solidFill>
    <a:ln w="9525" cap="flat" cmpd="sng" algn="ctr">
      <a:noFill/>
      <a:round/>
    </a:ln>
    <a:effectLst/>
  </c:spPr>
  <c:txPr>
    <a:bodyPr/>
    <a:lstStyle/>
    <a:p>
      <a:pPr>
        <a:defRPr>
          <a:latin typeface="Times New Roman" panose="02020603050405020304" pitchFamily="18" charset="0"/>
          <a:cs typeface="Times New Roman" panose="02020603050405020304" pitchFamily="18" charset="0"/>
        </a:defRPr>
      </a:pPr>
      <a:endParaRPr lang="ru-RU"/>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316926477307745"/>
          <c:y val="0.10833965626347886"/>
          <c:w val="0.79246049709373367"/>
          <c:h val="0.59265605132691745"/>
        </c:manualLayout>
      </c:layout>
      <c:barChart>
        <c:barDir val="col"/>
        <c:grouping val="clustered"/>
        <c:varyColors val="0"/>
        <c:ser>
          <c:idx val="14"/>
          <c:order val="0"/>
          <c:tx>
            <c:strRef>
              <c:f>ФЗД!$B$12</c:f>
              <c:strCache>
                <c:ptCount val="1"/>
                <c:pt idx="0">
                  <c:v>Взносы участников</c:v>
                </c:pt>
              </c:strCache>
            </c:strRef>
          </c:tx>
          <c:spPr>
            <a:solidFill>
              <a:schemeClr val="accent3">
                <a:lumMod val="80000"/>
                <a:lumOff val="20000"/>
              </a:schemeClr>
            </a:solidFill>
            <a:ln>
              <a:noFill/>
            </a:ln>
            <a:effectLst/>
          </c:spPr>
          <c:invertIfNegative val="0"/>
          <c:cat>
            <c:numRef>
              <c:f>(ФЗД!$C$9,ФЗД!$F$9,ФЗД!$I$9)</c:f>
              <c:numCache>
                <c:formatCode>General</c:formatCode>
                <c:ptCount val="3"/>
                <c:pt idx="0">
                  <c:v>2023</c:v>
                </c:pt>
                <c:pt idx="1">
                  <c:v>2024</c:v>
                </c:pt>
                <c:pt idx="2">
                  <c:v>2025</c:v>
                </c:pt>
              </c:numCache>
            </c:numRef>
          </c:cat>
          <c:val>
            <c:numRef>
              <c:f>(ФЗД!$D$12,ФЗД!$G$12,ФЗД!$J$12)</c:f>
              <c:numCache>
                <c:formatCode>#\ ##0.0</c:formatCode>
                <c:ptCount val="3"/>
                <c:pt idx="0">
                  <c:v>3413.8</c:v>
                </c:pt>
                <c:pt idx="1">
                  <c:v>4336.7</c:v>
                </c:pt>
                <c:pt idx="2">
                  <c:v>5650.5</c:v>
                </c:pt>
              </c:numCache>
            </c:numRef>
          </c:val>
          <c:extLst>
            <c:ext xmlns:c16="http://schemas.microsoft.com/office/drawing/2014/chart" uri="{C3380CC4-5D6E-409C-BE32-E72D297353CC}">
              <c16:uniqueId val="{00000000-A864-4813-9D6C-004ED29691FD}"/>
            </c:ext>
          </c:extLst>
        </c:ser>
        <c:ser>
          <c:idx val="15"/>
          <c:order val="1"/>
          <c:tx>
            <c:strRef>
              <c:f>ФЗД!$B$13</c:f>
              <c:strCache>
                <c:ptCount val="1"/>
                <c:pt idx="0">
                  <c:v>Капитализированный чистый доход</c:v>
                </c:pt>
              </c:strCache>
            </c:strRef>
          </c:tx>
          <c:spPr>
            <a:solidFill>
              <a:schemeClr val="accent2"/>
            </a:solidFill>
            <a:ln>
              <a:noFill/>
            </a:ln>
            <a:effectLst/>
          </c:spPr>
          <c:invertIfNegative val="0"/>
          <c:cat>
            <c:numRef>
              <c:f>(ФЗД!$C$9,ФЗД!$F$9,ФЗД!$I$9)</c:f>
              <c:numCache>
                <c:formatCode>General</c:formatCode>
                <c:ptCount val="3"/>
                <c:pt idx="0">
                  <c:v>2023</c:v>
                </c:pt>
                <c:pt idx="1">
                  <c:v>2024</c:v>
                </c:pt>
                <c:pt idx="2">
                  <c:v>2025</c:v>
                </c:pt>
              </c:numCache>
            </c:numRef>
          </c:cat>
          <c:val>
            <c:numRef>
              <c:f>(ФЗД!$D$13,ФЗД!$G$13,ФЗД!$J$13)</c:f>
              <c:numCache>
                <c:formatCode>#\ ##0.0</c:formatCode>
                <c:ptCount val="3"/>
                <c:pt idx="0">
                  <c:v>2181.1</c:v>
                </c:pt>
                <c:pt idx="1">
                  <c:v>2876.2</c:v>
                </c:pt>
                <c:pt idx="2">
                  <c:v>3801.7</c:v>
                </c:pt>
              </c:numCache>
            </c:numRef>
          </c:val>
          <c:extLst>
            <c:ext xmlns:c16="http://schemas.microsoft.com/office/drawing/2014/chart" uri="{C3380CC4-5D6E-409C-BE32-E72D297353CC}">
              <c16:uniqueId val="{00000001-A864-4813-9D6C-004ED29691FD}"/>
            </c:ext>
          </c:extLst>
        </c:ser>
        <c:ser>
          <c:idx val="16"/>
          <c:order val="2"/>
          <c:tx>
            <c:strRef>
              <c:f>ФЗД!$B$11</c:f>
              <c:strCache>
                <c:ptCount val="1"/>
                <c:pt idx="0">
                  <c:v>Взнос Кабинета Министров КР</c:v>
                </c:pt>
              </c:strCache>
            </c:strRef>
          </c:tx>
          <c:spPr>
            <a:solidFill>
              <a:schemeClr val="accent1"/>
            </a:solidFill>
            <a:ln>
              <a:noFill/>
            </a:ln>
            <a:effectLst/>
          </c:spPr>
          <c:invertIfNegative val="0"/>
          <c:cat>
            <c:numRef>
              <c:f>(ФЗД!$C$9,ФЗД!$F$9,ФЗД!$I$9)</c:f>
              <c:numCache>
                <c:formatCode>General</c:formatCode>
                <c:ptCount val="3"/>
                <c:pt idx="0">
                  <c:v>2023</c:v>
                </c:pt>
                <c:pt idx="1">
                  <c:v>2024</c:v>
                </c:pt>
                <c:pt idx="2">
                  <c:v>2025</c:v>
                </c:pt>
              </c:numCache>
            </c:numRef>
          </c:cat>
          <c:val>
            <c:numRef>
              <c:f>(ФЗД!$D$11,ФЗД!$G$11,ФЗД!$J$11)</c:f>
              <c:numCache>
                <c:formatCode>#\ ##0.0</c:formatCode>
                <c:ptCount val="3"/>
                <c:pt idx="0">
                  <c:v>257.7</c:v>
                </c:pt>
                <c:pt idx="1">
                  <c:v>257.7</c:v>
                </c:pt>
                <c:pt idx="2">
                  <c:v>257.7</c:v>
                </c:pt>
              </c:numCache>
            </c:numRef>
          </c:val>
          <c:extLst>
            <c:ext xmlns:c16="http://schemas.microsoft.com/office/drawing/2014/chart" uri="{C3380CC4-5D6E-409C-BE32-E72D297353CC}">
              <c16:uniqueId val="{00000002-A864-4813-9D6C-004ED29691FD}"/>
            </c:ext>
          </c:extLst>
        </c:ser>
        <c:dLbls>
          <c:showLegendKey val="0"/>
          <c:showVal val="0"/>
          <c:showCatName val="0"/>
          <c:showSerName val="0"/>
          <c:showPercent val="0"/>
          <c:showBubbleSize val="0"/>
        </c:dLbls>
        <c:gapWidth val="219"/>
        <c:axId val="639393944"/>
        <c:axId val="639394304"/>
      </c:barChart>
      <c:lineChart>
        <c:grouping val="stacked"/>
        <c:varyColors val="0"/>
        <c:ser>
          <c:idx val="0"/>
          <c:order val="3"/>
          <c:tx>
            <c:v>% исполнения</c:v>
          </c:tx>
          <c:spPr>
            <a:ln w="28575" cap="rnd">
              <a:solidFill>
                <a:schemeClr val="accent1"/>
              </a:solidFill>
              <a:round/>
            </a:ln>
            <a:effectLst/>
          </c:spPr>
          <c:marker>
            <c:symbol val="circle"/>
            <c:size val="5"/>
            <c:spPr>
              <a:solidFill>
                <a:schemeClr val="accent1"/>
              </a:solidFill>
              <a:ln w="9525">
                <a:solidFill>
                  <a:schemeClr val="accent1"/>
                </a:solidFill>
              </a:ln>
              <a:effectLst/>
            </c:spPr>
          </c:marker>
          <c:dLbls>
            <c:dLbl>
              <c:idx val="0"/>
              <c:layout>
                <c:manualLayout>
                  <c:x val="-5.6680161943319811E-2"/>
                  <c:y val="-5.597200518291953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864-4813-9D6C-004ED29691FD}"/>
                </c:ext>
              </c:extLst>
            </c:dLbl>
            <c:dLbl>
              <c:idx val="1"/>
              <c:layout>
                <c:manualLayout>
                  <c:x val="-4.8582995951417005E-2"/>
                  <c:y val="-5.997000555312807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864-4813-9D6C-004ED29691FD}"/>
                </c:ext>
              </c:extLst>
            </c:dLbl>
            <c:dLbl>
              <c:idx val="2"/>
              <c:layout>
                <c:manualLayout>
                  <c:x val="-4.318488529014855E-2"/>
                  <c:y val="-5.99700055531280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864-4813-9D6C-004ED29691FD}"/>
                </c:ext>
              </c:extLst>
            </c:dLbl>
            <c:spPr>
              <a:noFill/>
              <a:ln>
                <a:noFill/>
              </a:ln>
              <a:effectLst/>
            </c:spPr>
            <c:txPr>
              <a:bodyPr rot="0" spcFirstLastPara="1" vertOverflow="ellipsis" vert="horz" wrap="square" anchor="ctr" anchorCtr="1"/>
              <a:lstStyle/>
              <a:p>
                <a:pPr>
                  <a:defRPr sz="900" b="1"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(ФЗД!$C$9,ФЗД!$F$9,ФЗД!$I$9)</c:f>
              <c:numCache>
                <c:formatCode>General</c:formatCode>
                <c:ptCount val="3"/>
                <c:pt idx="0">
                  <c:v>2023</c:v>
                </c:pt>
                <c:pt idx="1">
                  <c:v>2024</c:v>
                </c:pt>
                <c:pt idx="2">
                  <c:v>2025</c:v>
                </c:pt>
              </c:numCache>
            </c:numRef>
          </c:cat>
          <c:val>
            <c:numRef>
              <c:f>(ФЗД!$E$14,ФЗД!$H$14,ФЗД!$K$14)</c:f>
              <c:numCache>
                <c:formatCode>0%</c:formatCode>
                <c:ptCount val="3"/>
                <c:pt idx="0">
                  <c:v>1.1249591542527633</c:v>
                </c:pt>
                <c:pt idx="1">
                  <c:v>1.2650669737354578</c:v>
                </c:pt>
                <c:pt idx="2">
                  <c:v>1.4604208341480289</c:v>
                </c:pt>
              </c:numCache>
            </c:numRef>
          </c:val>
          <c:smooth val="0"/>
          <c:extLst>
            <c:ext xmlns:c16="http://schemas.microsoft.com/office/drawing/2014/chart" uri="{C3380CC4-5D6E-409C-BE32-E72D297353CC}">
              <c16:uniqueId val="{00000006-A864-4813-9D6C-004ED29691FD}"/>
            </c:ext>
          </c:extLst>
        </c:ser>
        <c:dLbls>
          <c:showLegendKey val="0"/>
          <c:showVal val="0"/>
          <c:showCatName val="0"/>
          <c:showSerName val="0"/>
          <c:showPercent val="0"/>
          <c:showBubbleSize val="0"/>
        </c:dLbls>
        <c:marker val="1"/>
        <c:smooth val="0"/>
        <c:axId val="638867840"/>
        <c:axId val="638868200"/>
      </c:lineChart>
      <c:catAx>
        <c:axId val="6393939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crossAx val="639394304"/>
        <c:crosses val="autoZero"/>
        <c:auto val="1"/>
        <c:lblAlgn val="ctr"/>
        <c:lblOffset val="100"/>
        <c:noMultiLvlLbl val="0"/>
      </c:catAx>
      <c:valAx>
        <c:axId val="639394304"/>
        <c:scaling>
          <c:orientation val="minMax"/>
        </c:scaling>
        <c:delete val="0"/>
        <c:axPos val="l"/>
        <c:numFmt formatCode="#\ ##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crossAx val="639393944"/>
        <c:crosses val="autoZero"/>
        <c:crossBetween val="between"/>
      </c:valAx>
      <c:valAx>
        <c:axId val="638868200"/>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ru-RU"/>
          </a:p>
        </c:txPr>
        <c:crossAx val="638867840"/>
        <c:crosses val="max"/>
        <c:crossBetween val="between"/>
      </c:valAx>
      <c:catAx>
        <c:axId val="638867840"/>
        <c:scaling>
          <c:orientation val="minMax"/>
        </c:scaling>
        <c:delete val="1"/>
        <c:axPos val="b"/>
        <c:numFmt formatCode="General" sourceLinked="1"/>
        <c:majorTickMark val="out"/>
        <c:minorTickMark val="none"/>
        <c:tickLblPos val="nextTo"/>
        <c:crossAx val="638868200"/>
        <c:crosses val="autoZero"/>
        <c:auto val="1"/>
        <c:lblAlgn val="ctr"/>
        <c:lblOffset val="100"/>
        <c:noMultiLvlLbl val="0"/>
      </c:catAx>
      <c:spPr>
        <a:noFill/>
        <a:ln>
          <a:noFill/>
        </a:ln>
        <a:effectLst/>
      </c:spPr>
    </c:plotArea>
    <c:legend>
      <c:legendPos val="b"/>
      <c:layout>
        <c:manualLayout>
          <c:xMode val="edge"/>
          <c:yMode val="edge"/>
          <c:x val="1.2055739409385414E-2"/>
          <c:y val="0.79617041540693489"/>
          <c:w val="0.98447665056360711"/>
          <c:h val="0.17007431033146173"/>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sz="900">
          <a:latin typeface="Times New Roman" panose="02020603050405020304" pitchFamily="18" charset="0"/>
          <a:cs typeface="Times New Roman" panose="02020603050405020304" pitchFamily="18" charset="0"/>
        </a:defRPr>
      </a:pPr>
      <a:endParaRPr lang="ru-RU"/>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432829281675204"/>
          <c:y val="7.407407407407407E-2"/>
          <c:w val="0.81787479373190675"/>
          <c:h val="0.50230493915533281"/>
        </c:manualLayout>
      </c:layout>
      <c:barChart>
        <c:barDir val="col"/>
        <c:grouping val="clustered"/>
        <c:varyColors val="0"/>
        <c:ser>
          <c:idx val="0"/>
          <c:order val="0"/>
          <c:tx>
            <c:strRef>
              <c:f>ФЗД!$B$4</c:f>
              <c:strCache>
                <c:ptCount val="1"/>
                <c:pt idx="0">
                  <c:v>Общая сумма гарантированных депозитов, млн. сом</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ru-KG"/>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ФЗД!$C$2:$E$2</c:f>
              <c:numCache>
                <c:formatCode>General</c:formatCode>
                <c:ptCount val="3"/>
                <c:pt idx="0">
                  <c:v>2023</c:v>
                </c:pt>
                <c:pt idx="1">
                  <c:v>2024</c:v>
                </c:pt>
                <c:pt idx="2">
                  <c:v>2025</c:v>
                </c:pt>
              </c:numCache>
            </c:numRef>
          </c:cat>
          <c:val>
            <c:numRef>
              <c:f>ФЗД!$C$4:$E$4</c:f>
              <c:numCache>
                <c:formatCode>#\ ##0.0</c:formatCode>
                <c:ptCount val="3"/>
                <c:pt idx="0">
                  <c:v>120358.3</c:v>
                </c:pt>
                <c:pt idx="1">
                  <c:v>163286.35200000001</c:v>
                </c:pt>
                <c:pt idx="2">
                  <c:v>225566</c:v>
                </c:pt>
              </c:numCache>
            </c:numRef>
          </c:val>
          <c:extLst>
            <c:ext xmlns:c16="http://schemas.microsoft.com/office/drawing/2014/chart" uri="{C3380CC4-5D6E-409C-BE32-E72D297353CC}">
              <c16:uniqueId val="{00000000-ED34-47DE-9617-AF17A57F16BA}"/>
            </c:ext>
          </c:extLst>
        </c:ser>
        <c:ser>
          <c:idx val="1"/>
          <c:order val="1"/>
          <c:tx>
            <c:strRef>
              <c:f>ФЗД!$B$5</c:f>
              <c:strCache>
                <c:ptCount val="1"/>
                <c:pt idx="0">
                  <c:v>Общий объем Фонда защиты депозитов (ФЗД), млн. сом</c:v>
                </c:pt>
              </c:strCache>
            </c:strRef>
          </c:tx>
          <c:spPr>
            <a:solidFill>
              <a:schemeClr val="accent1"/>
            </a:solidFill>
            <a:ln>
              <a:noFill/>
            </a:ln>
            <a:effectLst/>
          </c:spPr>
          <c:invertIfNegative val="0"/>
          <c:dLbls>
            <c:dLbl>
              <c:idx val="2"/>
              <c:tx>
                <c:rich>
                  <a:bodyPr/>
                  <a:lstStyle/>
                  <a:p>
                    <a:r>
                      <a:rPr lang="en-US"/>
                      <a:t>9 710,3</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D220-46D9-B3AD-C9387F42F5E1}"/>
                </c:ext>
              </c:extLst>
            </c:dLbl>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ru-KG"/>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ФЗД!$C$2:$E$2</c:f>
              <c:numCache>
                <c:formatCode>General</c:formatCode>
                <c:ptCount val="3"/>
                <c:pt idx="0">
                  <c:v>2023</c:v>
                </c:pt>
                <c:pt idx="1">
                  <c:v>2024</c:v>
                </c:pt>
                <c:pt idx="2">
                  <c:v>2025</c:v>
                </c:pt>
              </c:numCache>
            </c:numRef>
          </c:cat>
          <c:val>
            <c:numRef>
              <c:f>ФЗД!$C$5:$E$5</c:f>
              <c:numCache>
                <c:formatCode>#\ ##0.0</c:formatCode>
                <c:ptCount val="3"/>
                <c:pt idx="0">
                  <c:v>5852.5999999999995</c:v>
                </c:pt>
                <c:pt idx="1">
                  <c:v>7470.6</c:v>
                </c:pt>
                <c:pt idx="2">
                  <c:v>9709.9</c:v>
                </c:pt>
              </c:numCache>
            </c:numRef>
          </c:val>
          <c:extLst>
            <c:ext xmlns:c16="http://schemas.microsoft.com/office/drawing/2014/chart" uri="{C3380CC4-5D6E-409C-BE32-E72D297353CC}">
              <c16:uniqueId val="{00000001-ED34-47DE-9617-AF17A57F16BA}"/>
            </c:ext>
          </c:extLst>
        </c:ser>
        <c:dLbls>
          <c:dLblPos val="outEnd"/>
          <c:showLegendKey val="0"/>
          <c:showVal val="1"/>
          <c:showCatName val="0"/>
          <c:showSerName val="0"/>
          <c:showPercent val="0"/>
          <c:showBubbleSize val="0"/>
        </c:dLbls>
        <c:gapWidth val="219"/>
        <c:overlap val="-27"/>
        <c:axId val="746747800"/>
        <c:axId val="746747080"/>
      </c:barChart>
      <c:lineChart>
        <c:grouping val="standard"/>
        <c:varyColors val="0"/>
        <c:ser>
          <c:idx val="2"/>
          <c:order val="2"/>
          <c:tx>
            <c:strRef>
              <c:f>ФЗД!$B$6</c:f>
              <c:strCache>
                <c:ptCount val="1"/>
                <c:pt idx="0">
                  <c:v>Соотношение ФЗД к общей сумме гарантированных депозитов, %</c:v>
                </c:pt>
              </c:strCache>
            </c:strRef>
          </c:tx>
          <c:spPr>
            <a:ln w="28575" cap="rnd">
              <a:solidFill>
                <a:schemeClr val="accent3"/>
              </a:solidFill>
              <a:round/>
            </a:ln>
            <a:effectLst/>
          </c:spPr>
          <c:marker>
            <c:symbol val="none"/>
          </c:marker>
          <c:dLbls>
            <c:dLbl>
              <c:idx val="0"/>
              <c:layout>
                <c:manualLayout>
                  <c:x val="-3.7441497659906398E-2"/>
                  <c:y val="-6.060606060606060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D34-47DE-9617-AF17A57F16BA}"/>
                </c:ext>
              </c:extLst>
            </c:dLbl>
            <c:dLbl>
              <c:idx val="1"/>
              <c:layout>
                <c:manualLayout>
                  <c:x val="-8.3203328133125334E-3"/>
                  <c:y val="-8.754208754208753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D34-47DE-9617-AF17A57F16BA}"/>
                </c:ext>
              </c:extLst>
            </c:dLbl>
            <c:dLbl>
              <c:idx val="2"/>
              <c:layout>
                <c:manualLayout>
                  <c:x val="0"/>
                  <c:y val="-9.19540229885057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D34-47DE-9617-AF17A57F16BA}"/>
                </c:ext>
              </c:extLst>
            </c:dLbl>
            <c:spPr>
              <a:noFill/>
              <a:ln>
                <a:noFill/>
              </a:ln>
              <a:effectLst/>
            </c:spPr>
            <c:txPr>
              <a:bodyPr rot="0" spcFirstLastPara="1" vertOverflow="ellipsis" vert="horz" wrap="square" anchor="ctr" anchorCtr="1"/>
              <a:lstStyle/>
              <a:p>
                <a:pPr>
                  <a:defRPr sz="900" b="1" i="0" u="none" strike="noStrike" kern="1200" baseline="0">
                    <a:solidFill>
                      <a:srgbClr val="FF0000"/>
                    </a:solidFill>
                    <a:latin typeface="Times New Roman" panose="02020603050405020304" pitchFamily="18" charset="0"/>
                    <a:ea typeface="+mn-ea"/>
                    <a:cs typeface="Times New Roman" panose="02020603050405020304" pitchFamily="18" charset="0"/>
                  </a:defRPr>
                </a:pPr>
                <a:endParaRPr lang="ru-KG"/>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ФЗД!$C$2:$E$3</c:f>
              <c:multiLvlStrCache>
                <c:ptCount val="3"/>
                <c:lvl>
                  <c:pt idx="0">
                    <c:v>факт</c:v>
                  </c:pt>
                  <c:pt idx="1">
                    <c:v>факт</c:v>
                  </c:pt>
                  <c:pt idx="2">
                    <c:v>факт</c:v>
                  </c:pt>
                </c:lvl>
                <c:lvl>
                  <c:pt idx="0">
                    <c:v>2023</c:v>
                  </c:pt>
                  <c:pt idx="1">
                    <c:v>2024</c:v>
                  </c:pt>
                  <c:pt idx="2">
                    <c:v>2025</c:v>
                  </c:pt>
                </c:lvl>
              </c:multiLvlStrCache>
            </c:multiLvlStrRef>
          </c:cat>
          <c:val>
            <c:numRef>
              <c:f>ФЗД!$C$6:$E$6</c:f>
              <c:numCache>
                <c:formatCode>0.00%</c:formatCode>
                <c:ptCount val="3"/>
                <c:pt idx="0">
                  <c:v>4.8626476113404718E-2</c:v>
                </c:pt>
                <c:pt idx="1">
                  <c:v>4.575152735361495E-2</c:v>
                </c:pt>
                <c:pt idx="2">
                  <c:v>4.3046824432760256E-2</c:v>
                </c:pt>
              </c:numCache>
            </c:numRef>
          </c:val>
          <c:smooth val="0"/>
          <c:extLst>
            <c:ext xmlns:c16="http://schemas.microsoft.com/office/drawing/2014/chart" uri="{C3380CC4-5D6E-409C-BE32-E72D297353CC}">
              <c16:uniqueId val="{00000005-ED34-47DE-9617-AF17A57F16BA}"/>
            </c:ext>
          </c:extLst>
        </c:ser>
        <c:dLbls>
          <c:showLegendKey val="0"/>
          <c:showVal val="1"/>
          <c:showCatName val="0"/>
          <c:showSerName val="0"/>
          <c:showPercent val="0"/>
          <c:showBubbleSize val="0"/>
        </c:dLbls>
        <c:marker val="1"/>
        <c:smooth val="0"/>
        <c:axId val="85156952"/>
        <c:axId val="85157672"/>
      </c:lineChart>
      <c:catAx>
        <c:axId val="7467478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KG"/>
          </a:p>
        </c:txPr>
        <c:crossAx val="746747080"/>
        <c:crosses val="autoZero"/>
        <c:auto val="1"/>
        <c:lblAlgn val="ctr"/>
        <c:lblOffset val="100"/>
        <c:noMultiLvlLbl val="0"/>
      </c:catAx>
      <c:valAx>
        <c:axId val="746747080"/>
        <c:scaling>
          <c:orientation val="minMax"/>
        </c:scaling>
        <c:delete val="0"/>
        <c:axPos val="l"/>
        <c:numFmt formatCode="#\ ##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KG"/>
          </a:p>
        </c:txPr>
        <c:crossAx val="746747800"/>
        <c:crosses val="autoZero"/>
        <c:crossBetween val="between"/>
      </c:valAx>
      <c:valAx>
        <c:axId val="85157672"/>
        <c:scaling>
          <c:orientation val="minMax"/>
        </c:scaling>
        <c:delete val="0"/>
        <c:axPos val="r"/>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ru-KG"/>
          </a:p>
        </c:txPr>
        <c:crossAx val="85156952"/>
        <c:crosses val="max"/>
        <c:crossBetween val="between"/>
      </c:valAx>
      <c:catAx>
        <c:axId val="85156952"/>
        <c:scaling>
          <c:orientation val="minMax"/>
        </c:scaling>
        <c:delete val="1"/>
        <c:axPos val="b"/>
        <c:numFmt formatCode="General" sourceLinked="1"/>
        <c:majorTickMark val="none"/>
        <c:minorTickMark val="none"/>
        <c:tickLblPos val="nextTo"/>
        <c:crossAx val="85157672"/>
        <c:crosses val="autoZero"/>
        <c:auto val="1"/>
        <c:lblAlgn val="ctr"/>
        <c:lblOffset val="100"/>
        <c:noMultiLvlLbl val="0"/>
      </c:catAx>
      <c:spPr>
        <a:noFill/>
        <a:ln>
          <a:noFill/>
        </a:ln>
        <a:effectLst/>
      </c:spPr>
    </c:plotArea>
    <c:legend>
      <c:legendPos val="b"/>
      <c:layout>
        <c:manualLayout>
          <c:xMode val="edge"/>
          <c:yMode val="edge"/>
          <c:x val="3.6452229742732875E-3"/>
          <c:y val="0.73808132272236027"/>
          <c:w val="0.99270939026537441"/>
          <c:h val="0.2241823515376086"/>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KG"/>
        </a:p>
      </c:txPr>
    </c:legend>
    <c:plotVisOnly val="1"/>
    <c:dispBlanksAs val="gap"/>
    <c:showDLblsOverMax val="0"/>
  </c:chart>
  <c:spPr>
    <a:solidFill>
      <a:schemeClr val="bg1"/>
    </a:solidFill>
    <a:ln w="9525" cap="flat" cmpd="sng" algn="ctr">
      <a:noFill/>
      <a:round/>
    </a:ln>
    <a:effectLst/>
  </c:spPr>
  <c:txPr>
    <a:bodyPr/>
    <a:lstStyle/>
    <a:p>
      <a:pPr>
        <a:defRPr>
          <a:latin typeface="Times New Roman" panose="02020603050405020304" pitchFamily="18" charset="0"/>
          <a:cs typeface="Times New Roman" panose="02020603050405020304" pitchFamily="18" charset="0"/>
        </a:defRPr>
      </a:pPr>
      <a:endParaRPr lang="ru-KG"/>
    </a:p>
  </c:txPr>
  <c:externalData r:id="rId4">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682174103237095"/>
          <c:y val="0.19391576052993376"/>
          <c:w val="0.76721741032370949"/>
          <c:h val="0.50517912533660569"/>
        </c:manualLayout>
      </c:layout>
      <c:barChart>
        <c:barDir val="col"/>
        <c:grouping val="clustered"/>
        <c:varyColors val="0"/>
        <c:ser>
          <c:idx val="0"/>
          <c:order val="0"/>
          <c:tx>
            <c:strRef>
              <c:f>'Доход ГЦБ'!$D$18</c:f>
              <c:strCache>
                <c:ptCount val="1"/>
                <c:pt idx="0">
                  <c:v>2024</c:v>
                </c:pt>
              </c:strCache>
            </c:strRef>
          </c:tx>
          <c:spPr>
            <a:solidFill>
              <a:schemeClr val="accent1"/>
            </a:solidFill>
            <a:ln>
              <a:noFill/>
            </a:ln>
            <a:effectLst/>
          </c:spPr>
          <c:invertIfNegative val="0"/>
          <c:dLbls>
            <c:dLbl>
              <c:idx val="2"/>
              <c:layout>
                <c:manualLayout>
                  <c:x val="1.6666666666666566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11A-4D05-AC27-CC510D10706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'Доход ГЦБ'!$B$20:$B$22</c:f>
              <c:strCache>
                <c:ptCount val="3"/>
                <c:pt idx="0">
                  <c:v>ГКВ</c:v>
                </c:pt>
                <c:pt idx="1">
                  <c:v>ГКО</c:v>
                </c:pt>
                <c:pt idx="2">
                  <c:v>НОТы НБКР</c:v>
                </c:pt>
              </c:strCache>
            </c:strRef>
          </c:cat>
          <c:val>
            <c:numRef>
              <c:f>'Доход ГЦБ'!$D$20:$D$22</c:f>
              <c:numCache>
                <c:formatCode>#,##0.00</c:formatCode>
                <c:ptCount val="3"/>
                <c:pt idx="0">
                  <c:v>98.325140000000019</c:v>
                </c:pt>
                <c:pt idx="1">
                  <c:v>412.79386599999998</c:v>
                </c:pt>
                <c:pt idx="2">
                  <c:v>302.72444100000007</c:v>
                </c:pt>
              </c:numCache>
            </c:numRef>
          </c:val>
          <c:extLst>
            <c:ext xmlns:c16="http://schemas.microsoft.com/office/drawing/2014/chart" uri="{C3380CC4-5D6E-409C-BE32-E72D297353CC}">
              <c16:uniqueId val="{00000001-C11A-4D05-AC27-CC510D10706B}"/>
            </c:ext>
          </c:extLst>
        </c:ser>
        <c:ser>
          <c:idx val="1"/>
          <c:order val="1"/>
          <c:tx>
            <c:strRef>
              <c:f>'Доход ГЦБ'!$E$18</c:f>
              <c:strCache>
                <c:ptCount val="1"/>
                <c:pt idx="0">
                  <c:v>2025</c:v>
                </c:pt>
              </c:strCache>
            </c:strRef>
          </c:tx>
          <c:spPr>
            <a:solidFill>
              <a:schemeClr val="accent2"/>
            </a:solidFill>
            <a:ln>
              <a:noFill/>
            </a:ln>
            <a:effectLst/>
          </c:spPr>
          <c:invertIfNegative val="0"/>
          <c:dLbls>
            <c:dLbl>
              <c:idx val="1"/>
              <c:layout>
                <c:manualLayout>
                  <c:x val="0"/>
                  <c:y val="1.75438596491228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11A-4D05-AC27-CC510D10706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'Доход ГЦБ'!$B$20:$B$22</c:f>
              <c:strCache>
                <c:ptCount val="3"/>
                <c:pt idx="0">
                  <c:v>ГКВ</c:v>
                </c:pt>
                <c:pt idx="1">
                  <c:v>ГКО</c:v>
                </c:pt>
                <c:pt idx="2">
                  <c:v>НОТы НБКР</c:v>
                </c:pt>
              </c:strCache>
            </c:strRef>
          </c:cat>
          <c:val>
            <c:numRef>
              <c:f>'Доход ГЦБ'!$E$20:$E$22</c:f>
              <c:numCache>
                <c:formatCode>#,##0.00</c:formatCode>
                <c:ptCount val="3"/>
                <c:pt idx="0">
                  <c:v>97.61171963000001</c:v>
                </c:pt>
                <c:pt idx="1">
                  <c:v>910.10482268999999</c:v>
                </c:pt>
                <c:pt idx="2">
                  <c:v>23.514977390000002</c:v>
                </c:pt>
              </c:numCache>
            </c:numRef>
          </c:val>
          <c:extLst>
            <c:ext xmlns:c16="http://schemas.microsoft.com/office/drawing/2014/chart" uri="{C3380CC4-5D6E-409C-BE32-E72D297353CC}">
              <c16:uniqueId val="{00000003-C11A-4D05-AC27-CC510D10706B}"/>
            </c:ext>
          </c:extLst>
        </c:ser>
        <c:dLbls>
          <c:showLegendKey val="0"/>
          <c:showVal val="0"/>
          <c:showCatName val="0"/>
          <c:showSerName val="0"/>
          <c:showPercent val="0"/>
          <c:showBubbleSize val="0"/>
        </c:dLbls>
        <c:gapWidth val="219"/>
        <c:overlap val="-27"/>
        <c:axId val="645927168"/>
        <c:axId val="645922488"/>
      </c:barChart>
      <c:lineChart>
        <c:grouping val="standard"/>
        <c:varyColors val="0"/>
        <c:ser>
          <c:idx val="2"/>
          <c:order val="2"/>
          <c:tx>
            <c:strRef>
              <c:f>'Доход ГЦБ'!$F$18:$F$19</c:f>
              <c:strCache>
                <c:ptCount val="2"/>
                <c:pt idx="0">
                  <c:v>прирост за 2025 год, в %</c:v>
                </c:pt>
              </c:strCache>
            </c:strRef>
          </c:tx>
          <c:spPr>
            <a:ln w="28575" cap="rnd">
              <a:solidFill>
                <a:schemeClr val="accent3"/>
              </a:solidFill>
              <a:round/>
            </a:ln>
            <a:effectLst/>
          </c:spPr>
          <c:marker>
            <c:symbol val="none"/>
          </c:marker>
          <c:dLbls>
            <c:dLbl>
              <c:idx val="0"/>
              <c:layout>
                <c:manualLayout>
                  <c:x val="-5.5555555555555608E-2"/>
                  <c:y val="-5.09259259259259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11A-4D05-AC27-CC510D10706B}"/>
                </c:ext>
              </c:extLst>
            </c:dLbl>
            <c:dLbl>
              <c:idx val="1"/>
              <c:layout>
                <c:manualLayout>
                  <c:x val="-4.415290695976206E-2"/>
                  <c:y val="-0.2382837859553270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11A-4D05-AC27-CC510D10706B}"/>
                </c:ext>
              </c:extLst>
            </c:dLbl>
            <c:dLbl>
              <c:idx val="2"/>
              <c:layout>
                <c:manualLayout>
                  <c:x val="5.1890890427248298E-3"/>
                  <c:y val="-0.1549506311711036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C11A-4D05-AC27-CC510D10706B}"/>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'Доход ГЦБ'!$B$20:$B$22</c:f>
              <c:strCache>
                <c:ptCount val="3"/>
                <c:pt idx="0">
                  <c:v>ГКВ</c:v>
                </c:pt>
                <c:pt idx="1">
                  <c:v>ГКО</c:v>
                </c:pt>
                <c:pt idx="2">
                  <c:v>НОТы НБКР</c:v>
                </c:pt>
              </c:strCache>
            </c:strRef>
          </c:cat>
          <c:val>
            <c:numRef>
              <c:f>'Доход ГЦБ'!$F$20:$F$22</c:f>
              <c:numCache>
                <c:formatCode>0%</c:formatCode>
                <c:ptCount val="3"/>
                <c:pt idx="0">
                  <c:v>-7.2557269687082426E-3</c:v>
                </c:pt>
                <c:pt idx="1">
                  <c:v>1.2047440566619274</c:v>
                </c:pt>
                <c:pt idx="2">
                  <c:v>-0.92232217090789836</c:v>
                </c:pt>
              </c:numCache>
            </c:numRef>
          </c:val>
          <c:smooth val="0"/>
          <c:extLst>
            <c:ext xmlns:c16="http://schemas.microsoft.com/office/drawing/2014/chart" uri="{C3380CC4-5D6E-409C-BE32-E72D297353CC}">
              <c16:uniqueId val="{00000007-C11A-4D05-AC27-CC510D10706B}"/>
            </c:ext>
          </c:extLst>
        </c:ser>
        <c:dLbls>
          <c:showLegendKey val="0"/>
          <c:showVal val="0"/>
          <c:showCatName val="0"/>
          <c:showSerName val="0"/>
          <c:showPercent val="0"/>
          <c:showBubbleSize val="0"/>
        </c:dLbls>
        <c:marker val="1"/>
        <c:smooth val="0"/>
        <c:axId val="645925728"/>
        <c:axId val="645925368"/>
      </c:lineChart>
      <c:catAx>
        <c:axId val="6459271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crossAx val="645922488"/>
        <c:crosses val="autoZero"/>
        <c:auto val="1"/>
        <c:lblAlgn val="ctr"/>
        <c:lblOffset val="100"/>
        <c:noMultiLvlLbl val="0"/>
      </c:catAx>
      <c:valAx>
        <c:axId val="645922488"/>
        <c:scaling>
          <c:orientation val="minMax"/>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crossAx val="645927168"/>
        <c:crosses val="autoZero"/>
        <c:crossBetween val="between"/>
      </c:valAx>
      <c:valAx>
        <c:axId val="645925368"/>
        <c:scaling>
          <c:orientation val="minMax"/>
        </c:scaling>
        <c:delete val="0"/>
        <c:axPos val="r"/>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ru-RU"/>
          </a:p>
        </c:txPr>
        <c:crossAx val="645925728"/>
        <c:crosses val="max"/>
        <c:crossBetween val="between"/>
      </c:valAx>
      <c:catAx>
        <c:axId val="645925728"/>
        <c:scaling>
          <c:orientation val="minMax"/>
        </c:scaling>
        <c:delete val="1"/>
        <c:axPos val="b"/>
        <c:numFmt formatCode="General" sourceLinked="1"/>
        <c:majorTickMark val="none"/>
        <c:minorTickMark val="none"/>
        <c:tickLblPos val="nextTo"/>
        <c:crossAx val="645925368"/>
        <c:crosses val="autoZero"/>
        <c:auto val="1"/>
        <c:lblAlgn val="ctr"/>
        <c:lblOffset val="100"/>
        <c:noMultiLvlLbl val="0"/>
      </c:catAx>
      <c:spPr>
        <a:noFill/>
        <a:ln>
          <a:noFill/>
        </a:ln>
        <a:effectLst/>
      </c:spPr>
    </c:plotArea>
    <c:legend>
      <c:legendPos val="b"/>
      <c:layout>
        <c:manualLayout>
          <c:xMode val="edge"/>
          <c:yMode val="edge"/>
          <c:x val="0.24228934817170111"/>
          <c:y val="0.87366775782240702"/>
          <c:w val="0.51542130365659777"/>
          <c:h val="0.1188416054734731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legend>
    <c:plotVisOnly val="1"/>
    <c:dispBlanksAs val="gap"/>
    <c:showDLblsOverMax val="0"/>
  </c:chart>
  <c:spPr>
    <a:solidFill>
      <a:schemeClr val="bg1"/>
    </a:solidFill>
    <a:ln w="9525" cap="flat" cmpd="sng" algn="ctr">
      <a:noFill/>
      <a:round/>
    </a:ln>
    <a:effectLst/>
  </c:spPr>
  <c:txPr>
    <a:bodyPr/>
    <a:lstStyle/>
    <a:p>
      <a:pPr>
        <a:defRPr>
          <a:latin typeface="Times New Roman" panose="02020603050405020304" pitchFamily="18" charset="0"/>
          <a:cs typeface="Times New Roman" panose="02020603050405020304" pitchFamily="18" charset="0"/>
        </a:defRPr>
      </a:pPr>
      <a:endParaRPr lang="ru-RU"/>
    </a:p>
  </c:txPr>
  <c:externalData r:id="rId4">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v>АзияУниверсалБанк</c:v>
          </c:tx>
          <c:spPr>
            <a:solidFill>
              <a:schemeClr val="tx2"/>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Ликвидац!$G$2:$I$2</c:f>
              <c:strCache>
                <c:ptCount val="3"/>
                <c:pt idx="0">
                  <c:v>(1)</c:v>
                </c:pt>
                <c:pt idx="1">
                  <c:v>(2)</c:v>
                </c:pt>
                <c:pt idx="2">
                  <c:v>(3)</c:v>
                </c:pt>
              </c:strCache>
            </c:strRef>
          </c:cat>
          <c:val>
            <c:numRef>
              <c:f>Ликвидац!$B$5:$D$5</c:f>
              <c:numCache>
                <c:formatCode>#\ ##0.0</c:formatCode>
                <c:ptCount val="3"/>
                <c:pt idx="0">
                  <c:v>3460</c:v>
                </c:pt>
                <c:pt idx="1">
                  <c:v>1875</c:v>
                </c:pt>
                <c:pt idx="2">
                  <c:v>438</c:v>
                </c:pt>
              </c:numCache>
            </c:numRef>
          </c:val>
          <c:extLst>
            <c:ext xmlns:c16="http://schemas.microsoft.com/office/drawing/2014/chart" uri="{C3380CC4-5D6E-409C-BE32-E72D297353CC}">
              <c16:uniqueId val="{00000000-0A68-4BF0-A2EE-B8947C4A5BAB}"/>
            </c:ext>
          </c:extLst>
        </c:ser>
        <c:dLbls>
          <c:showLegendKey val="0"/>
          <c:showVal val="0"/>
          <c:showCatName val="0"/>
          <c:showSerName val="0"/>
          <c:showPercent val="0"/>
          <c:showBubbleSize val="0"/>
        </c:dLbls>
        <c:gapWidth val="219"/>
        <c:overlap val="-27"/>
        <c:axId val="614296536"/>
        <c:axId val="614293656"/>
      </c:barChart>
      <c:catAx>
        <c:axId val="6142965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ru-RU"/>
          </a:p>
        </c:txPr>
        <c:crossAx val="614293656"/>
        <c:crosses val="autoZero"/>
        <c:auto val="1"/>
        <c:lblAlgn val="ctr"/>
        <c:lblOffset val="100"/>
        <c:noMultiLvlLbl val="0"/>
      </c:catAx>
      <c:valAx>
        <c:axId val="614293656"/>
        <c:scaling>
          <c:orientation val="minMax"/>
        </c:scaling>
        <c:delete val="0"/>
        <c:axPos val="l"/>
        <c:majorGridlines>
          <c:spPr>
            <a:ln w="9525" cap="flat" cmpd="sng" algn="ctr">
              <a:solidFill>
                <a:schemeClr val="tx1">
                  <a:lumMod val="15000"/>
                  <a:lumOff val="85000"/>
                </a:schemeClr>
              </a:solidFill>
              <a:round/>
            </a:ln>
            <a:effectLst/>
          </c:spPr>
        </c:majorGridlines>
        <c:numFmt formatCode="#\ ##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ru-RU"/>
          </a:p>
        </c:txPr>
        <c:crossAx val="61429653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pPr>
      <a:endParaRPr lang="ru-RU"/>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v>Ак Банк</c:v>
          </c:tx>
          <c:spPr>
            <a:solidFill>
              <a:schemeClr val="accent6">
                <a:lumMod val="75000"/>
              </a:schemeClr>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Ликвидац!$G$2:$I$2</c:f>
              <c:strCache>
                <c:ptCount val="3"/>
                <c:pt idx="0">
                  <c:v>(1)</c:v>
                </c:pt>
                <c:pt idx="1">
                  <c:v>(2)</c:v>
                </c:pt>
                <c:pt idx="2">
                  <c:v>(3)</c:v>
                </c:pt>
              </c:strCache>
            </c:strRef>
          </c:cat>
          <c:val>
            <c:numRef>
              <c:f>Ликвидац!$B$6:$D$6</c:f>
              <c:numCache>
                <c:formatCode>#\ ##0.0</c:formatCode>
                <c:ptCount val="3"/>
                <c:pt idx="0">
                  <c:v>283.10000000000002</c:v>
                </c:pt>
                <c:pt idx="1">
                  <c:v>682.9</c:v>
                </c:pt>
                <c:pt idx="2">
                  <c:v>0</c:v>
                </c:pt>
              </c:numCache>
            </c:numRef>
          </c:val>
          <c:extLst>
            <c:ext xmlns:c16="http://schemas.microsoft.com/office/drawing/2014/chart" uri="{C3380CC4-5D6E-409C-BE32-E72D297353CC}">
              <c16:uniqueId val="{00000000-6F4A-4398-9C35-DAF7B7A5BF2A}"/>
            </c:ext>
          </c:extLst>
        </c:ser>
        <c:dLbls>
          <c:showLegendKey val="0"/>
          <c:showVal val="0"/>
          <c:showCatName val="0"/>
          <c:showSerName val="0"/>
          <c:showPercent val="0"/>
          <c:showBubbleSize val="0"/>
        </c:dLbls>
        <c:gapWidth val="219"/>
        <c:overlap val="-27"/>
        <c:axId val="614296536"/>
        <c:axId val="614293656"/>
      </c:barChart>
      <c:catAx>
        <c:axId val="6142965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ru-RU"/>
          </a:p>
        </c:txPr>
        <c:crossAx val="614293656"/>
        <c:crosses val="autoZero"/>
        <c:auto val="1"/>
        <c:lblAlgn val="ctr"/>
        <c:lblOffset val="100"/>
        <c:noMultiLvlLbl val="0"/>
      </c:catAx>
      <c:valAx>
        <c:axId val="614293656"/>
        <c:scaling>
          <c:orientation val="minMax"/>
        </c:scaling>
        <c:delete val="0"/>
        <c:axPos val="l"/>
        <c:majorGridlines>
          <c:spPr>
            <a:ln w="9525" cap="flat" cmpd="sng" algn="ctr">
              <a:solidFill>
                <a:schemeClr val="tx1">
                  <a:lumMod val="15000"/>
                  <a:lumOff val="85000"/>
                </a:schemeClr>
              </a:solidFill>
              <a:round/>
            </a:ln>
            <a:effectLst/>
          </c:spPr>
        </c:majorGridlines>
        <c:numFmt formatCode="#\ ##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ru-RU"/>
          </a:p>
        </c:txPr>
        <c:crossAx val="61429653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pPr>
      <a:endParaRPr lang="ru-RU"/>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3477579073802221E-2"/>
          <c:y val="6.7588325652841785E-2"/>
          <c:w val="0.85502302148672094"/>
          <c:h val="0.61629183448843083"/>
        </c:manualLayout>
      </c:layout>
      <c:barChart>
        <c:barDir val="col"/>
        <c:grouping val="clustered"/>
        <c:varyColors val="0"/>
        <c:ser>
          <c:idx val="1"/>
          <c:order val="1"/>
          <c:tx>
            <c:strRef>
              <c:f>Кадры!$E$2</c:f>
              <c:strCache>
                <c:ptCount val="1"/>
                <c:pt idx="0">
                  <c:v>Численность (всего)</c:v>
                </c:pt>
              </c:strCache>
            </c:strRef>
          </c:tx>
          <c:spPr>
            <a:solidFill>
              <a:schemeClr val="accent2"/>
            </a:solidFill>
            <a:ln>
              <a:noFill/>
            </a:ln>
            <a:effectLst/>
          </c:spPr>
          <c:invertIfNegative val="0"/>
          <c:dLbls>
            <c:dLbl>
              <c:idx val="0"/>
              <c:layout>
                <c:manualLayout>
                  <c:x val="-5.5555555555555558E-3"/>
                  <c:y val="0.15740740740740741"/>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00-FAF9-4C22-8769-23CC0DD228E2}"/>
                </c:ext>
              </c:extLst>
            </c:dLbl>
            <c:dLbl>
              <c:idx val="1"/>
              <c:layout>
                <c:manualLayout>
                  <c:x val="0"/>
                  <c:y val="0.1990740740740740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AF9-4C22-8769-23CC0DD228E2}"/>
                </c:ext>
              </c:extLst>
            </c:dLbl>
            <c:dLbl>
              <c:idx val="2"/>
              <c:layout>
                <c:manualLayout>
                  <c:x val="-2.7777777777777779E-3"/>
                  <c:y val="0.2129629629629629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AF9-4C22-8769-23CC0DD228E2}"/>
                </c:ext>
              </c:extLst>
            </c:dLbl>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ru-KG"/>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Кадры!$A$8:$A$10</c:f>
              <c:numCache>
                <c:formatCode>General</c:formatCode>
                <c:ptCount val="3"/>
                <c:pt idx="0">
                  <c:v>2023</c:v>
                </c:pt>
                <c:pt idx="1">
                  <c:v>2024</c:v>
                </c:pt>
                <c:pt idx="2">
                  <c:v>2025</c:v>
                </c:pt>
              </c:numCache>
            </c:numRef>
          </c:cat>
          <c:val>
            <c:numRef>
              <c:f>Кадры!$E$8:$E$10</c:f>
              <c:numCache>
                <c:formatCode>General</c:formatCode>
                <c:ptCount val="3"/>
                <c:pt idx="0">
                  <c:v>20</c:v>
                </c:pt>
                <c:pt idx="1">
                  <c:v>33</c:v>
                </c:pt>
                <c:pt idx="2">
                  <c:v>33</c:v>
                </c:pt>
              </c:numCache>
            </c:numRef>
          </c:val>
          <c:extLst>
            <c:ext xmlns:c16="http://schemas.microsoft.com/office/drawing/2014/chart" uri="{C3380CC4-5D6E-409C-BE32-E72D297353CC}">
              <c16:uniqueId val="{00000003-FAF9-4C22-8769-23CC0DD228E2}"/>
            </c:ext>
          </c:extLst>
        </c:ser>
        <c:dLbls>
          <c:showLegendKey val="0"/>
          <c:showVal val="0"/>
          <c:showCatName val="0"/>
          <c:showSerName val="0"/>
          <c:showPercent val="0"/>
          <c:showBubbleSize val="0"/>
        </c:dLbls>
        <c:gapWidth val="219"/>
        <c:axId val="564279536"/>
        <c:axId val="564258896"/>
      </c:barChart>
      <c:lineChart>
        <c:grouping val="standard"/>
        <c:varyColors val="0"/>
        <c:ser>
          <c:idx val="0"/>
          <c:order val="0"/>
          <c:tx>
            <c:strRef>
              <c:f>Кадры!$D$2</c:f>
              <c:strCache>
                <c:ptCount val="1"/>
                <c:pt idx="0">
                  <c:v>Коэффициент текучести кадров, %</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dLbl>
              <c:idx val="0"/>
              <c:layout>
                <c:manualLayout>
                  <c:x val="4.1666666666666664E-2"/>
                  <c:y val="-7.4074074074074153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04-FAF9-4C22-8769-23CC0DD228E2}"/>
                </c:ext>
              </c:extLst>
            </c:dLbl>
            <c:dLbl>
              <c:idx val="1"/>
              <c:layout>
                <c:manualLayout>
                  <c:x val="4.4444444444444446E-2"/>
                  <c:y val="-7.407407407407415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AF9-4C22-8769-23CC0DD228E2}"/>
                </c:ext>
              </c:extLst>
            </c:dLbl>
            <c:dLbl>
              <c:idx val="2"/>
              <c:layout>
                <c:manualLayout>
                  <c:x val="4.235101023916639E-2"/>
                  <c:y val="-0.105835523676747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AF9-4C22-8769-23CC0DD228E2}"/>
                </c:ext>
              </c:extLst>
            </c:dLbl>
            <c:spPr>
              <a:solidFill>
                <a:srgbClr val="0070C0"/>
              </a:solidFill>
              <a:ln>
                <a:solidFill>
                  <a:schemeClr val="accent1"/>
                </a:solidFill>
              </a:ln>
              <a:effectLst/>
            </c:spPr>
            <c:txPr>
              <a:bodyPr rot="0" spcFirstLastPara="1" vertOverflow="ellipsis" vert="horz" wrap="square" anchor="ctr" anchorCtr="1"/>
              <a:lstStyle/>
              <a:p>
                <a:pPr>
                  <a:defRPr sz="9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ru-KG"/>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Кадры!$A$8:$A$10</c:f>
              <c:numCache>
                <c:formatCode>General</c:formatCode>
                <c:ptCount val="3"/>
                <c:pt idx="0">
                  <c:v>2023</c:v>
                </c:pt>
                <c:pt idx="1">
                  <c:v>2024</c:v>
                </c:pt>
                <c:pt idx="2">
                  <c:v>2025</c:v>
                </c:pt>
              </c:numCache>
            </c:numRef>
          </c:cat>
          <c:val>
            <c:numRef>
              <c:f>Кадры!$D$8:$D$10</c:f>
              <c:numCache>
                <c:formatCode>0.0</c:formatCode>
                <c:ptCount val="3"/>
                <c:pt idx="0">
                  <c:v>14.87603305785124</c:v>
                </c:pt>
                <c:pt idx="1">
                  <c:v>17.804154302670625</c:v>
                </c:pt>
                <c:pt idx="2">
                  <c:v>18.848167539267017</c:v>
                </c:pt>
              </c:numCache>
            </c:numRef>
          </c:val>
          <c:smooth val="0"/>
          <c:extLst>
            <c:ext xmlns:c16="http://schemas.microsoft.com/office/drawing/2014/chart" uri="{C3380CC4-5D6E-409C-BE32-E72D297353CC}">
              <c16:uniqueId val="{00000007-FAF9-4C22-8769-23CC0DD228E2}"/>
            </c:ext>
          </c:extLst>
        </c:ser>
        <c:ser>
          <c:idx val="2"/>
          <c:order val="2"/>
          <c:tx>
            <c:strRef>
              <c:f>Кадры!$F$2</c:f>
              <c:strCache>
                <c:ptCount val="1"/>
                <c:pt idx="0">
                  <c:v>Средний возраст работников</c:v>
                </c:pt>
              </c:strCache>
            </c:strRef>
          </c:tx>
          <c:spPr>
            <a:ln w="28575" cap="rnd">
              <a:solidFill>
                <a:schemeClr val="accent3"/>
              </a:solidFill>
              <a:round/>
            </a:ln>
            <a:effectLst/>
          </c:spPr>
          <c:marker>
            <c:symbol val="none"/>
          </c:marker>
          <c:dLbls>
            <c:dLbl>
              <c:idx val="0"/>
              <c:layout>
                <c:manualLayout>
                  <c:x val="-1.6666666666666666E-2"/>
                  <c:y val="-8.3333333333333329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08-FAF9-4C22-8769-23CC0DD228E2}"/>
                </c:ext>
              </c:extLst>
            </c:dLbl>
            <c:dLbl>
              <c:idx val="1"/>
              <c:layout>
                <c:manualLayout>
                  <c:x val="-3.888888888888889E-2"/>
                  <c:y val="-0.111111111111111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FAF9-4C22-8769-23CC0DD228E2}"/>
                </c:ext>
              </c:extLst>
            </c:dLbl>
            <c:dLbl>
              <c:idx val="2"/>
              <c:layout>
                <c:manualLayout>
                  <c:x val="-3.3333333333333333E-2"/>
                  <c:y val="-7.4074074074074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FAF9-4C22-8769-23CC0DD228E2}"/>
                </c:ext>
              </c:extLst>
            </c:dLbl>
            <c:spPr>
              <a:solidFill>
                <a:schemeClr val="bg1">
                  <a:lumMod val="75000"/>
                </a:schemeClr>
              </a:solidFill>
              <a:ln>
                <a:solidFill>
                  <a:schemeClr val="bg1">
                    <a:lumMod val="75000"/>
                  </a:schemeClr>
                </a:solid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ru-KG"/>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Кадры!$A$8:$A$10</c:f>
              <c:numCache>
                <c:formatCode>General</c:formatCode>
                <c:ptCount val="3"/>
                <c:pt idx="0">
                  <c:v>2023</c:v>
                </c:pt>
                <c:pt idx="1">
                  <c:v>2024</c:v>
                </c:pt>
                <c:pt idx="2">
                  <c:v>2025</c:v>
                </c:pt>
              </c:numCache>
            </c:numRef>
          </c:cat>
          <c:val>
            <c:numRef>
              <c:f>Кадры!$F$8:$F$10</c:f>
              <c:numCache>
                <c:formatCode>0</c:formatCode>
                <c:ptCount val="3"/>
                <c:pt idx="0">
                  <c:v>44</c:v>
                </c:pt>
                <c:pt idx="1">
                  <c:v>49</c:v>
                </c:pt>
                <c:pt idx="2">
                  <c:v>47</c:v>
                </c:pt>
              </c:numCache>
            </c:numRef>
          </c:val>
          <c:smooth val="0"/>
          <c:extLst>
            <c:ext xmlns:c16="http://schemas.microsoft.com/office/drawing/2014/chart" uri="{C3380CC4-5D6E-409C-BE32-E72D297353CC}">
              <c16:uniqueId val="{0000000B-FAF9-4C22-8769-23CC0DD228E2}"/>
            </c:ext>
          </c:extLst>
        </c:ser>
        <c:dLbls>
          <c:showLegendKey val="0"/>
          <c:showVal val="0"/>
          <c:showCatName val="0"/>
          <c:showSerName val="0"/>
          <c:showPercent val="0"/>
          <c:showBubbleSize val="0"/>
        </c:dLbls>
        <c:marker val="1"/>
        <c:smooth val="0"/>
        <c:axId val="564281456"/>
        <c:axId val="564264656"/>
      </c:lineChart>
      <c:catAx>
        <c:axId val="5642795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KG"/>
          </a:p>
        </c:txPr>
        <c:crossAx val="564258896"/>
        <c:crosses val="autoZero"/>
        <c:auto val="1"/>
        <c:lblAlgn val="ctr"/>
        <c:lblOffset val="100"/>
        <c:noMultiLvlLbl val="0"/>
      </c:catAx>
      <c:valAx>
        <c:axId val="5642588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KG"/>
          </a:p>
        </c:txPr>
        <c:crossAx val="564279536"/>
        <c:crosses val="autoZero"/>
        <c:crossBetween val="between"/>
      </c:valAx>
      <c:valAx>
        <c:axId val="564264656"/>
        <c:scaling>
          <c:orientation val="minMax"/>
        </c:scaling>
        <c:delete val="0"/>
        <c:axPos val="r"/>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KG"/>
          </a:p>
        </c:txPr>
        <c:crossAx val="564281456"/>
        <c:crosses val="max"/>
        <c:crossBetween val="between"/>
      </c:valAx>
      <c:catAx>
        <c:axId val="564281456"/>
        <c:scaling>
          <c:orientation val="minMax"/>
        </c:scaling>
        <c:delete val="1"/>
        <c:axPos val="b"/>
        <c:numFmt formatCode="General" sourceLinked="1"/>
        <c:majorTickMark val="out"/>
        <c:minorTickMark val="none"/>
        <c:tickLblPos val="nextTo"/>
        <c:crossAx val="564264656"/>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KG"/>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sz="900">
          <a:latin typeface="Times New Roman" panose="02020603050405020304" pitchFamily="18" charset="0"/>
          <a:cs typeface="Times New Roman" panose="02020603050405020304" pitchFamily="18" charset="0"/>
        </a:defRPr>
      </a:pPr>
      <a:endParaRPr lang="ru-KG"/>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128487360132615"/>
          <c:y val="0.13954116199504715"/>
          <c:w val="0.77818858958419668"/>
          <c:h val="0.54002848485163135"/>
        </c:manualLayout>
      </c:layout>
      <c:barChart>
        <c:barDir val="col"/>
        <c:grouping val="clustered"/>
        <c:varyColors val="0"/>
        <c:ser>
          <c:idx val="0"/>
          <c:order val="0"/>
          <c:tx>
            <c:strRef>
              <c:f>БСКР_нбкр!$B$42</c:f>
              <c:strCache>
                <c:ptCount val="1"/>
                <c:pt idx="0">
                  <c:v>Депозитная база, млрд. сом</c:v>
                </c:pt>
              </c:strCache>
            </c:strRef>
          </c:tx>
          <c:spPr>
            <a:solidFill>
              <a:schemeClr val="accent1"/>
            </a:solidFill>
            <a:ln>
              <a:noFill/>
            </a:ln>
            <a:effectLst/>
          </c:spPr>
          <c:invertIfNegative val="0"/>
          <c:dLbls>
            <c:dLbl>
              <c:idx val="0"/>
              <c:layout>
                <c:manualLayout>
                  <c:x val="-2.0325203252032522E-3"/>
                  <c:y val="2.94659300184161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71B-425B-B073-924361FDC51B}"/>
                </c:ext>
              </c:extLst>
            </c:dLbl>
            <c:dLbl>
              <c:idx val="1"/>
              <c:layout>
                <c:manualLayout>
                  <c:x val="-3.7262442169814612E-17"/>
                  <c:y val="2.209944751381215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71B-425B-B073-924361FDC51B}"/>
                </c:ext>
              </c:extLst>
            </c:dLbl>
            <c:dLbl>
              <c:idx val="2"/>
              <c:layout>
                <c:manualLayout>
                  <c:x val="-2.0325203252032522E-3"/>
                  <c:y val="1.556183930047411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71B-425B-B073-924361FDC51B}"/>
                </c:ext>
              </c:extLst>
            </c:dLbl>
            <c:dLbl>
              <c:idx val="3"/>
              <c:layout>
                <c:manualLayout>
                  <c:x val="0"/>
                  <c:y val="2.70170096141297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71B-425B-B073-924361FDC51B}"/>
                </c:ext>
              </c:extLst>
            </c:dLbl>
            <c:dLbl>
              <c:idx val="4"/>
              <c:layout>
                <c:manualLayout>
                  <c:x val="0"/>
                  <c:y val="2.105263157894736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71B-425B-B073-924361FDC51B}"/>
                </c:ext>
              </c:extLst>
            </c:dLbl>
            <c:spPr>
              <a:noFill/>
              <a:ln>
                <a:noFill/>
              </a:ln>
              <a:effectLst/>
            </c:spPr>
            <c:txPr>
              <a:bodyPr rot="0" spcFirstLastPara="1" vertOverflow="ellipsis" vert="horz" wrap="square" anchor="ctr" anchorCtr="1"/>
              <a:lstStyle/>
              <a:p>
                <a:pPr>
                  <a:defRPr sz="1000" b="1"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БСКР_нбкр!$C$11:$H$11</c:f>
              <c:numCache>
                <c:formatCode>General</c:formatCode>
                <c:ptCount val="3"/>
                <c:pt idx="0">
                  <c:v>2023</c:v>
                </c:pt>
                <c:pt idx="1">
                  <c:v>2024</c:v>
                </c:pt>
                <c:pt idx="2">
                  <c:v>2025</c:v>
                </c:pt>
              </c:numCache>
            </c:numRef>
          </c:cat>
          <c:val>
            <c:numRef>
              <c:f>БСКР_нбкр!$C$42:$H$42</c:f>
              <c:numCache>
                <c:formatCode>0.00</c:formatCode>
                <c:ptCount val="3"/>
                <c:pt idx="0">
                  <c:v>431.34139829154998</c:v>
                </c:pt>
                <c:pt idx="1">
                  <c:v>592.41755589409001</c:v>
                </c:pt>
                <c:pt idx="2">
                  <c:v>865.91328511331301</c:v>
                </c:pt>
              </c:numCache>
            </c:numRef>
          </c:val>
          <c:extLst>
            <c:ext xmlns:c16="http://schemas.microsoft.com/office/drawing/2014/chart" uri="{C3380CC4-5D6E-409C-BE32-E72D297353CC}">
              <c16:uniqueId val="{00000005-A71B-425B-B073-924361FDC51B}"/>
            </c:ext>
          </c:extLst>
        </c:ser>
        <c:dLbls>
          <c:showLegendKey val="0"/>
          <c:showVal val="0"/>
          <c:showCatName val="0"/>
          <c:showSerName val="0"/>
          <c:showPercent val="0"/>
          <c:showBubbleSize val="0"/>
        </c:dLbls>
        <c:gapWidth val="219"/>
        <c:overlap val="-27"/>
        <c:axId val="697535384"/>
        <c:axId val="697540304"/>
      </c:barChart>
      <c:catAx>
        <c:axId val="697535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crossAx val="697540304"/>
        <c:crosses val="autoZero"/>
        <c:auto val="1"/>
        <c:lblAlgn val="ctr"/>
        <c:lblOffset val="100"/>
        <c:noMultiLvlLbl val="0"/>
      </c:catAx>
      <c:valAx>
        <c:axId val="697540304"/>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crossAx val="6975353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legend>
    <c:plotVisOnly val="1"/>
    <c:dispBlanksAs val="gap"/>
    <c:showDLblsOverMax val="0"/>
  </c:chart>
  <c:spPr>
    <a:noFill/>
    <a:ln>
      <a:noFill/>
    </a:ln>
    <a:effectLst/>
  </c:spPr>
  <c:txPr>
    <a:bodyPr/>
    <a:lstStyle/>
    <a:p>
      <a:pPr>
        <a:defRPr sz="1000">
          <a:latin typeface="Times New Roman" panose="02020603050405020304" pitchFamily="18" charset="0"/>
          <a:cs typeface="Times New Roman" panose="02020603050405020304" pitchFamily="18" charset="0"/>
        </a:defRPr>
      </a:pPr>
      <a:endParaRPr lang="ru-RU"/>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Кадры!$B$43</c:f>
              <c:strCache>
                <c:ptCount val="1"/>
                <c:pt idx="0">
                  <c:v>План, кол</c:v>
                </c:pt>
              </c:strCache>
            </c:strRef>
          </c:tx>
          <c:spPr>
            <a:solidFill>
              <a:schemeClr val="accent1"/>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0-3519-4651-8096-A5E03D7C57FB}"/>
                </c:ext>
              </c:extLst>
            </c:dLbl>
            <c:dLbl>
              <c:idx val="1"/>
              <c:layout>
                <c:manualLayout>
                  <c:x val="-2.6481294822719684E-3"/>
                  <c:y val="0.1157407407407406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519-4651-8096-A5E03D7C57FB}"/>
                </c:ext>
              </c:extLst>
            </c:dLbl>
            <c:dLbl>
              <c:idx val="2"/>
              <c:delete val="1"/>
              <c:extLst>
                <c:ext xmlns:c15="http://schemas.microsoft.com/office/drawing/2012/chart" uri="{CE6537A1-D6FC-4f65-9D91-7224C49458BB}"/>
                <c:ext xmlns:c16="http://schemas.microsoft.com/office/drawing/2014/chart" uri="{C3380CC4-5D6E-409C-BE32-E72D297353CC}">
                  <c16:uniqueId val="{00000002-3519-4651-8096-A5E03D7C57F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Кадры!$A$44:$A$46</c:f>
              <c:strCache>
                <c:ptCount val="3"/>
                <c:pt idx="0">
                  <c:v>Обучение по FSI Connect/онлайн</c:v>
                </c:pt>
                <c:pt idx="1">
                  <c:v>Кыргызтест</c:v>
                </c:pt>
                <c:pt idx="2">
                  <c:v>Локальные тренинги</c:v>
                </c:pt>
              </c:strCache>
            </c:strRef>
          </c:cat>
          <c:val>
            <c:numRef>
              <c:f>Кадры!$B$44:$B$46</c:f>
              <c:numCache>
                <c:formatCode>General</c:formatCode>
                <c:ptCount val="3"/>
                <c:pt idx="0">
                  <c:v>0</c:v>
                </c:pt>
                <c:pt idx="1">
                  <c:v>29</c:v>
                </c:pt>
                <c:pt idx="2">
                  <c:v>0</c:v>
                </c:pt>
              </c:numCache>
            </c:numRef>
          </c:val>
          <c:extLst>
            <c:ext xmlns:c16="http://schemas.microsoft.com/office/drawing/2014/chart" uri="{C3380CC4-5D6E-409C-BE32-E72D297353CC}">
              <c16:uniqueId val="{00000003-3519-4651-8096-A5E03D7C57FB}"/>
            </c:ext>
          </c:extLst>
        </c:ser>
        <c:ser>
          <c:idx val="1"/>
          <c:order val="1"/>
          <c:tx>
            <c:strRef>
              <c:f>Кадры!$C$43</c:f>
              <c:strCache>
                <c:ptCount val="1"/>
                <c:pt idx="0">
                  <c:v>Факт, кол</c:v>
                </c:pt>
              </c:strCache>
            </c:strRef>
          </c:tx>
          <c:spPr>
            <a:solidFill>
              <a:schemeClr val="accent2"/>
            </a:solidFill>
            <a:ln>
              <a:noFill/>
            </a:ln>
            <a:effectLst/>
          </c:spPr>
          <c:invertIfNegative val="0"/>
          <c:dLbls>
            <c:dLbl>
              <c:idx val="0"/>
              <c:layout>
                <c:manualLayout>
                  <c:x val="0"/>
                  <c:y val="0.2777777777777777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519-4651-8096-A5E03D7C57FB}"/>
                </c:ext>
              </c:extLst>
            </c:dLbl>
            <c:dLbl>
              <c:idx val="1"/>
              <c:layout>
                <c:manualLayout>
                  <c:x val="0"/>
                  <c:y val="0.1018518518518517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519-4651-8096-A5E03D7C57FB}"/>
                </c:ext>
              </c:extLst>
            </c:dLbl>
            <c:dLbl>
              <c:idx val="2"/>
              <c:layout>
                <c:manualLayout>
                  <c:x val="-9.7096959344277117E-17"/>
                  <c:y val="8.333333333333332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3519-4651-8096-A5E03D7C57F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Кадры!$A$44:$A$46</c:f>
              <c:strCache>
                <c:ptCount val="3"/>
                <c:pt idx="0">
                  <c:v>Обучение по FSI Connect/онлайн</c:v>
                </c:pt>
                <c:pt idx="1">
                  <c:v>Кыргызтест</c:v>
                </c:pt>
                <c:pt idx="2">
                  <c:v>Локальные тренинги</c:v>
                </c:pt>
              </c:strCache>
            </c:strRef>
          </c:cat>
          <c:val>
            <c:numRef>
              <c:f>Кадры!$C$44:$C$46</c:f>
              <c:numCache>
                <c:formatCode>General</c:formatCode>
                <c:ptCount val="3"/>
                <c:pt idx="0">
                  <c:v>122</c:v>
                </c:pt>
                <c:pt idx="1">
                  <c:v>25</c:v>
                </c:pt>
                <c:pt idx="2">
                  <c:v>16</c:v>
                </c:pt>
              </c:numCache>
            </c:numRef>
          </c:val>
          <c:extLst>
            <c:ext xmlns:c16="http://schemas.microsoft.com/office/drawing/2014/chart" uri="{C3380CC4-5D6E-409C-BE32-E72D297353CC}">
              <c16:uniqueId val="{00000007-3519-4651-8096-A5E03D7C57FB}"/>
            </c:ext>
          </c:extLst>
        </c:ser>
        <c:dLbls>
          <c:showLegendKey val="0"/>
          <c:showVal val="0"/>
          <c:showCatName val="0"/>
          <c:showSerName val="0"/>
          <c:showPercent val="0"/>
          <c:showBubbleSize val="0"/>
        </c:dLbls>
        <c:gapWidth val="150"/>
        <c:axId val="664634704"/>
        <c:axId val="664630384"/>
      </c:barChart>
      <c:lineChart>
        <c:grouping val="standard"/>
        <c:varyColors val="0"/>
        <c:ser>
          <c:idx val="2"/>
          <c:order val="2"/>
          <c:tx>
            <c:strRef>
              <c:f>Кадры!$D$43</c:f>
              <c:strCache>
                <c:ptCount val="1"/>
                <c:pt idx="0">
                  <c:v>Кол-во сертификатов</c:v>
                </c:pt>
              </c:strCache>
            </c:strRef>
          </c:tx>
          <c:spPr>
            <a:ln w="28575" cap="rnd">
              <a:solidFill>
                <a:schemeClr val="accent3"/>
              </a:solidFill>
              <a:round/>
            </a:ln>
            <a:effectLst/>
          </c:spPr>
          <c:marker>
            <c:symbol val="none"/>
          </c:marker>
          <c:dLbls>
            <c:dLbl>
              <c:idx val="0"/>
              <c:layout>
                <c:manualLayout>
                  <c:x val="-3.6369620018769699E-2"/>
                  <c:y val="-0.1000460902272602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3519-4651-8096-A5E03D7C57FB}"/>
                </c:ext>
              </c:extLst>
            </c:dLbl>
            <c:dLbl>
              <c:idx val="1"/>
              <c:layout>
                <c:manualLayout>
                  <c:x val="-2.1598286317898209E-2"/>
                  <c:y val="-0.137082649769065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3519-4651-8096-A5E03D7C57FB}"/>
                </c:ext>
              </c:extLst>
            </c:dLbl>
            <c:dLbl>
              <c:idx val="2"/>
              <c:layout>
                <c:manualLayout>
                  <c:x val="-2.6894540373794806E-2"/>
                  <c:y val="-0.1093053912673523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3519-4651-8096-A5E03D7C57FB}"/>
                </c:ext>
              </c:extLst>
            </c:dLbl>
            <c:spPr>
              <a:noFill/>
              <a:ln>
                <a:noFill/>
              </a:ln>
              <a:effectLst/>
            </c:spPr>
            <c:txPr>
              <a:bodyPr rot="0" spcFirstLastPara="1" vertOverflow="ellipsis" vert="horz" wrap="square" anchor="ctr" anchorCtr="1"/>
              <a:lstStyle/>
              <a:p>
                <a:pPr>
                  <a:defRPr sz="900" b="1"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Кадры!$A$44:$A$46</c:f>
              <c:strCache>
                <c:ptCount val="3"/>
                <c:pt idx="0">
                  <c:v>Обучение по FSI Connect/онлайн</c:v>
                </c:pt>
                <c:pt idx="1">
                  <c:v>Кыргызтест</c:v>
                </c:pt>
                <c:pt idx="2">
                  <c:v>Локальные тренинги</c:v>
                </c:pt>
              </c:strCache>
            </c:strRef>
          </c:cat>
          <c:val>
            <c:numRef>
              <c:f>Кадры!$D$44:$D$46</c:f>
              <c:numCache>
                <c:formatCode>General</c:formatCode>
                <c:ptCount val="3"/>
                <c:pt idx="0">
                  <c:v>122</c:v>
                </c:pt>
                <c:pt idx="1">
                  <c:v>25</c:v>
                </c:pt>
                <c:pt idx="2">
                  <c:v>16</c:v>
                </c:pt>
              </c:numCache>
            </c:numRef>
          </c:val>
          <c:smooth val="0"/>
          <c:extLst>
            <c:ext xmlns:c16="http://schemas.microsoft.com/office/drawing/2014/chart" uri="{C3380CC4-5D6E-409C-BE32-E72D297353CC}">
              <c16:uniqueId val="{0000000B-3519-4651-8096-A5E03D7C57FB}"/>
            </c:ext>
          </c:extLst>
        </c:ser>
        <c:dLbls>
          <c:showLegendKey val="0"/>
          <c:showVal val="0"/>
          <c:showCatName val="0"/>
          <c:showSerName val="0"/>
          <c:showPercent val="0"/>
          <c:showBubbleSize val="0"/>
        </c:dLbls>
        <c:marker val="1"/>
        <c:smooth val="0"/>
        <c:axId val="638433112"/>
        <c:axId val="638432032"/>
      </c:lineChart>
      <c:catAx>
        <c:axId val="66463470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crossAx val="664630384"/>
        <c:crosses val="autoZero"/>
        <c:auto val="1"/>
        <c:lblAlgn val="ctr"/>
        <c:lblOffset val="100"/>
        <c:noMultiLvlLbl val="0"/>
      </c:catAx>
      <c:valAx>
        <c:axId val="6646303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crossAx val="664634704"/>
        <c:crosses val="autoZero"/>
        <c:crossBetween val="between"/>
      </c:valAx>
      <c:valAx>
        <c:axId val="638432032"/>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ru-RU"/>
          </a:p>
        </c:txPr>
        <c:crossAx val="638433112"/>
        <c:crosses val="max"/>
        <c:crossBetween val="between"/>
      </c:valAx>
      <c:catAx>
        <c:axId val="638433112"/>
        <c:scaling>
          <c:orientation val="minMax"/>
        </c:scaling>
        <c:delete val="1"/>
        <c:axPos val="b"/>
        <c:numFmt formatCode="General" sourceLinked="1"/>
        <c:majorTickMark val="out"/>
        <c:minorTickMark val="none"/>
        <c:tickLblPos val="nextTo"/>
        <c:crossAx val="638432032"/>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a:latin typeface="Times New Roman" panose="02020603050405020304" pitchFamily="18" charset="0"/>
          <a:cs typeface="Times New Roman" panose="02020603050405020304" pitchFamily="18" charset="0"/>
        </a:defRPr>
      </a:pPr>
      <a:endParaRPr lang="ru-RU"/>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23092513118635"/>
          <c:y val="0.13674053186570073"/>
          <c:w val="0.71305339872085238"/>
          <c:h val="0.53464131252776748"/>
        </c:manualLayout>
      </c:layout>
      <c:barChart>
        <c:barDir val="col"/>
        <c:grouping val="clustered"/>
        <c:varyColors val="0"/>
        <c:ser>
          <c:idx val="0"/>
          <c:order val="0"/>
          <c:tx>
            <c:strRef>
              <c:f>БСКР_нбкр!$B$12</c:f>
              <c:strCache>
                <c:ptCount val="1"/>
                <c:pt idx="0">
                  <c:v>Активы, млрд. сом</c:v>
                </c:pt>
              </c:strCache>
            </c:strRef>
          </c:tx>
          <c:spPr>
            <a:solidFill>
              <a:schemeClr val="bg1">
                <a:lumMod val="50000"/>
              </a:schemeClr>
            </a:solidFill>
            <a:ln>
              <a:noFill/>
            </a:ln>
            <a:effectLst/>
          </c:spPr>
          <c:invertIfNegative val="0"/>
          <c:dLbls>
            <c:dLbl>
              <c:idx val="0"/>
              <c:layout>
                <c:manualLayout>
                  <c:x val="-1.8631221084907306E-17"/>
                  <c:y val="3.71402151325027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A78-4C77-9518-13FC6A9AD1FB}"/>
                </c:ext>
              </c:extLst>
            </c:dLbl>
            <c:dLbl>
              <c:idx val="1"/>
              <c:layout>
                <c:manualLayout>
                  <c:x val="-3.7262442169814612E-17"/>
                  <c:y val="1.485608605300113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A78-4C77-9518-13FC6A9AD1FB}"/>
                </c:ext>
              </c:extLst>
            </c:dLbl>
            <c:dLbl>
              <c:idx val="2"/>
              <c:layout>
                <c:manualLayout>
                  <c:x val="0"/>
                  <c:y val="1.654698939076591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A78-4C77-9518-13FC6A9AD1FB}"/>
                </c:ext>
              </c:extLst>
            </c:dLbl>
            <c:dLbl>
              <c:idx val="3"/>
              <c:layout>
                <c:manualLayout>
                  <c:x val="-7.4524884339629224E-17"/>
                  <c:y val="5.471601772670299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A78-4C77-9518-13FC6A9AD1FB}"/>
                </c:ext>
              </c:extLst>
            </c:dLbl>
            <c:dLbl>
              <c:idx val="4"/>
              <c:layout>
                <c:manualLayout>
                  <c:x val="-1.4927732557800541E-16"/>
                  <c:y val="2.122016506058050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A78-4C77-9518-13FC6A9AD1FB}"/>
                </c:ext>
              </c:extLst>
            </c:dLbl>
            <c:spPr>
              <a:noFill/>
              <a:ln>
                <a:noFill/>
              </a:ln>
              <a:effectLst/>
            </c:spPr>
            <c:txPr>
              <a:bodyPr rot="0" spcFirstLastPara="1" vertOverflow="ellipsis" vert="horz" wrap="square" anchor="ctr" anchorCtr="1"/>
              <a:lstStyle/>
              <a:p>
                <a:pPr>
                  <a:defRPr sz="1000" b="1"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БСКР_нбкр!$C$11:$H$11</c:f>
              <c:numCache>
                <c:formatCode>General</c:formatCode>
                <c:ptCount val="3"/>
                <c:pt idx="0">
                  <c:v>2023</c:v>
                </c:pt>
                <c:pt idx="1">
                  <c:v>2024</c:v>
                </c:pt>
                <c:pt idx="2">
                  <c:v>2025</c:v>
                </c:pt>
              </c:numCache>
            </c:numRef>
          </c:cat>
          <c:val>
            <c:numRef>
              <c:f>БСКР_нбкр!$C$12:$H$12</c:f>
              <c:numCache>
                <c:formatCode>0.00</c:formatCode>
                <c:ptCount val="3"/>
                <c:pt idx="0">
                  <c:v>614.26360898161977</c:v>
                </c:pt>
                <c:pt idx="1">
                  <c:v>815.58750625257005</c:v>
                </c:pt>
                <c:pt idx="2">
                  <c:v>1211.2980053710901</c:v>
                </c:pt>
              </c:numCache>
            </c:numRef>
          </c:val>
          <c:extLst>
            <c:ext xmlns:c16="http://schemas.microsoft.com/office/drawing/2014/chart" uri="{C3380CC4-5D6E-409C-BE32-E72D297353CC}">
              <c16:uniqueId val="{00000005-BA78-4C77-9518-13FC6A9AD1FB}"/>
            </c:ext>
          </c:extLst>
        </c:ser>
        <c:dLbls>
          <c:showLegendKey val="0"/>
          <c:showVal val="0"/>
          <c:showCatName val="0"/>
          <c:showSerName val="0"/>
          <c:showPercent val="0"/>
          <c:showBubbleSize val="0"/>
        </c:dLbls>
        <c:gapWidth val="219"/>
        <c:overlap val="-27"/>
        <c:axId val="697535384"/>
        <c:axId val="697540304"/>
      </c:barChart>
      <c:catAx>
        <c:axId val="697535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crossAx val="697540304"/>
        <c:crosses val="autoZero"/>
        <c:auto val="1"/>
        <c:lblAlgn val="ctr"/>
        <c:lblOffset val="100"/>
        <c:noMultiLvlLbl val="0"/>
      </c:catAx>
      <c:valAx>
        <c:axId val="697540304"/>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crossAx val="6975353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legend>
    <c:plotVisOnly val="1"/>
    <c:dispBlanksAs val="gap"/>
    <c:showDLblsOverMax val="0"/>
  </c:chart>
  <c:spPr>
    <a:noFill/>
    <a:ln>
      <a:noFill/>
    </a:ln>
    <a:effectLst/>
  </c:spPr>
  <c:txPr>
    <a:bodyPr/>
    <a:lstStyle/>
    <a:p>
      <a:pPr>
        <a:defRPr sz="1000">
          <a:latin typeface="Times New Roman" panose="02020603050405020304" pitchFamily="18" charset="0"/>
          <a:cs typeface="Times New Roman" panose="02020603050405020304" pitchFamily="18" charset="0"/>
        </a:defRPr>
      </a:pPr>
      <a:endParaRPr lang="ru-RU"/>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082441712246361"/>
          <c:y val="0.1351111489375045"/>
          <c:w val="0.73364924125261388"/>
          <c:h val="0.544238872774923"/>
        </c:manualLayout>
      </c:layout>
      <c:barChart>
        <c:barDir val="col"/>
        <c:grouping val="clustered"/>
        <c:varyColors val="0"/>
        <c:ser>
          <c:idx val="0"/>
          <c:order val="0"/>
          <c:tx>
            <c:strRef>
              <c:f>БСКР_нбкр!$B$57</c:f>
              <c:strCache>
                <c:ptCount val="1"/>
                <c:pt idx="0">
                  <c:v>Капитал, млрд. сом</c:v>
                </c:pt>
              </c:strCache>
            </c:strRef>
          </c:tx>
          <c:spPr>
            <a:solidFill>
              <a:schemeClr val="tx2"/>
            </a:solidFill>
            <a:ln>
              <a:noFill/>
            </a:ln>
            <a:effectLst/>
          </c:spPr>
          <c:invertIfNegative val="0"/>
          <c:dLbls>
            <c:dLbl>
              <c:idx val="0"/>
              <c:layout>
                <c:manualLayout>
                  <c:x val="-1.8631221084907306E-17"/>
                  <c:y val="3.71402151325027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44A-4631-B52D-319ACCC977D6}"/>
                </c:ext>
              </c:extLst>
            </c:dLbl>
            <c:dLbl>
              <c:idx val="1"/>
              <c:layout>
                <c:manualLayout>
                  <c:x val="-3.7262442169814612E-17"/>
                  <c:y val="1.485608605300113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44A-4631-B52D-319ACCC977D6}"/>
                </c:ext>
              </c:extLst>
            </c:dLbl>
            <c:dLbl>
              <c:idx val="2"/>
              <c:layout>
                <c:manualLayout>
                  <c:x val="0"/>
                  <c:y val="1.654698939076591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44A-4631-B52D-319ACCC977D6}"/>
                </c:ext>
              </c:extLst>
            </c:dLbl>
            <c:dLbl>
              <c:idx val="3"/>
              <c:layout>
                <c:manualLayout>
                  <c:x val="-7.4524884339629224E-17"/>
                  <c:y val="5.471601772670299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44A-4631-B52D-319ACCC977D6}"/>
                </c:ext>
              </c:extLst>
            </c:dLbl>
            <c:spPr>
              <a:noFill/>
              <a:ln>
                <a:noFill/>
              </a:ln>
              <a:effectLst/>
            </c:spPr>
            <c:txPr>
              <a:bodyPr rot="0" spcFirstLastPara="1" vertOverflow="ellipsis" vert="horz" wrap="square" anchor="ctr" anchorCtr="1"/>
              <a:lstStyle/>
              <a:p>
                <a:pPr>
                  <a:defRPr sz="1000" b="1"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БСКР_нбкр!$C$11:$H$11</c:f>
              <c:numCache>
                <c:formatCode>General</c:formatCode>
                <c:ptCount val="3"/>
                <c:pt idx="0">
                  <c:v>2023</c:v>
                </c:pt>
                <c:pt idx="1">
                  <c:v>2024</c:v>
                </c:pt>
                <c:pt idx="2">
                  <c:v>2025</c:v>
                </c:pt>
              </c:numCache>
            </c:numRef>
          </c:cat>
          <c:val>
            <c:numRef>
              <c:f>БСКР_нбкр!$C$57:$H$57</c:f>
              <c:numCache>
                <c:formatCode>0.00</c:formatCode>
                <c:ptCount val="3"/>
                <c:pt idx="0">
                  <c:v>104.21528900007999</c:v>
                </c:pt>
                <c:pt idx="1">
                  <c:v>130.79613501845</c:v>
                </c:pt>
                <c:pt idx="2">
                  <c:v>220.59010024545799</c:v>
                </c:pt>
              </c:numCache>
            </c:numRef>
          </c:val>
          <c:extLst>
            <c:ext xmlns:c16="http://schemas.microsoft.com/office/drawing/2014/chart" uri="{C3380CC4-5D6E-409C-BE32-E72D297353CC}">
              <c16:uniqueId val="{00000004-644A-4631-B52D-319ACCC977D6}"/>
            </c:ext>
          </c:extLst>
        </c:ser>
        <c:dLbls>
          <c:showLegendKey val="0"/>
          <c:showVal val="0"/>
          <c:showCatName val="0"/>
          <c:showSerName val="0"/>
          <c:showPercent val="0"/>
          <c:showBubbleSize val="0"/>
        </c:dLbls>
        <c:gapWidth val="219"/>
        <c:overlap val="-27"/>
        <c:axId val="697535384"/>
        <c:axId val="697540304"/>
      </c:barChart>
      <c:catAx>
        <c:axId val="697535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crossAx val="697540304"/>
        <c:crosses val="autoZero"/>
        <c:auto val="1"/>
        <c:lblAlgn val="ctr"/>
        <c:lblOffset val="100"/>
        <c:noMultiLvlLbl val="0"/>
      </c:catAx>
      <c:valAx>
        <c:axId val="697540304"/>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crossAx val="697535384"/>
        <c:crosses val="autoZero"/>
        <c:crossBetween val="between"/>
      </c:valAx>
      <c:spPr>
        <a:noFill/>
        <a:ln>
          <a:noFill/>
        </a:ln>
        <a:effectLst/>
      </c:spPr>
    </c:plotArea>
    <c:legend>
      <c:legendPos val="b"/>
      <c:layout>
        <c:manualLayout>
          <c:xMode val="edge"/>
          <c:yMode val="edge"/>
          <c:x val="0.19648057591587659"/>
          <c:y val="0.85067801351610006"/>
          <c:w val="0.59694314969098816"/>
          <c:h val="0.12688349357322692"/>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legend>
    <c:plotVisOnly val="1"/>
    <c:dispBlanksAs val="gap"/>
    <c:showDLblsOverMax val="0"/>
  </c:chart>
  <c:spPr>
    <a:noFill/>
    <a:ln>
      <a:noFill/>
    </a:ln>
    <a:effectLst/>
  </c:spPr>
  <c:txPr>
    <a:bodyPr/>
    <a:lstStyle/>
    <a:p>
      <a:pPr>
        <a:defRPr sz="1000">
          <a:latin typeface="Times New Roman" panose="02020603050405020304" pitchFamily="18" charset="0"/>
          <a:cs typeface="Times New Roman" panose="02020603050405020304" pitchFamily="18" charset="0"/>
        </a:defRPr>
      </a:pPr>
      <a:endParaRPr lang="ru-RU"/>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454529515995445E-2"/>
          <c:y val="0.15130319384234275"/>
          <c:w val="0.84483598019955963"/>
          <c:h val="0.39121698847813746"/>
        </c:manualLayout>
      </c:layout>
      <c:barChart>
        <c:barDir val="col"/>
        <c:grouping val="clustered"/>
        <c:varyColors val="0"/>
        <c:ser>
          <c:idx val="0"/>
          <c:order val="0"/>
          <c:tx>
            <c:strRef>
              <c:f>БСКР_нбкр!$B$71</c:f>
              <c:strCache>
                <c:ptCount val="1"/>
                <c:pt idx="0">
                  <c:v>Депозитный портфель, млрд. сом</c:v>
                </c:pt>
              </c:strCache>
            </c:strRef>
          </c:tx>
          <c:spPr>
            <a:solidFill>
              <a:schemeClr val="accent1"/>
            </a:solidFill>
            <a:ln>
              <a:noFill/>
            </a:ln>
            <a:effectLst/>
          </c:spPr>
          <c:invertIfNegative val="0"/>
          <c:dLbls>
            <c:dLbl>
              <c:idx val="1"/>
              <c:layout>
                <c:manualLayout>
                  <c:x val="-7.3996904948353658E-3"/>
                  <c:y val="-4.990860381663275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EF4-4A16-AA18-EBDC7C1AB434}"/>
                </c:ext>
              </c:extLst>
            </c:dLbl>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БСКР_нбкр!$C$70:$H$70</c:f>
              <c:numCache>
                <c:formatCode>General</c:formatCode>
                <c:ptCount val="3"/>
                <c:pt idx="0">
                  <c:v>2023</c:v>
                </c:pt>
                <c:pt idx="1">
                  <c:v>2024</c:v>
                </c:pt>
                <c:pt idx="2">
                  <c:v>2025</c:v>
                </c:pt>
              </c:numCache>
            </c:numRef>
          </c:cat>
          <c:val>
            <c:numRef>
              <c:f>БСКР_нбкр!$C$71:$H$71</c:f>
              <c:numCache>
                <c:formatCode>#,##0</c:formatCode>
                <c:ptCount val="3"/>
                <c:pt idx="0">
                  <c:v>431.34139829154998</c:v>
                </c:pt>
                <c:pt idx="1">
                  <c:v>592.41755589409001</c:v>
                </c:pt>
                <c:pt idx="2">
                  <c:v>865.91328511331301</c:v>
                </c:pt>
              </c:numCache>
            </c:numRef>
          </c:val>
          <c:extLst>
            <c:ext xmlns:c16="http://schemas.microsoft.com/office/drawing/2014/chart" uri="{C3380CC4-5D6E-409C-BE32-E72D297353CC}">
              <c16:uniqueId val="{00000000-9DC8-4E90-948C-186C299C510B}"/>
            </c:ext>
          </c:extLst>
        </c:ser>
        <c:ser>
          <c:idx val="1"/>
          <c:order val="1"/>
          <c:tx>
            <c:strRef>
              <c:f>БСКР_нбкр!$B$72</c:f>
              <c:strCache>
                <c:ptCount val="1"/>
                <c:pt idx="0">
                  <c:v>Депозиты в инвалюте, млрд. сом</c:v>
                </c:pt>
              </c:strCache>
            </c:strRef>
          </c:tx>
          <c:spPr>
            <a:solidFill>
              <a:schemeClr val="accent2"/>
            </a:solidFill>
            <a:ln>
              <a:solidFill>
                <a:schemeClr val="accent2"/>
              </a:solid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БСКР_нбкр!$C$70:$H$70</c:f>
              <c:numCache>
                <c:formatCode>General</c:formatCode>
                <c:ptCount val="3"/>
                <c:pt idx="0">
                  <c:v>2023</c:v>
                </c:pt>
                <c:pt idx="1">
                  <c:v>2024</c:v>
                </c:pt>
                <c:pt idx="2">
                  <c:v>2025</c:v>
                </c:pt>
              </c:numCache>
            </c:numRef>
          </c:cat>
          <c:val>
            <c:numRef>
              <c:f>БСКР_нбкр!$C$72:$H$72</c:f>
              <c:numCache>
                <c:formatCode>#,##0</c:formatCode>
                <c:ptCount val="3"/>
                <c:pt idx="0">
                  <c:v>196.78539228999998</c:v>
                </c:pt>
                <c:pt idx="1">
                  <c:v>254.39104915999999</c:v>
                </c:pt>
                <c:pt idx="2">
                  <c:v>300.79373273803702</c:v>
                </c:pt>
              </c:numCache>
            </c:numRef>
          </c:val>
          <c:extLst>
            <c:ext xmlns:c16="http://schemas.microsoft.com/office/drawing/2014/chart" uri="{C3380CC4-5D6E-409C-BE32-E72D297353CC}">
              <c16:uniqueId val="{00000001-9DC8-4E90-948C-186C299C510B}"/>
            </c:ext>
          </c:extLst>
        </c:ser>
        <c:dLbls>
          <c:showLegendKey val="0"/>
          <c:showVal val="0"/>
          <c:showCatName val="0"/>
          <c:showSerName val="0"/>
          <c:showPercent val="0"/>
          <c:showBubbleSize val="0"/>
        </c:dLbls>
        <c:gapWidth val="219"/>
        <c:overlap val="-27"/>
        <c:axId val="463547752"/>
        <c:axId val="463543432"/>
      </c:barChart>
      <c:lineChart>
        <c:grouping val="standard"/>
        <c:varyColors val="0"/>
        <c:ser>
          <c:idx val="2"/>
          <c:order val="2"/>
          <c:tx>
            <c:strRef>
              <c:f>БСКР_нбкр!$B$73</c:f>
              <c:strCache>
                <c:ptCount val="1"/>
                <c:pt idx="0">
                  <c:v>уровень долларизации, в% </c:v>
                </c:pt>
              </c:strCache>
            </c:strRef>
          </c:tx>
          <c:spPr>
            <a:ln w="28575" cap="rnd">
              <a:solidFill>
                <a:schemeClr val="bg1">
                  <a:lumMod val="50000"/>
                </a:schemeClr>
              </a:solidFill>
              <a:round/>
            </a:ln>
            <a:effectLst/>
          </c:spPr>
          <c:marker>
            <c:symbol val="none"/>
          </c:marker>
          <c:dLbls>
            <c:dLbl>
              <c:idx val="0"/>
              <c:layout>
                <c:manualLayout>
                  <c:x val="-2.2306712020986531E-2"/>
                  <c:y val="-4.392155777759884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DC8-4E90-948C-186C299C510B}"/>
                </c:ext>
              </c:extLst>
            </c:dLbl>
            <c:dLbl>
              <c:idx val="1"/>
              <c:layout>
                <c:manualLayout>
                  <c:x val="-1.8250946198988965E-2"/>
                  <c:y val="-6.27450825394268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DC8-4E90-948C-186C299C510B}"/>
                </c:ext>
              </c:extLst>
            </c:dLbl>
            <c:dLbl>
              <c:idx val="2"/>
              <c:layout>
                <c:manualLayout>
                  <c:x val="-1.4195125050709443E-2"/>
                  <c:y val="-4.78055973340411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DC8-4E90-948C-186C299C510B}"/>
                </c:ext>
              </c:extLst>
            </c:dLbl>
            <c:dLbl>
              <c:idx val="3"/>
              <c:layout>
                <c:manualLayout>
                  <c:x val="-1.4195180376991343E-2"/>
                  <c:y val="-5.64705742854841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DC8-4E90-948C-186C299C510B}"/>
                </c:ext>
              </c:extLst>
            </c:dLbl>
            <c:dLbl>
              <c:idx val="4"/>
              <c:layout>
                <c:manualLayout>
                  <c:x val="-1.4195180376991417E-2"/>
                  <c:y val="-4.39215577775988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DC8-4E90-948C-186C299C510B}"/>
                </c:ext>
              </c:extLst>
            </c:dLbl>
            <c:spPr>
              <a:noFill/>
              <a:ln>
                <a:noFill/>
              </a:ln>
              <a:effectLst/>
            </c:spPr>
            <c:txPr>
              <a:bodyPr rot="0" spcFirstLastPara="1" vertOverflow="ellipsis" vert="horz" wrap="square" anchor="ctr" anchorCtr="1"/>
              <a:lstStyle/>
              <a:p>
                <a:pPr>
                  <a:defRPr sz="1000" b="1" i="0" u="none" strike="noStrike" kern="1200" baseline="0">
                    <a:solidFill>
                      <a:srgbClr val="EE0000"/>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БСКР_нбкр!$C$70:$H$70</c:f>
              <c:numCache>
                <c:formatCode>General</c:formatCode>
                <c:ptCount val="3"/>
                <c:pt idx="0">
                  <c:v>2023</c:v>
                </c:pt>
                <c:pt idx="1">
                  <c:v>2024</c:v>
                </c:pt>
                <c:pt idx="2">
                  <c:v>2025</c:v>
                </c:pt>
              </c:numCache>
            </c:numRef>
          </c:cat>
          <c:val>
            <c:numRef>
              <c:f>БСКР_нбкр!$C$73:$H$73</c:f>
              <c:numCache>
                <c:formatCode>0%</c:formatCode>
                <c:ptCount val="3"/>
                <c:pt idx="0">
                  <c:v>0.4562172633311441</c:v>
                </c:pt>
                <c:pt idx="1">
                  <c:v>0.42941173270273408</c:v>
                </c:pt>
                <c:pt idx="2">
                  <c:v>0.34737165708073792</c:v>
                </c:pt>
              </c:numCache>
            </c:numRef>
          </c:val>
          <c:smooth val="0"/>
          <c:extLst>
            <c:ext xmlns:c16="http://schemas.microsoft.com/office/drawing/2014/chart" uri="{C3380CC4-5D6E-409C-BE32-E72D297353CC}">
              <c16:uniqueId val="{00000007-9DC8-4E90-948C-186C299C510B}"/>
            </c:ext>
          </c:extLst>
        </c:ser>
        <c:dLbls>
          <c:showLegendKey val="0"/>
          <c:showVal val="0"/>
          <c:showCatName val="0"/>
          <c:showSerName val="0"/>
          <c:showPercent val="0"/>
          <c:showBubbleSize val="0"/>
        </c:dLbls>
        <c:marker val="1"/>
        <c:smooth val="0"/>
        <c:axId val="463544872"/>
        <c:axId val="463549912"/>
      </c:lineChart>
      <c:catAx>
        <c:axId val="4635477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crossAx val="463543432"/>
        <c:crosses val="autoZero"/>
        <c:auto val="1"/>
        <c:lblAlgn val="ctr"/>
        <c:lblOffset val="100"/>
        <c:noMultiLvlLbl val="0"/>
      </c:catAx>
      <c:valAx>
        <c:axId val="46354343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crossAx val="463547752"/>
        <c:crosses val="autoZero"/>
        <c:crossBetween val="between"/>
      </c:valAx>
      <c:valAx>
        <c:axId val="463549912"/>
        <c:scaling>
          <c:orientation val="minMax"/>
        </c:scaling>
        <c:delete val="0"/>
        <c:axPos val="r"/>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ru-RU"/>
          </a:p>
        </c:txPr>
        <c:crossAx val="463544872"/>
        <c:crosses val="max"/>
        <c:crossBetween val="between"/>
      </c:valAx>
      <c:catAx>
        <c:axId val="463544872"/>
        <c:scaling>
          <c:orientation val="minMax"/>
        </c:scaling>
        <c:delete val="1"/>
        <c:axPos val="b"/>
        <c:numFmt formatCode="General" sourceLinked="1"/>
        <c:majorTickMark val="none"/>
        <c:minorTickMark val="none"/>
        <c:tickLblPos val="nextTo"/>
        <c:crossAx val="463549912"/>
        <c:crosses val="autoZero"/>
        <c:auto val="1"/>
        <c:lblAlgn val="ctr"/>
        <c:lblOffset val="100"/>
        <c:noMultiLvlLbl val="0"/>
      </c:catAx>
      <c:spPr>
        <a:noFill/>
        <a:ln>
          <a:noFill/>
        </a:ln>
        <a:effectLst/>
      </c:spPr>
    </c:plotArea>
    <c:legend>
      <c:legendPos val="b"/>
      <c:layout>
        <c:manualLayout>
          <c:xMode val="edge"/>
          <c:yMode val="edge"/>
          <c:x val="9.4511341766664904E-3"/>
          <c:y val="0.69786324222307272"/>
          <c:w val="0.9835507729716918"/>
          <c:h val="0.3021367577769272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legend>
    <c:plotVisOnly val="1"/>
    <c:dispBlanksAs val="gap"/>
    <c:showDLblsOverMax val="0"/>
  </c:chart>
  <c:spPr>
    <a:solidFill>
      <a:schemeClr val="bg1"/>
    </a:solidFill>
    <a:ln w="9525" cap="flat" cmpd="sng" algn="ctr">
      <a:noFill/>
      <a:round/>
    </a:ln>
    <a:effectLst/>
  </c:spPr>
  <c:txPr>
    <a:bodyPr/>
    <a:lstStyle/>
    <a:p>
      <a:pPr>
        <a:defRPr sz="1000">
          <a:latin typeface="Times New Roman" panose="02020603050405020304" pitchFamily="18" charset="0"/>
          <a:cs typeface="Times New Roman" panose="02020603050405020304" pitchFamily="18" charset="0"/>
        </a:defRPr>
      </a:pPr>
      <a:endParaRPr lang="ru-RU"/>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27722026069321E-2"/>
          <c:y val="0.13283006290880309"/>
          <c:w val="0.85331633956537511"/>
          <c:h val="0.52834451249149417"/>
        </c:manualLayout>
      </c:layout>
      <c:barChart>
        <c:barDir val="col"/>
        <c:grouping val="clustered"/>
        <c:varyColors val="0"/>
        <c:ser>
          <c:idx val="0"/>
          <c:order val="0"/>
          <c:tx>
            <c:strRef>
              <c:f>БСКР_нбкр!$B$87</c:f>
              <c:strCache>
                <c:ptCount val="1"/>
                <c:pt idx="0">
                  <c:v>Депозитный портфель, млрд. сом</c:v>
                </c:pt>
              </c:strCache>
            </c:strRef>
          </c:tx>
          <c:spPr>
            <a:solidFill>
              <a:schemeClr val="accent1"/>
            </a:solidFill>
            <a:ln>
              <a:noFill/>
            </a:ln>
            <a:effectLst/>
          </c:spPr>
          <c:invertIfNegative val="0"/>
          <c:dLbls>
            <c:dLbl>
              <c:idx val="1"/>
              <c:layout>
                <c:manualLayout>
                  <c:x val="-2.4783147459727386E-3"/>
                  <c:y val="-4.232804232804232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73D-482A-8389-C6DD042FD4B6}"/>
                </c:ext>
              </c:extLst>
            </c:dLbl>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БСКР_нбкр!$C$86:$H$86</c:f>
              <c:numCache>
                <c:formatCode>General</c:formatCode>
                <c:ptCount val="3"/>
                <c:pt idx="0">
                  <c:v>2023</c:v>
                </c:pt>
                <c:pt idx="1">
                  <c:v>2024</c:v>
                </c:pt>
                <c:pt idx="2">
                  <c:v>2025</c:v>
                </c:pt>
              </c:numCache>
            </c:numRef>
          </c:cat>
          <c:val>
            <c:numRef>
              <c:f>БСКР_нбкр!$C$87:$H$87</c:f>
              <c:numCache>
                <c:formatCode>#,##0</c:formatCode>
                <c:ptCount val="3"/>
                <c:pt idx="0">
                  <c:v>431.34139829154998</c:v>
                </c:pt>
                <c:pt idx="1">
                  <c:v>592.41755589409001</c:v>
                </c:pt>
                <c:pt idx="2">
                  <c:v>865.91328511331301</c:v>
                </c:pt>
              </c:numCache>
            </c:numRef>
          </c:val>
          <c:extLst>
            <c:ext xmlns:c16="http://schemas.microsoft.com/office/drawing/2014/chart" uri="{C3380CC4-5D6E-409C-BE32-E72D297353CC}">
              <c16:uniqueId val="{00000001-D73D-482A-8389-C6DD042FD4B6}"/>
            </c:ext>
          </c:extLst>
        </c:ser>
        <c:ser>
          <c:idx val="1"/>
          <c:order val="1"/>
          <c:tx>
            <c:strRef>
              <c:f>БСКР_нбкр!$B$88</c:f>
              <c:strCache>
                <c:ptCount val="1"/>
                <c:pt idx="0">
                  <c:v>Денежная масса вне банков, млрд. сом</c:v>
                </c:pt>
              </c:strCache>
            </c:strRef>
          </c:tx>
          <c:spPr>
            <a:solidFill>
              <a:schemeClr val="accent2"/>
            </a:solidFill>
            <a:ln>
              <a:solidFill>
                <a:schemeClr val="accent2"/>
              </a:solid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БСКР_нбкр!$C$86:$H$86</c:f>
              <c:numCache>
                <c:formatCode>General</c:formatCode>
                <c:ptCount val="3"/>
                <c:pt idx="0">
                  <c:v>2023</c:v>
                </c:pt>
                <c:pt idx="1">
                  <c:v>2024</c:v>
                </c:pt>
                <c:pt idx="2">
                  <c:v>2025</c:v>
                </c:pt>
              </c:numCache>
            </c:numRef>
          </c:cat>
          <c:val>
            <c:numRef>
              <c:f>БСКР_нбкр!$C$88:$H$88</c:f>
              <c:numCache>
                <c:formatCode>#,##0</c:formatCode>
                <c:ptCount val="3"/>
                <c:pt idx="0">
                  <c:v>178.76472333934996</c:v>
                </c:pt>
                <c:pt idx="1">
                  <c:v>205.86594344271001</c:v>
                </c:pt>
                <c:pt idx="2">
                  <c:v>260.6585</c:v>
                </c:pt>
              </c:numCache>
            </c:numRef>
          </c:val>
          <c:extLst>
            <c:ext xmlns:c16="http://schemas.microsoft.com/office/drawing/2014/chart" uri="{C3380CC4-5D6E-409C-BE32-E72D297353CC}">
              <c16:uniqueId val="{00000002-D73D-482A-8389-C6DD042FD4B6}"/>
            </c:ext>
          </c:extLst>
        </c:ser>
        <c:dLbls>
          <c:showLegendKey val="0"/>
          <c:showVal val="0"/>
          <c:showCatName val="0"/>
          <c:showSerName val="0"/>
          <c:showPercent val="0"/>
          <c:showBubbleSize val="0"/>
        </c:dLbls>
        <c:gapWidth val="219"/>
        <c:overlap val="-27"/>
        <c:axId val="463520032"/>
        <c:axId val="463526872"/>
      </c:barChart>
      <c:lineChart>
        <c:grouping val="standard"/>
        <c:varyColors val="0"/>
        <c:ser>
          <c:idx val="2"/>
          <c:order val="2"/>
          <c:tx>
            <c:strRef>
              <c:f>БСКР_нбкр!$B$89</c:f>
              <c:strCache>
                <c:ptCount val="1"/>
                <c:pt idx="0">
                  <c:v>% вне банков</c:v>
                </c:pt>
              </c:strCache>
            </c:strRef>
          </c:tx>
          <c:spPr>
            <a:ln w="28575" cap="rnd">
              <a:solidFill>
                <a:schemeClr val="bg1">
                  <a:lumMod val="50000"/>
                </a:schemeClr>
              </a:solidFill>
              <a:round/>
            </a:ln>
            <a:effectLst/>
          </c:spPr>
          <c:marker>
            <c:symbol val="none"/>
          </c:marker>
          <c:dLbls>
            <c:dLbl>
              <c:idx val="0"/>
              <c:layout>
                <c:manualLayout>
                  <c:x val="-3.0418248522040375E-2"/>
                  <c:y val="-5.72792219246620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73D-482A-8389-C6DD042FD4B6}"/>
                </c:ext>
              </c:extLst>
            </c:dLbl>
            <c:dLbl>
              <c:idx val="1"/>
              <c:layout>
                <c:manualLayout>
                  <c:x val="-1.8250934246602075E-2"/>
                  <c:y val="-7.982391090002638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73D-482A-8389-C6DD042FD4B6}"/>
                </c:ext>
              </c:extLst>
            </c:dLbl>
            <c:dLbl>
              <c:idx val="2"/>
              <c:layout>
                <c:manualLayout>
                  <c:x val="-2.4334598817632301E-2"/>
                  <c:y val="-4.455050594140383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73D-482A-8389-C6DD042FD4B6}"/>
                </c:ext>
              </c:extLst>
            </c:dLbl>
            <c:dLbl>
              <c:idx val="3"/>
              <c:layout>
                <c:manualLayout>
                  <c:x val="-3.0418248522040375E-2"/>
                  <c:y val="-5.72792219246620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73D-482A-8389-C6DD042FD4B6}"/>
                </c:ext>
              </c:extLst>
            </c:dLbl>
            <c:dLbl>
              <c:idx val="4"/>
              <c:layout>
                <c:manualLayout>
                  <c:x val="-8.1115329392107676E-3"/>
                  <c:y val="-5.091486393303291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73D-482A-8389-C6DD042FD4B6}"/>
                </c:ext>
              </c:extLst>
            </c:dLbl>
            <c:spPr>
              <a:noFill/>
              <a:ln>
                <a:noFill/>
              </a:ln>
              <a:effectLst/>
            </c:spPr>
            <c:txPr>
              <a:bodyPr rot="0" spcFirstLastPara="1" vertOverflow="ellipsis" vert="horz" wrap="square" anchor="ctr" anchorCtr="1"/>
              <a:lstStyle/>
              <a:p>
                <a:pPr>
                  <a:defRPr sz="1000" b="1" i="0" u="none" strike="noStrike" kern="1200" baseline="0">
                    <a:solidFill>
                      <a:srgbClr val="EE0000"/>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БСКР_нбкр!$C$86:$H$86</c:f>
              <c:numCache>
                <c:formatCode>General</c:formatCode>
                <c:ptCount val="3"/>
                <c:pt idx="0">
                  <c:v>2023</c:v>
                </c:pt>
                <c:pt idx="1">
                  <c:v>2024</c:v>
                </c:pt>
                <c:pt idx="2">
                  <c:v>2025</c:v>
                </c:pt>
              </c:numCache>
            </c:numRef>
          </c:cat>
          <c:val>
            <c:numRef>
              <c:f>БСКР_нбкр!$C$89:$H$89</c:f>
              <c:numCache>
                <c:formatCode>0%</c:formatCode>
                <c:ptCount val="3"/>
                <c:pt idx="0">
                  <c:v>0.41443905928667729</c:v>
                </c:pt>
                <c:pt idx="1">
                  <c:v>0.34750142259375222</c:v>
                </c:pt>
                <c:pt idx="2">
                  <c:v>0.30102148157467101</c:v>
                </c:pt>
              </c:numCache>
            </c:numRef>
          </c:val>
          <c:smooth val="0"/>
          <c:extLst>
            <c:ext xmlns:c16="http://schemas.microsoft.com/office/drawing/2014/chart" uri="{C3380CC4-5D6E-409C-BE32-E72D297353CC}">
              <c16:uniqueId val="{00000008-D73D-482A-8389-C6DD042FD4B6}"/>
            </c:ext>
          </c:extLst>
        </c:ser>
        <c:dLbls>
          <c:showLegendKey val="0"/>
          <c:showVal val="0"/>
          <c:showCatName val="0"/>
          <c:showSerName val="0"/>
          <c:showPercent val="0"/>
          <c:showBubbleSize val="0"/>
        </c:dLbls>
        <c:marker val="1"/>
        <c:smooth val="0"/>
        <c:axId val="463529392"/>
        <c:axId val="463529752"/>
      </c:lineChart>
      <c:catAx>
        <c:axId val="4635200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crossAx val="463526872"/>
        <c:crosses val="autoZero"/>
        <c:auto val="1"/>
        <c:lblAlgn val="ctr"/>
        <c:lblOffset val="100"/>
        <c:noMultiLvlLbl val="0"/>
      </c:catAx>
      <c:valAx>
        <c:axId val="46352687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crossAx val="463520032"/>
        <c:crosses val="autoZero"/>
        <c:crossBetween val="between"/>
      </c:valAx>
      <c:valAx>
        <c:axId val="463529752"/>
        <c:scaling>
          <c:orientation val="minMax"/>
        </c:scaling>
        <c:delete val="0"/>
        <c:axPos val="r"/>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ru-RU"/>
          </a:p>
        </c:txPr>
        <c:crossAx val="463529392"/>
        <c:crosses val="max"/>
        <c:crossBetween val="between"/>
      </c:valAx>
      <c:catAx>
        <c:axId val="463529392"/>
        <c:scaling>
          <c:orientation val="minMax"/>
        </c:scaling>
        <c:delete val="1"/>
        <c:axPos val="b"/>
        <c:numFmt formatCode="General" sourceLinked="1"/>
        <c:majorTickMark val="none"/>
        <c:minorTickMark val="none"/>
        <c:tickLblPos val="nextTo"/>
        <c:crossAx val="463529752"/>
        <c:crosses val="autoZero"/>
        <c:auto val="1"/>
        <c:lblAlgn val="ctr"/>
        <c:lblOffset val="100"/>
        <c:noMultiLvlLbl val="0"/>
      </c:catAx>
      <c:spPr>
        <a:noFill/>
        <a:ln>
          <a:noFill/>
        </a:ln>
        <a:effectLst/>
      </c:spPr>
    </c:plotArea>
    <c:legend>
      <c:legendPos val="b"/>
      <c:layout>
        <c:manualLayout>
          <c:xMode val="edge"/>
          <c:yMode val="edge"/>
          <c:x val="6.7024856391926146E-4"/>
          <c:y val="0.80685075530396577"/>
          <c:w val="0.99932984300561012"/>
          <c:h val="0.1740561707211469"/>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legend>
    <c:plotVisOnly val="1"/>
    <c:dispBlanksAs val="gap"/>
    <c:showDLblsOverMax val="0"/>
  </c:chart>
  <c:spPr>
    <a:solidFill>
      <a:schemeClr val="bg1"/>
    </a:solidFill>
    <a:ln w="9525" cap="flat" cmpd="sng" algn="ctr">
      <a:noFill/>
      <a:round/>
    </a:ln>
    <a:effectLst/>
  </c:spPr>
  <c:txPr>
    <a:bodyPr/>
    <a:lstStyle/>
    <a:p>
      <a:pPr>
        <a:defRPr sz="1000">
          <a:latin typeface="Times New Roman" panose="02020603050405020304" pitchFamily="18" charset="0"/>
          <a:cs typeface="Times New Roman" panose="02020603050405020304" pitchFamily="18" charset="0"/>
        </a:defRPr>
      </a:pPr>
      <a:endParaRPr lang="ru-RU"/>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БСКР_нбкр!$B$57</c:f>
              <c:strCache>
                <c:ptCount val="1"/>
                <c:pt idx="0">
                  <c:v>Капитал, млрд. сом</c:v>
                </c:pt>
              </c:strCache>
            </c:strRef>
          </c:tx>
          <c:spPr>
            <a:solidFill>
              <a:srgbClr val="3366CC"/>
            </a:solidFill>
            <a:ln>
              <a:noFill/>
            </a:ln>
            <a:effectLst/>
          </c:spPr>
          <c:invertIfNegative val="0"/>
          <c:dLbls>
            <c:dLbl>
              <c:idx val="0"/>
              <c:layout>
                <c:manualLayout>
                  <c:x val="-1.8631221084907306E-17"/>
                  <c:y val="3.71402151325027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620-4E72-9537-53DCCB57D1DE}"/>
                </c:ext>
              </c:extLst>
            </c:dLbl>
            <c:dLbl>
              <c:idx val="1"/>
              <c:layout>
                <c:manualLayout>
                  <c:x val="-3.7262442169814612E-17"/>
                  <c:y val="1.485608605300113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620-4E72-9537-53DCCB57D1DE}"/>
                </c:ext>
              </c:extLst>
            </c:dLbl>
            <c:dLbl>
              <c:idx val="2"/>
              <c:layout>
                <c:manualLayout>
                  <c:x val="0"/>
                  <c:y val="1.654698939076591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620-4E72-9537-53DCCB57D1DE}"/>
                </c:ext>
              </c:extLst>
            </c:dLbl>
            <c:dLbl>
              <c:idx val="3"/>
              <c:layout>
                <c:manualLayout>
                  <c:x val="-7.4524884339629224E-17"/>
                  <c:y val="5.471601772670299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620-4E72-9537-53DCCB57D1DE}"/>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БСКР_нбкр!$C$11:$H$11</c:f>
              <c:numCache>
                <c:formatCode>General</c:formatCode>
                <c:ptCount val="3"/>
                <c:pt idx="0">
                  <c:v>2023</c:v>
                </c:pt>
                <c:pt idx="1">
                  <c:v>2024</c:v>
                </c:pt>
                <c:pt idx="2">
                  <c:v>2025</c:v>
                </c:pt>
              </c:numCache>
            </c:numRef>
          </c:cat>
          <c:val>
            <c:numRef>
              <c:f>БСКР_нбкр!$C$57:$H$57</c:f>
              <c:numCache>
                <c:formatCode>0.00</c:formatCode>
                <c:ptCount val="3"/>
                <c:pt idx="0">
                  <c:v>104.21528900007999</c:v>
                </c:pt>
                <c:pt idx="1">
                  <c:v>130.79613501845</c:v>
                </c:pt>
                <c:pt idx="2">
                  <c:v>220.59010024545799</c:v>
                </c:pt>
              </c:numCache>
            </c:numRef>
          </c:val>
          <c:extLst>
            <c:ext xmlns:c16="http://schemas.microsoft.com/office/drawing/2014/chart" uri="{C3380CC4-5D6E-409C-BE32-E72D297353CC}">
              <c16:uniqueId val="{00000004-4620-4E72-9537-53DCCB57D1DE}"/>
            </c:ext>
          </c:extLst>
        </c:ser>
        <c:dLbls>
          <c:showLegendKey val="0"/>
          <c:showVal val="0"/>
          <c:showCatName val="0"/>
          <c:showSerName val="0"/>
          <c:showPercent val="0"/>
          <c:showBubbleSize val="0"/>
        </c:dLbls>
        <c:gapWidth val="219"/>
        <c:overlap val="-27"/>
        <c:axId val="697535384"/>
        <c:axId val="697540304"/>
      </c:barChart>
      <c:lineChart>
        <c:grouping val="standard"/>
        <c:varyColors val="0"/>
        <c:ser>
          <c:idx val="1"/>
          <c:order val="1"/>
          <c:tx>
            <c:strRef>
              <c:f>БСКР_нбкр!$B$58</c:f>
              <c:strCache>
                <c:ptCount val="1"/>
                <c:pt idx="0">
                  <c:v>Прирост, %</c:v>
                </c:pt>
              </c:strCache>
            </c:strRef>
          </c:tx>
          <c:spPr>
            <a:ln w="28575" cap="rnd">
              <a:solidFill>
                <a:schemeClr val="bg1">
                  <a:lumMod val="50000"/>
                </a:schemeClr>
              </a:solidFill>
              <a:round/>
            </a:ln>
            <a:effectLst/>
          </c:spPr>
          <c:marker>
            <c:symbol val="none"/>
          </c:marker>
          <c:dLbls>
            <c:dLbl>
              <c:idx val="0"/>
              <c:layout>
                <c:manualLayout>
                  <c:x val="2.2892256074314745E-2"/>
                  <c:y val="-0.2015312665175395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620-4E72-9537-53DCCB57D1DE}"/>
                </c:ext>
              </c:extLst>
            </c:dLbl>
            <c:dLbl>
              <c:idx val="1"/>
              <c:layout>
                <c:manualLayout>
                  <c:x val="4.0821058308904201E-2"/>
                  <c:y val="-0.1562288826393272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620-4E72-9537-53DCCB57D1DE}"/>
                </c:ext>
              </c:extLst>
            </c:dLbl>
            <c:dLbl>
              <c:idx val="2"/>
              <c:layout>
                <c:manualLayout>
                  <c:x val="3.106423623350376E-2"/>
                  <c:y val="-0.1600819530152896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620-4E72-9537-53DCCB57D1DE}"/>
                </c:ext>
              </c:extLst>
            </c:dLbl>
            <c:dLbl>
              <c:idx val="3"/>
              <c:layout>
                <c:manualLayout>
                  <c:x val="2.986179399330794E-2"/>
                  <c:y val="8.831218570419831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4620-4E72-9537-53DCCB57D1DE}"/>
                </c:ext>
              </c:extLst>
            </c:dLbl>
            <c:dLbl>
              <c:idx val="4"/>
              <c:layout>
                <c:manualLayout>
                  <c:x val="1.4308348860972531E-2"/>
                  <c:y val="2.876361260223628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4620-4E72-9537-53DCCB57D1DE}"/>
                </c:ext>
              </c:extLst>
            </c:dLbl>
            <c:dLbl>
              <c:idx val="5"/>
              <c:layout>
                <c:manualLayout>
                  <c:x val="-3.2214765100671144E-2"/>
                  <c:y val="-8.170847329150623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4620-4E72-9537-53DCCB57D1DE}"/>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FF0000"/>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БСКР_нбкр!$C$11:$H$11</c:f>
              <c:numCache>
                <c:formatCode>General</c:formatCode>
                <c:ptCount val="3"/>
                <c:pt idx="0">
                  <c:v>2023</c:v>
                </c:pt>
                <c:pt idx="1">
                  <c:v>2024</c:v>
                </c:pt>
                <c:pt idx="2">
                  <c:v>2025</c:v>
                </c:pt>
              </c:numCache>
            </c:numRef>
          </c:cat>
          <c:val>
            <c:numRef>
              <c:f>БСКР_нбкр!$C$58:$H$58</c:f>
              <c:numCache>
                <c:formatCode>0%</c:formatCode>
                <c:ptCount val="3"/>
                <c:pt idx="0">
                  <c:v>0.29927050555965312</c:v>
                </c:pt>
                <c:pt idx="1">
                  <c:v>0.25505706766643049</c:v>
                </c:pt>
                <c:pt idx="2">
                  <c:v>0.68651849088921257</c:v>
                </c:pt>
              </c:numCache>
            </c:numRef>
          </c:val>
          <c:smooth val="0"/>
          <c:extLst>
            <c:ext xmlns:c16="http://schemas.microsoft.com/office/drawing/2014/chart" uri="{C3380CC4-5D6E-409C-BE32-E72D297353CC}">
              <c16:uniqueId val="{0000000B-4620-4E72-9537-53DCCB57D1DE}"/>
            </c:ext>
          </c:extLst>
        </c:ser>
        <c:dLbls>
          <c:showLegendKey val="0"/>
          <c:showVal val="0"/>
          <c:showCatName val="0"/>
          <c:showSerName val="0"/>
          <c:showPercent val="0"/>
          <c:showBubbleSize val="0"/>
        </c:dLbls>
        <c:marker val="1"/>
        <c:smooth val="0"/>
        <c:axId val="697533088"/>
        <c:axId val="697538008"/>
      </c:lineChart>
      <c:catAx>
        <c:axId val="697535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crossAx val="697540304"/>
        <c:crosses val="autoZero"/>
        <c:auto val="1"/>
        <c:lblAlgn val="ctr"/>
        <c:lblOffset val="100"/>
        <c:noMultiLvlLbl val="0"/>
      </c:catAx>
      <c:valAx>
        <c:axId val="697540304"/>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ru-RU"/>
          </a:p>
        </c:txPr>
        <c:crossAx val="697535384"/>
        <c:crosses val="autoZero"/>
        <c:crossBetween val="between"/>
      </c:valAx>
      <c:valAx>
        <c:axId val="697538008"/>
        <c:scaling>
          <c:orientation val="minMax"/>
        </c:scaling>
        <c:delete val="0"/>
        <c:axPos val="r"/>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ru-RU"/>
          </a:p>
        </c:txPr>
        <c:crossAx val="697533088"/>
        <c:crosses val="max"/>
        <c:crossBetween val="between"/>
      </c:valAx>
      <c:catAx>
        <c:axId val="697533088"/>
        <c:scaling>
          <c:orientation val="minMax"/>
        </c:scaling>
        <c:delete val="1"/>
        <c:axPos val="b"/>
        <c:numFmt formatCode="General" sourceLinked="1"/>
        <c:majorTickMark val="none"/>
        <c:minorTickMark val="none"/>
        <c:tickLblPos val="nextTo"/>
        <c:crossAx val="697538008"/>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legend>
    <c:plotVisOnly val="1"/>
    <c:dispBlanksAs val="gap"/>
    <c:showDLblsOverMax val="0"/>
  </c:chart>
  <c:spPr>
    <a:solidFill>
      <a:schemeClr val="bg1"/>
    </a:solidFill>
    <a:ln>
      <a:noFill/>
    </a:ln>
    <a:effectLst/>
  </c:spPr>
  <c:txPr>
    <a:bodyPr/>
    <a:lstStyle/>
    <a:p>
      <a:pPr>
        <a:defRPr>
          <a:latin typeface="Arial" panose="020B0604020202020204" pitchFamily="34" charset="0"/>
          <a:cs typeface="Arial" panose="020B0604020202020204" pitchFamily="34" charset="0"/>
        </a:defRPr>
      </a:pPr>
      <a:endParaRPr lang="ru-RU"/>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36329833770779"/>
          <c:y val="0.13814877516377125"/>
          <c:w val="0.77411111111111108"/>
          <c:h val="0.6099777136008846"/>
        </c:manualLayout>
      </c:layout>
      <c:barChart>
        <c:barDir val="col"/>
        <c:grouping val="clustered"/>
        <c:varyColors val="0"/>
        <c:ser>
          <c:idx val="3"/>
          <c:order val="0"/>
          <c:tx>
            <c:strRef>
              <c:f>Ренкинг!$N$279</c:f>
              <c:strCache>
                <c:ptCount val="1"/>
                <c:pt idx="0">
                  <c:v>2023</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Ренкинг!$S$280</c:f>
              <c:strCache>
                <c:ptCount val="1"/>
                <c:pt idx="0">
                  <c:v>Активы, млн.сом</c:v>
                </c:pt>
              </c:strCache>
              <c:extLst/>
            </c:strRef>
          </c:cat>
          <c:val>
            <c:numRef>
              <c:f>Ренкинг!$N$280</c:f>
              <c:numCache>
                <c:formatCode>#,##0</c:formatCode>
                <c:ptCount val="1"/>
                <c:pt idx="0">
                  <c:v>11675.52</c:v>
                </c:pt>
              </c:numCache>
              <c:extLst/>
            </c:numRef>
          </c:val>
          <c:extLst>
            <c:ext xmlns:c16="http://schemas.microsoft.com/office/drawing/2014/chart" uri="{C3380CC4-5D6E-409C-BE32-E72D297353CC}">
              <c16:uniqueId val="{00000000-E40A-48AB-BE9E-2D99701BF573}"/>
            </c:ext>
          </c:extLst>
        </c:ser>
        <c:ser>
          <c:idx val="0"/>
          <c:order val="1"/>
          <c:tx>
            <c:strRef>
              <c:f>Ренкинг!$O$279</c:f>
              <c:strCache>
                <c:ptCount val="1"/>
                <c:pt idx="0">
                  <c:v>2024</c:v>
                </c:pt>
              </c:strCache>
            </c:strRef>
          </c:tx>
          <c:spPr>
            <a:solidFill>
              <a:schemeClr val="tx2"/>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Ренкинг!$S$280</c:f>
              <c:strCache>
                <c:ptCount val="1"/>
                <c:pt idx="0">
                  <c:v>Активы, млн.сом</c:v>
                </c:pt>
              </c:strCache>
              <c:extLst/>
            </c:strRef>
          </c:cat>
          <c:val>
            <c:numRef>
              <c:f>Ренкинг!$O$280</c:f>
              <c:numCache>
                <c:formatCode>#,##0</c:formatCode>
                <c:ptCount val="1"/>
                <c:pt idx="0">
                  <c:v>14387.222</c:v>
                </c:pt>
              </c:numCache>
              <c:extLst/>
            </c:numRef>
          </c:val>
          <c:extLst>
            <c:ext xmlns:c16="http://schemas.microsoft.com/office/drawing/2014/chart" uri="{C3380CC4-5D6E-409C-BE32-E72D297353CC}">
              <c16:uniqueId val="{00000001-E40A-48AB-BE9E-2D99701BF573}"/>
            </c:ext>
          </c:extLst>
        </c:ser>
        <c:ser>
          <c:idx val="1"/>
          <c:order val="2"/>
          <c:tx>
            <c:strRef>
              <c:f>Ренкинг!$P$279</c:f>
              <c:strCache>
                <c:ptCount val="1"/>
                <c:pt idx="0">
                  <c:v>2025</c:v>
                </c:pt>
              </c:strCache>
            </c:strRef>
          </c:tx>
          <c:spPr>
            <a:solidFill>
              <a:schemeClr val="accent6">
                <a:lumMod val="75000"/>
              </a:schemeClr>
            </a:solidFill>
            <a:ln>
              <a:solidFill>
                <a:schemeClr val="accent6">
                  <a:lumMod val="75000"/>
                </a:schemeClr>
              </a:solid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Ренкинг!$S$280</c:f>
              <c:strCache>
                <c:ptCount val="1"/>
                <c:pt idx="0">
                  <c:v>Активы, млн.сом</c:v>
                </c:pt>
              </c:strCache>
              <c:extLst/>
            </c:strRef>
          </c:cat>
          <c:val>
            <c:numRef>
              <c:f>Ренкинг!$P$280</c:f>
              <c:numCache>
                <c:formatCode>#,##0</c:formatCode>
                <c:ptCount val="1"/>
                <c:pt idx="0">
                  <c:v>18408.343000000001</c:v>
                </c:pt>
              </c:numCache>
              <c:extLst/>
            </c:numRef>
          </c:val>
          <c:extLst>
            <c:ext xmlns:c16="http://schemas.microsoft.com/office/drawing/2014/chart" uri="{C3380CC4-5D6E-409C-BE32-E72D297353CC}">
              <c16:uniqueId val="{00000002-E40A-48AB-BE9E-2D99701BF573}"/>
            </c:ext>
          </c:extLst>
        </c:ser>
        <c:dLbls>
          <c:showLegendKey val="0"/>
          <c:showVal val="0"/>
          <c:showCatName val="0"/>
          <c:showSerName val="0"/>
          <c:showPercent val="0"/>
          <c:showBubbleSize val="0"/>
        </c:dLbls>
        <c:gapWidth val="150"/>
        <c:axId val="550817912"/>
        <c:axId val="668564312"/>
      </c:barChart>
      <c:catAx>
        <c:axId val="5508179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crossAx val="668564312"/>
        <c:crosses val="autoZero"/>
        <c:auto val="1"/>
        <c:lblAlgn val="ctr"/>
        <c:lblOffset val="100"/>
        <c:noMultiLvlLbl val="0"/>
      </c:catAx>
      <c:valAx>
        <c:axId val="66856431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crossAx val="550817912"/>
        <c:crosses val="autoZero"/>
        <c:crossBetween val="between"/>
      </c:valAx>
      <c:spPr>
        <a:noFill/>
        <a:ln>
          <a:noFill/>
        </a:ln>
        <a:effectLst/>
      </c:spPr>
    </c:plotArea>
    <c:legend>
      <c:legendPos val="r"/>
      <c:layout>
        <c:manualLayout>
          <c:xMode val="edge"/>
          <c:yMode val="edge"/>
          <c:x val="0.15604155730533681"/>
          <c:y val="0.92238735753359269"/>
          <c:w val="0.83349385720884883"/>
          <c:h val="7.7612642466407283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a:latin typeface="Times New Roman" panose="02020603050405020304" pitchFamily="18" charset="0"/>
          <a:cs typeface="Times New Roman" panose="02020603050405020304" pitchFamily="18" charset="0"/>
        </a:defRPr>
      </a:pPr>
      <a:endParaRPr lang="ru-RU"/>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36329833770779"/>
          <c:y val="5.0925925925925923E-2"/>
          <c:w val="0.77411111111111108"/>
          <c:h val="0.66861987368277698"/>
        </c:manualLayout>
      </c:layout>
      <c:barChart>
        <c:barDir val="col"/>
        <c:grouping val="clustered"/>
        <c:varyColors val="0"/>
        <c:ser>
          <c:idx val="3"/>
          <c:order val="0"/>
          <c:tx>
            <c:strRef>
              <c:f>Ренкинг!$N$279</c:f>
              <c:strCache>
                <c:ptCount val="1"/>
                <c:pt idx="0">
                  <c:v>2023</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Ренкинг!$S$281</c:f>
              <c:strCache>
                <c:ptCount val="1"/>
                <c:pt idx="0">
                  <c:v>Кредиты, млн. сом</c:v>
                </c:pt>
              </c:strCache>
              <c:extLst/>
            </c:strRef>
          </c:cat>
          <c:val>
            <c:numRef>
              <c:f>Ренкинг!$N$281</c:f>
              <c:numCache>
                <c:formatCode>#,##0</c:formatCode>
                <c:ptCount val="1"/>
                <c:pt idx="0">
                  <c:v>10573.924999999999</c:v>
                </c:pt>
              </c:numCache>
              <c:extLst/>
            </c:numRef>
          </c:val>
          <c:extLst>
            <c:ext xmlns:c16="http://schemas.microsoft.com/office/drawing/2014/chart" uri="{C3380CC4-5D6E-409C-BE32-E72D297353CC}">
              <c16:uniqueId val="{00000000-89B6-412B-BECA-0C22C170CA20}"/>
            </c:ext>
          </c:extLst>
        </c:ser>
        <c:ser>
          <c:idx val="0"/>
          <c:order val="1"/>
          <c:tx>
            <c:strRef>
              <c:f>Ренкинг!$O$279</c:f>
              <c:strCache>
                <c:ptCount val="1"/>
                <c:pt idx="0">
                  <c:v>2024</c:v>
                </c:pt>
              </c:strCache>
            </c:strRef>
          </c:tx>
          <c:spPr>
            <a:solidFill>
              <a:schemeClr val="tx2"/>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Ренкинг!$S$281</c:f>
              <c:strCache>
                <c:ptCount val="1"/>
                <c:pt idx="0">
                  <c:v>Кредиты, млн. сом</c:v>
                </c:pt>
              </c:strCache>
              <c:extLst/>
            </c:strRef>
          </c:cat>
          <c:val>
            <c:numRef>
              <c:f>Ренкинг!$O$281</c:f>
              <c:numCache>
                <c:formatCode>#,##0</c:formatCode>
                <c:ptCount val="1"/>
                <c:pt idx="0">
                  <c:v>13084.196</c:v>
                </c:pt>
              </c:numCache>
              <c:extLst/>
            </c:numRef>
          </c:val>
          <c:extLst>
            <c:ext xmlns:c16="http://schemas.microsoft.com/office/drawing/2014/chart" uri="{C3380CC4-5D6E-409C-BE32-E72D297353CC}">
              <c16:uniqueId val="{00000001-89B6-412B-BECA-0C22C170CA20}"/>
            </c:ext>
          </c:extLst>
        </c:ser>
        <c:ser>
          <c:idx val="1"/>
          <c:order val="2"/>
          <c:tx>
            <c:strRef>
              <c:f>Ренкинг!$P$279</c:f>
              <c:strCache>
                <c:ptCount val="1"/>
                <c:pt idx="0">
                  <c:v>2025</c:v>
                </c:pt>
              </c:strCache>
            </c:strRef>
          </c:tx>
          <c:spPr>
            <a:solidFill>
              <a:schemeClr val="accent6">
                <a:lumMod val="75000"/>
              </a:schemeClr>
            </a:solidFill>
            <a:ln>
              <a:solidFill>
                <a:schemeClr val="accent6">
                  <a:lumMod val="75000"/>
                </a:schemeClr>
              </a:solid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Ренкинг!$S$281</c:f>
              <c:strCache>
                <c:ptCount val="1"/>
                <c:pt idx="0">
                  <c:v>Кредиты, млн. сом</c:v>
                </c:pt>
              </c:strCache>
              <c:extLst/>
            </c:strRef>
          </c:cat>
          <c:val>
            <c:numRef>
              <c:f>Ренкинг!$P$281</c:f>
              <c:numCache>
                <c:formatCode>#,##0</c:formatCode>
                <c:ptCount val="1"/>
                <c:pt idx="0">
                  <c:v>17336.048999999999</c:v>
                </c:pt>
              </c:numCache>
              <c:extLst/>
            </c:numRef>
          </c:val>
          <c:extLst>
            <c:ext xmlns:c16="http://schemas.microsoft.com/office/drawing/2014/chart" uri="{C3380CC4-5D6E-409C-BE32-E72D297353CC}">
              <c16:uniqueId val="{00000002-89B6-412B-BECA-0C22C170CA20}"/>
            </c:ext>
          </c:extLst>
        </c:ser>
        <c:dLbls>
          <c:showLegendKey val="0"/>
          <c:showVal val="0"/>
          <c:showCatName val="0"/>
          <c:showSerName val="0"/>
          <c:showPercent val="0"/>
          <c:showBubbleSize val="0"/>
        </c:dLbls>
        <c:gapWidth val="150"/>
        <c:axId val="550817912"/>
        <c:axId val="668564312"/>
      </c:barChart>
      <c:catAx>
        <c:axId val="5508179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crossAx val="668564312"/>
        <c:crosses val="autoZero"/>
        <c:auto val="1"/>
        <c:lblAlgn val="ctr"/>
        <c:lblOffset val="100"/>
        <c:noMultiLvlLbl val="0"/>
      </c:catAx>
      <c:valAx>
        <c:axId val="66856431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crossAx val="550817912"/>
        <c:crosses val="autoZero"/>
        <c:crossBetween val="between"/>
      </c:valAx>
      <c:spPr>
        <a:noFill/>
        <a:ln>
          <a:noFill/>
        </a:ln>
        <a:effectLst/>
      </c:spPr>
    </c:plotArea>
    <c:legend>
      <c:legendPos val="r"/>
      <c:layout>
        <c:manualLayout>
          <c:xMode val="edge"/>
          <c:yMode val="edge"/>
          <c:x val="0.15604155730533681"/>
          <c:y val="0.85709413640671195"/>
          <c:w val="0.83349385720884883"/>
          <c:h val="0.14290586359328805"/>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a:latin typeface="Times New Roman" panose="02020603050405020304" pitchFamily="18" charset="0"/>
          <a:cs typeface="Times New Roman" panose="02020603050405020304" pitchFamily="18" charset="0"/>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KG"/>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BBCCBF-9C01-4EE5-A212-298AC6C88019}" type="datetimeFigureOut">
              <a:rPr lang="ru-KG" smtClean="0"/>
              <a:t>17.04.2026</a:t>
            </a:fld>
            <a:endParaRPr lang="ru-KG"/>
          </a:p>
        </p:txBody>
      </p:sp>
      <p:sp>
        <p:nvSpPr>
          <p:cNvPr id="4" name="Образ слайда 3"/>
          <p:cNvSpPr>
            <a:spLocks noGrp="1" noRot="1" noChangeAspect="1"/>
          </p:cNvSpPr>
          <p:nvPr>
            <p:ph type="sldImg" idx="2"/>
          </p:nvPr>
        </p:nvSpPr>
        <p:spPr>
          <a:xfrm>
            <a:off x="2338388" y="1143000"/>
            <a:ext cx="2181225" cy="3086100"/>
          </a:xfrm>
          <a:prstGeom prst="rect">
            <a:avLst/>
          </a:prstGeom>
          <a:noFill/>
          <a:ln w="12700">
            <a:solidFill>
              <a:prstClr val="black"/>
            </a:solidFill>
          </a:ln>
        </p:spPr>
        <p:txBody>
          <a:bodyPr vert="horz" lIns="91440" tIns="45720" rIns="91440" bIns="45720" rtlCol="0" anchor="ctr"/>
          <a:lstStyle/>
          <a:p>
            <a:endParaRPr lang="ru-KG"/>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KG"/>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KG"/>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278C84-26F7-4EDB-89AB-82DAA827578B}" type="slidenum">
              <a:rPr lang="ru-KG" smtClean="0"/>
              <a:t>‹#›</a:t>
            </a:fld>
            <a:endParaRPr lang="ru-KG"/>
          </a:p>
        </p:txBody>
      </p:sp>
    </p:spTree>
    <p:extLst>
      <p:ext uri="{BB962C8B-B14F-4D97-AF65-F5344CB8AC3E}">
        <p14:creationId xmlns:p14="http://schemas.microsoft.com/office/powerpoint/2010/main" val="28853216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KG" dirty="0"/>
          </a:p>
        </p:txBody>
      </p:sp>
      <p:sp>
        <p:nvSpPr>
          <p:cNvPr id="4" name="Номер слайда 3"/>
          <p:cNvSpPr>
            <a:spLocks noGrp="1"/>
          </p:cNvSpPr>
          <p:nvPr>
            <p:ph type="sldNum" sz="quarter" idx="5"/>
          </p:nvPr>
        </p:nvSpPr>
        <p:spPr/>
        <p:txBody>
          <a:bodyPr/>
          <a:lstStyle/>
          <a:p>
            <a:fld id="{95278C84-26F7-4EDB-89AB-82DAA827578B}" type="slidenum">
              <a:rPr lang="ru-KG" smtClean="0"/>
              <a:t>6</a:t>
            </a:fld>
            <a:endParaRPr lang="ru-KG"/>
          </a:p>
        </p:txBody>
      </p:sp>
    </p:spTree>
    <p:extLst>
      <p:ext uri="{BB962C8B-B14F-4D97-AF65-F5344CB8AC3E}">
        <p14:creationId xmlns:p14="http://schemas.microsoft.com/office/powerpoint/2010/main" val="15461668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83BA29-D118-5726-2C3B-F81265D8A8C1}"/>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0BF105DB-B084-BC62-7D6C-B3F3D948D2A5}"/>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58E13158-57FF-666F-63A5-99D74BC82AE7}"/>
              </a:ext>
            </a:extLst>
          </p:cNvPr>
          <p:cNvSpPr>
            <a:spLocks noGrp="1"/>
          </p:cNvSpPr>
          <p:nvPr>
            <p:ph type="body" idx="1"/>
          </p:nvPr>
        </p:nvSpPr>
        <p:spPr/>
        <p:txBody>
          <a:bodyPr/>
          <a:lstStyle/>
          <a:p>
            <a:endParaRPr lang="ru-KG" dirty="0"/>
          </a:p>
        </p:txBody>
      </p:sp>
      <p:sp>
        <p:nvSpPr>
          <p:cNvPr id="4" name="Номер слайда 3">
            <a:extLst>
              <a:ext uri="{FF2B5EF4-FFF2-40B4-BE49-F238E27FC236}">
                <a16:creationId xmlns:a16="http://schemas.microsoft.com/office/drawing/2014/main" id="{A4BD7E21-D92F-8481-3904-B8BDB841E5D1}"/>
              </a:ext>
            </a:extLst>
          </p:cNvPr>
          <p:cNvSpPr>
            <a:spLocks noGrp="1"/>
          </p:cNvSpPr>
          <p:nvPr>
            <p:ph type="sldNum" sz="quarter" idx="5"/>
          </p:nvPr>
        </p:nvSpPr>
        <p:spPr/>
        <p:txBody>
          <a:bodyPr/>
          <a:lstStyle/>
          <a:p>
            <a:fld id="{95278C84-26F7-4EDB-89AB-82DAA827578B}" type="slidenum">
              <a:rPr lang="ru-KG" smtClean="0"/>
              <a:t>16</a:t>
            </a:fld>
            <a:endParaRPr lang="ru-KG"/>
          </a:p>
        </p:txBody>
      </p:sp>
    </p:spTree>
    <p:extLst>
      <p:ext uri="{BB962C8B-B14F-4D97-AF65-F5344CB8AC3E}">
        <p14:creationId xmlns:p14="http://schemas.microsoft.com/office/powerpoint/2010/main" val="39630164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C9CBE9-30EB-312C-2852-C2F0A83828EB}"/>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D4199525-06AE-87B0-276E-4802E69DECB8}"/>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4D80CEEA-2C85-316E-580E-CC5896B1FD62}"/>
              </a:ext>
            </a:extLst>
          </p:cNvPr>
          <p:cNvSpPr>
            <a:spLocks noGrp="1"/>
          </p:cNvSpPr>
          <p:nvPr>
            <p:ph type="body" idx="1"/>
          </p:nvPr>
        </p:nvSpPr>
        <p:spPr/>
        <p:txBody>
          <a:bodyPr/>
          <a:lstStyle/>
          <a:p>
            <a:endParaRPr lang="ru-KG" dirty="0"/>
          </a:p>
        </p:txBody>
      </p:sp>
      <p:sp>
        <p:nvSpPr>
          <p:cNvPr id="4" name="Номер слайда 3">
            <a:extLst>
              <a:ext uri="{FF2B5EF4-FFF2-40B4-BE49-F238E27FC236}">
                <a16:creationId xmlns:a16="http://schemas.microsoft.com/office/drawing/2014/main" id="{D34F93AF-DC74-6835-08D7-6530842EF520}"/>
              </a:ext>
            </a:extLst>
          </p:cNvPr>
          <p:cNvSpPr>
            <a:spLocks noGrp="1"/>
          </p:cNvSpPr>
          <p:nvPr>
            <p:ph type="sldNum" sz="quarter" idx="5"/>
          </p:nvPr>
        </p:nvSpPr>
        <p:spPr/>
        <p:txBody>
          <a:bodyPr/>
          <a:lstStyle/>
          <a:p>
            <a:fld id="{95278C84-26F7-4EDB-89AB-82DAA827578B}" type="slidenum">
              <a:rPr lang="ru-KG" smtClean="0"/>
              <a:t>17</a:t>
            </a:fld>
            <a:endParaRPr lang="ru-KG"/>
          </a:p>
        </p:txBody>
      </p:sp>
    </p:spTree>
    <p:extLst>
      <p:ext uri="{BB962C8B-B14F-4D97-AF65-F5344CB8AC3E}">
        <p14:creationId xmlns:p14="http://schemas.microsoft.com/office/powerpoint/2010/main" val="30421844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49453A-F874-B3F3-20B1-68013F0A241F}"/>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570EFEB6-2006-2E27-A9E2-22EDA4FA0A80}"/>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7A45C246-C932-0306-957B-71D57B66E86A}"/>
              </a:ext>
            </a:extLst>
          </p:cNvPr>
          <p:cNvSpPr>
            <a:spLocks noGrp="1"/>
          </p:cNvSpPr>
          <p:nvPr>
            <p:ph type="body" idx="1"/>
          </p:nvPr>
        </p:nvSpPr>
        <p:spPr/>
        <p:txBody>
          <a:bodyPr/>
          <a:lstStyle/>
          <a:p>
            <a:endParaRPr lang="ru-KG" dirty="0"/>
          </a:p>
        </p:txBody>
      </p:sp>
      <p:sp>
        <p:nvSpPr>
          <p:cNvPr id="4" name="Номер слайда 3">
            <a:extLst>
              <a:ext uri="{FF2B5EF4-FFF2-40B4-BE49-F238E27FC236}">
                <a16:creationId xmlns:a16="http://schemas.microsoft.com/office/drawing/2014/main" id="{0BED97BF-A3EF-1985-D1F1-548EC264E33F}"/>
              </a:ext>
            </a:extLst>
          </p:cNvPr>
          <p:cNvSpPr>
            <a:spLocks noGrp="1"/>
          </p:cNvSpPr>
          <p:nvPr>
            <p:ph type="sldNum" sz="quarter" idx="5"/>
          </p:nvPr>
        </p:nvSpPr>
        <p:spPr/>
        <p:txBody>
          <a:bodyPr/>
          <a:lstStyle/>
          <a:p>
            <a:fld id="{95278C84-26F7-4EDB-89AB-82DAA827578B}" type="slidenum">
              <a:rPr lang="ru-KG" smtClean="0"/>
              <a:t>18</a:t>
            </a:fld>
            <a:endParaRPr lang="ru-KG"/>
          </a:p>
        </p:txBody>
      </p:sp>
    </p:spTree>
    <p:extLst>
      <p:ext uri="{BB962C8B-B14F-4D97-AF65-F5344CB8AC3E}">
        <p14:creationId xmlns:p14="http://schemas.microsoft.com/office/powerpoint/2010/main" val="15555737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D67DDB-B605-AC4F-3946-D07B1ABA9884}"/>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32CB739C-5E82-3DFF-422E-6E12C8820F5A}"/>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C3806110-4C87-94FE-F3C1-DB89ACA5D95C}"/>
              </a:ext>
            </a:extLst>
          </p:cNvPr>
          <p:cNvSpPr>
            <a:spLocks noGrp="1"/>
          </p:cNvSpPr>
          <p:nvPr>
            <p:ph type="body" idx="1"/>
          </p:nvPr>
        </p:nvSpPr>
        <p:spPr/>
        <p:txBody>
          <a:bodyPr/>
          <a:lstStyle/>
          <a:p>
            <a:endParaRPr lang="ru-KG" dirty="0"/>
          </a:p>
        </p:txBody>
      </p:sp>
      <p:sp>
        <p:nvSpPr>
          <p:cNvPr id="4" name="Номер слайда 3">
            <a:extLst>
              <a:ext uri="{FF2B5EF4-FFF2-40B4-BE49-F238E27FC236}">
                <a16:creationId xmlns:a16="http://schemas.microsoft.com/office/drawing/2014/main" id="{A0C9A363-A310-DBF5-31AD-D3B676799C10}"/>
              </a:ext>
            </a:extLst>
          </p:cNvPr>
          <p:cNvSpPr>
            <a:spLocks noGrp="1"/>
          </p:cNvSpPr>
          <p:nvPr>
            <p:ph type="sldNum" sz="quarter" idx="5"/>
          </p:nvPr>
        </p:nvSpPr>
        <p:spPr/>
        <p:txBody>
          <a:bodyPr/>
          <a:lstStyle/>
          <a:p>
            <a:fld id="{95278C84-26F7-4EDB-89AB-82DAA827578B}" type="slidenum">
              <a:rPr lang="ru-KG" smtClean="0"/>
              <a:t>19</a:t>
            </a:fld>
            <a:endParaRPr lang="ru-KG"/>
          </a:p>
        </p:txBody>
      </p:sp>
    </p:spTree>
    <p:extLst>
      <p:ext uri="{BB962C8B-B14F-4D97-AF65-F5344CB8AC3E}">
        <p14:creationId xmlns:p14="http://schemas.microsoft.com/office/powerpoint/2010/main" val="2012167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8AC565-1612-9A16-2C3C-C2F46C537D8F}"/>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B5755EA6-7006-5503-9D43-2E2A13CDFA1C}"/>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D27721FC-31FB-8761-7532-6E336CBD331B}"/>
              </a:ext>
            </a:extLst>
          </p:cNvPr>
          <p:cNvSpPr>
            <a:spLocks noGrp="1"/>
          </p:cNvSpPr>
          <p:nvPr>
            <p:ph type="body" idx="1"/>
          </p:nvPr>
        </p:nvSpPr>
        <p:spPr/>
        <p:txBody>
          <a:bodyPr/>
          <a:lstStyle/>
          <a:p>
            <a:endParaRPr lang="ru-KG" dirty="0"/>
          </a:p>
        </p:txBody>
      </p:sp>
      <p:sp>
        <p:nvSpPr>
          <p:cNvPr id="4" name="Номер слайда 3">
            <a:extLst>
              <a:ext uri="{FF2B5EF4-FFF2-40B4-BE49-F238E27FC236}">
                <a16:creationId xmlns:a16="http://schemas.microsoft.com/office/drawing/2014/main" id="{FB07BD0A-D510-27F5-21A8-65C68089EA19}"/>
              </a:ext>
            </a:extLst>
          </p:cNvPr>
          <p:cNvSpPr>
            <a:spLocks noGrp="1"/>
          </p:cNvSpPr>
          <p:nvPr>
            <p:ph type="sldNum" sz="quarter" idx="5"/>
          </p:nvPr>
        </p:nvSpPr>
        <p:spPr/>
        <p:txBody>
          <a:bodyPr/>
          <a:lstStyle/>
          <a:p>
            <a:fld id="{95278C84-26F7-4EDB-89AB-82DAA827578B}" type="slidenum">
              <a:rPr lang="ru-KG" smtClean="0"/>
              <a:t>20</a:t>
            </a:fld>
            <a:endParaRPr lang="ru-KG"/>
          </a:p>
        </p:txBody>
      </p:sp>
    </p:spTree>
    <p:extLst>
      <p:ext uri="{BB962C8B-B14F-4D97-AF65-F5344CB8AC3E}">
        <p14:creationId xmlns:p14="http://schemas.microsoft.com/office/powerpoint/2010/main" val="26413693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1CED2D-47A7-AE06-6FE3-72EBA79E369D}"/>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C67908E8-AB3F-7BD1-14FD-F008B85412BA}"/>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35C3E29B-6C01-7FC8-8DF3-07F72A6DBB0D}"/>
              </a:ext>
            </a:extLst>
          </p:cNvPr>
          <p:cNvSpPr>
            <a:spLocks noGrp="1"/>
          </p:cNvSpPr>
          <p:nvPr>
            <p:ph type="body" idx="1"/>
          </p:nvPr>
        </p:nvSpPr>
        <p:spPr/>
        <p:txBody>
          <a:bodyPr/>
          <a:lstStyle/>
          <a:p>
            <a:endParaRPr lang="ru-KG" dirty="0"/>
          </a:p>
        </p:txBody>
      </p:sp>
      <p:sp>
        <p:nvSpPr>
          <p:cNvPr id="4" name="Номер слайда 3">
            <a:extLst>
              <a:ext uri="{FF2B5EF4-FFF2-40B4-BE49-F238E27FC236}">
                <a16:creationId xmlns:a16="http://schemas.microsoft.com/office/drawing/2014/main" id="{5C565E98-6A54-0095-871E-2B6BE5F48593}"/>
              </a:ext>
            </a:extLst>
          </p:cNvPr>
          <p:cNvSpPr>
            <a:spLocks noGrp="1"/>
          </p:cNvSpPr>
          <p:nvPr>
            <p:ph type="sldNum" sz="quarter" idx="5"/>
          </p:nvPr>
        </p:nvSpPr>
        <p:spPr/>
        <p:txBody>
          <a:bodyPr/>
          <a:lstStyle/>
          <a:p>
            <a:fld id="{95278C84-26F7-4EDB-89AB-82DAA827578B}" type="slidenum">
              <a:rPr lang="ru-KG" smtClean="0"/>
              <a:t>21</a:t>
            </a:fld>
            <a:endParaRPr lang="ru-KG"/>
          </a:p>
        </p:txBody>
      </p:sp>
    </p:spTree>
    <p:extLst>
      <p:ext uri="{BB962C8B-B14F-4D97-AF65-F5344CB8AC3E}">
        <p14:creationId xmlns:p14="http://schemas.microsoft.com/office/powerpoint/2010/main" val="19060661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872026-BC6B-14E8-EB4D-38AC638D84DB}"/>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B6766675-B1D1-BE70-DE99-FDACC1ED89A0}"/>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4D08DF47-D05D-1149-01C3-EAC5A01F111D}"/>
              </a:ext>
            </a:extLst>
          </p:cNvPr>
          <p:cNvSpPr>
            <a:spLocks noGrp="1"/>
          </p:cNvSpPr>
          <p:nvPr>
            <p:ph type="body" idx="1"/>
          </p:nvPr>
        </p:nvSpPr>
        <p:spPr/>
        <p:txBody>
          <a:bodyPr/>
          <a:lstStyle/>
          <a:p>
            <a:endParaRPr lang="ru-KG" dirty="0"/>
          </a:p>
        </p:txBody>
      </p:sp>
      <p:sp>
        <p:nvSpPr>
          <p:cNvPr id="4" name="Номер слайда 3">
            <a:extLst>
              <a:ext uri="{FF2B5EF4-FFF2-40B4-BE49-F238E27FC236}">
                <a16:creationId xmlns:a16="http://schemas.microsoft.com/office/drawing/2014/main" id="{F68A0836-0B99-F461-A991-2A21CE4D97E5}"/>
              </a:ext>
            </a:extLst>
          </p:cNvPr>
          <p:cNvSpPr>
            <a:spLocks noGrp="1"/>
          </p:cNvSpPr>
          <p:nvPr>
            <p:ph type="sldNum" sz="quarter" idx="5"/>
          </p:nvPr>
        </p:nvSpPr>
        <p:spPr/>
        <p:txBody>
          <a:bodyPr/>
          <a:lstStyle/>
          <a:p>
            <a:fld id="{95278C84-26F7-4EDB-89AB-82DAA827578B}" type="slidenum">
              <a:rPr lang="ru-KG" smtClean="0"/>
              <a:t>22</a:t>
            </a:fld>
            <a:endParaRPr lang="ru-KG"/>
          </a:p>
        </p:txBody>
      </p:sp>
    </p:spTree>
    <p:extLst>
      <p:ext uri="{BB962C8B-B14F-4D97-AF65-F5344CB8AC3E}">
        <p14:creationId xmlns:p14="http://schemas.microsoft.com/office/powerpoint/2010/main" val="41106835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51A2DC-5298-FD57-B8DC-00C218992842}"/>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56CBE9EC-C6EF-4DB0-0472-D16E03B7747F}"/>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64756E75-1557-FA41-62A7-143F353EDF17}"/>
              </a:ext>
            </a:extLst>
          </p:cNvPr>
          <p:cNvSpPr>
            <a:spLocks noGrp="1"/>
          </p:cNvSpPr>
          <p:nvPr>
            <p:ph type="body" idx="1"/>
          </p:nvPr>
        </p:nvSpPr>
        <p:spPr/>
        <p:txBody>
          <a:bodyPr/>
          <a:lstStyle/>
          <a:p>
            <a:endParaRPr lang="ru-KG" dirty="0"/>
          </a:p>
        </p:txBody>
      </p:sp>
      <p:sp>
        <p:nvSpPr>
          <p:cNvPr id="4" name="Номер слайда 3">
            <a:extLst>
              <a:ext uri="{FF2B5EF4-FFF2-40B4-BE49-F238E27FC236}">
                <a16:creationId xmlns:a16="http://schemas.microsoft.com/office/drawing/2014/main" id="{E0E57BA9-D0E7-F8C4-95BE-C696D1097BD2}"/>
              </a:ext>
            </a:extLst>
          </p:cNvPr>
          <p:cNvSpPr>
            <a:spLocks noGrp="1"/>
          </p:cNvSpPr>
          <p:nvPr>
            <p:ph type="sldNum" sz="quarter" idx="5"/>
          </p:nvPr>
        </p:nvSpPr>
        <p:spPr/>
        <p:txBody>
          <a:bodyPr/>
          <a:lstStyle/>
          <a:p>
            <a:fld id="{95278C84-26F7-4EDB-89AB-82DAA827578B}" type="slidenum">
              <a:rPr lang="ru-KG" smtClean="0"/>
              <a:t>23</a:t>
            </a:fld>
            <a:endParaRPr lang="ru-KG"/>
          </a:p>
        </p:txBody>
      </p:sp>
    </p:spTree>
    <p:extLst>
      <p:ext uri="{BB962C8B-B14F-4D97-AF65-F5344CB8AC3E}">
        <p14:creationId xmlns:p14="http://schemas.microsoft.com/office/powerpoint/2010/main" val="27837188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BD9282-168F-0335-4FE5-43A09BAE7569}"/>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B8BEFBB3-DAF5-F5A4-F312-6D750E128FE9}"/>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F64154C2-452E-C585-55DB-4B093CFA07F6}"/>
              </a:ext>
            </a:extLst>
          </p:cNvPr>
          <p:cNvSpPr>
            <a:spLocks noGrp="1"/>
          </p:cNvSpPr>
          <p:nvPr>
            <p:ph type="body" idx="1"/>
          </p:nvPr>
        </p:nvSpPr>
        <p:spPr/>
        <p:txBody>
          <a:bodyPr/>
          <a:lstStyle/>
          <a:p>
            <a:endParaRPr lang="ru-KG" dirty="0"/>
          </a:p>
        </p:txBody>
      </p:sp>
      <p:sp>
        <p:nvSpPr>
          <p:cNvPr id="4" name="Номер слайда 3">
            <a:extLst>
              <a:ext uri="{FF2B5EF4-FFF2-40B4-BE49-F238E27FC236}">
                <a16:creationId xmlns:a16="http://schemas.microsoft.com/office/drawing/2014/main" id="{00369C4A-8D78-9BD2-8C8A-2CAB97A65B16}"/>
              </a:ext>
            </a:extLst>
          </p:cNvPr>
          <p:cNvSpPr>
            <a:spLocks noGrp="1"/>
          </p:cNvSpPr>
          <p:nvPr>
            <p:ph type="sldNum" sz="quarter" idx="5"/>
          </p:nvPr>
        </p:nvSpPr>
        <p:spPr/>
        <p:txBody>
          <a:bodyPr/>
          <a:lstStyle/>
          <a:p>
            <a:fld id="{95278C84-26F7-4EDB-89AB-82DAA827578B}" type="slidenum">
              <a:rPr lang="ru-KG" smtClean="0"/>
              <a:t>24</a:t>
            </a:fld>
            <a:endParaRPr lang="ru-KG"/>
          </a:p>
        </p:txBody>
      </p:sp>
    </p:spTree>
    <p:extLst>
      <p:ext uri="{BB962C8B-B14F-4D97-AF65-F5344CB8AC3E}">
        <p14:creationId xmlns:p14="http://schemas.microsoft.com/office/powerpoint/2010/main" val="26637242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378D9C-478E-B515-2A22-16FA36392A42}"/>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0C86BDEC-5460-1B3F-33DE-E1505CECC6C1}"/>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A0A59C1F-4541-C5D6-DD4A-9748E4C65E7A}"/>
              </a:ext>
            </a:extLst>
          </p:cNvPr>
          <p:cNvSpPr>
            <a:spLocks noGrp="1"/>
          </p:cNvSpPr>
          <p:nvPr>
            <p:ph type="body" idx="1"/>
          </p:nvPr>
        </p:nvSpPr>
        <p:spPr/>
        <p:txBody>
          <a:bodyPr/>
          <a:lstStyle/>
          <a:p>
            <a:endParaRPr lang="ru-KG" dirty="0"/>
          </a:p>
        </p:txBody>
      </p:sp>
      <p:sp>
        <p:nvSpPr>
          <p:cNvPr id="4" name="Номер слайда 3">
            <a:extLst>
              <a:ext uri="{FF2B5EF4-FFF2-40B4-BE49-F238E27FC236}">
                <a16:creationId xmlns:a16="http://schemas.microsoft.com/office/drawing/2014/main" id="{170503CD-D783-E883-0667-E0040A710F43}"/>
              </a:ext>
            </a:extLst>
          </p:cNvPr>
          <p:cNvSpPr>
            <a:spLocks noGrp="1"/>
          </p:cNvSpPr>
          <p:nvPr>
            <p:ph type="sldNum" sz="quarter" idx="5"/>
          </p:nvPr>
        </p:nvSpPr>
        <p:spPr/>
        <p:txBody>
          <a:bodyPr/>
          <a:lstStyle/>
          <a:p>
            <a:fld id="{95278C84-26F7-4EDB-89AB-82DAA827578B}" type="slidenum">
              <a:rPr lang="ru-KG" smtClean="0"/>
              <a:t>25</a:t>
            </a:fld>
            <a:endParaRPr lang="ru-KG"/>
          </a:p>
        </p:txBody>
      </p:sp>
    </p:spTree>
    <p:extLst>
      <p:ext uri="{BB962C8B-B14F-4D97-AF65-F5344CB8AC3E}">
        <p14:creationId xmlns:p14="http://schemas.microsoft.com/office/powerpoint/2010/main" val="18837963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BAFC8D-D391-309C-C6FE-5C45C5E51751}"/>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EE2F4588-8694-6BA5-AA61-82767A49CB4A}"/>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E2CBBC1C-58EB-6E6B-FC55-8D454B87A76B}"/>
              </a:ext>
            </a:extLst>
          </p:cNvPr>
          <p:cNvSpPr>
            <a:spLocks noGrp="1"/>
          </p:cNvSpPr>
          <p:nvPr>
            <p:ph type="body" idx="1"/>
          </p:nvPr>
        </p:nvSpPr>
        <p:spPr/>
        <p:txBody>
          <a:bodyPr/>
          <a:lstStyle/>
          <a:p>
            <a:endParaRPr lang="ru-KG" dirty="0"/>
          </a:p>
        </p:txBody>
      </p:sp>
      <p:sp>
        <p:nvSpPr>
          <p:cNvPr id="4" name="Номер слайда 3">
            <a:extLst>
              <a:ext uri="{FF2B5EF4-FFF2-40B4-BE49-F238E27FC236}">
                <a16:creationId xmlns:a16="http://schemas.microsoft.com/office/drawing/2014/main" id="{57A31D3B-2EA9-0A2F-DCFD-2CEE111EC24A}"/>
              </a:ext>
            </a:extLst>
          </p:cNvPr>
          <p:cNvSpPr>
            <a:spLocks noGrp="1"/>
          </p:cNvSpPr>
          <p:nvPr>
            <p:ph type="sldNum" sz="quarter" idx="5"/>
          </p:nvPr>
        </p:nvSpPr>
        <p:spPr/>
        <p:txBody>
          <a:bodyPr/>
          <a:lstStyle/>
          <a:p>
            <a:fld id="{95278C84-26F7-4EDB-89AB-82DAA827578B}" type="slidenum">
              <a:rPr lang="ru-KG" smtClean="0"/>
              <a:t>7</a:t>
            </a:fld>
            <a:endParaRPr lang="ru-KG"/>
          </a:p>
        </p:txBody>
      </p:sp>
    </p:spTree>
    <p:extLst>
      <p:ext uri="{BB962C8B-B14F-4D97-AF65-F5344CB8AC3E}">
        <p14:creationId xmlns:p14="http://schemas.microsoft.com/office/powerpoint/2010/main" val="24939415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985B9E-E360-96C8-DF22-93262113E924}"/>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C14099D6-E1CA-FA16-7EC4-179405768478}"/>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8DE87DD1-28BB-BE8D-CBA5-773D99C8101F}"/>
              </a:ext>
            </a:extLst>
          </p:cNvPr>
          <p:cNvSpPr>
            <a:spLocks noGrp="1"/>
          </p:cNvSpPr>
          <p:nvPr>
            <p:ph type="body" idx="1"/>
          </p:nvPr>
        </p:nvSpPr>
        <p:spPr/>
        <p:txBody>
          <a:bodyPr/>
          <a:lstStyle/>
          <a:p>
            <a:endParaRPr lang="ru-KG" dirty="0"/>
          </a:p>
        </p:txBody>
      </p:sp>
      <p:sp>
        <p:nvSpPr>
          <p:cNvPr id="4" name="Номер слайда 3">
            <a:extLst>
              <a:ext uri="{FF2B5EF4-FFF2-40B4-BE49-F238E27FC236}">
                <a16:creationId xmlns:a16="http://schemas.microsoft.com/office/drawing/2014/main" id="{7F9BC2CC-4691-0D22-C81F-177A3977A772}"/>
              </a:ext>
            </a:extLst>
          </p:cNvPr>
          <p:cNvSpPr>
            <a:spLocks noGrp="1"/>
          </p:cNvSpPr>
          <p:nvPr>
            <p:ph type="sldNum" sz="quarter" idx="5"/>
          </p:nvPr>
        </p:nvSpPr>
        <p:spPr/>
        <p:txBody>
          <a:bodyPr/>
          <a:lstStyle/>
          <a:p>
            <a:fld id="{95278C84-26F7-4EDB-89AB-82DAA827578B}" type="slidenum">
              <a:rPr lang="ru-KG" smtClean="0"/>
              <a:t>26</a:t>
            </a:fld>
            <a:endParaRPr lang="ru-KG"/>
          </a:p>
        </p:txBody>
      </p:sp>
    </p:spTree>
    <p:extLst>
      <p:ext uri="{BB962C8B-B14F-4D97-AF65-F5344CB8AC3E}">
        <p14:creationId xmlns:p14="http://schemas.microsoft.com/office/powerpoint/2010/main" val="3620663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5D550-DA11-73CB-A483-A99BFEDC32B5}"/>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5C4EDBAC-D59F-24DE-40B6-E8FEA95C1970}"/>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698DC0A1-2746-A308-222C-21A3EDF11E7D}"/>
              </a:ext>
            </a:extLst>
          </p:cNvPr>
          <p:cNvSpPr>
            <a:spLocks noGrp="1"/>
          </p:cNvSpPr>
          <p:nvPr>
            <p:ph type="body" idx="1"/>
          </p:nvPr>
        </p:nvSpPr>
        <p:spPr/>
        <p:txBody>
          <a:bodyPr/>
          <a:lstStyle/>
          <a:p>
            <a:endParaRPr lang="ru-KG" dirty="0"/>
          </a:p>
        </p:txBody>
      </p:sp>
      <p:sp>
        <p:nvSpPr>
          <p:cNvPr id="4" name="Номер слайда 3">
            <a:extLst>
              <a:ext uri="{FF2B5EF4-FFF2-40B4-BE49-F238E27FC236}">
                <a16:creationId xmlns:a16="http://schemas.microsoft.com/office/drawing/2014/main" id="{8B658DCA-D83B-14B9-E566-149E6812302E}"/>
              </a:ext>
            </a:extLst>
          </p:cNvPr>
          <p:cNvSpPr>
            <a:spLocks noGrp="1"/>
          </p:cNvSpPr>
          <p:nvPr>
            <p:ph type="sldNum" sz="quarter" idx="5"/>
          </p:nvPr>
        </p:nvSpPr>
        <p:spPr/>
        <p:txBody>
          <a:bodyPr/>
          <a:lstStyle/>
          <a:p>
            <a:fld id="{95278C84-26F7-4EDB-89AB-82DAA827578B}" type="slidenum">
              <a:rPr lang="ru-KG" smtClean="0"/>
              <a:t>27</a:t>
            </a:fld>
            <a:endParaRPr lang="ru-KG"/>
          </a:p>
        </p:txBody>
      </p:sp>
    </p:spTree>
    <p:extLst>
      <p:ext uri="{BB962C8B-B14F-4D97-AF65-F5344CB8AC3E}">
        <p14:creationId xmlns:p14="http://schemas.microsoft.com/office/powerpoint/2010/main" val="35425587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851B23-64A8-3C14-F489-3A5C1FDBDA5C}"/>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750114D5-E516-7CDE-50B9-B39F42C52C20}"/>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474F53A8-1808-BB40-7343-4DAEE06D9FFA}"/>
              </a:ext>
            </a:extLst>
          </p:cNvPr>
          <p:cNvSpPr>
            <a:spLocks noGrp="1"/>
          </p:cNvSpPr>
          <p:nvPr>
            <p:ph type="body" idx="1"/>
          </p:nvPr>
        </p:nvSpPr>
        <p:spPr/>
        <p:txBody>
          <a:bodyPr/>
          <a:lstStyle/>
          <a:p>
            <a:endParaRPr lang="ru-KG" dirty="0"/>
          </a:p>
        </p:txBody>
      </p:sp>
      <p:sp>
        <p:nvSpPr>
          <p:cNvPr id="4" name="Номер слайда 3">
            <a:extLst>
              <a:ext uri="{FF2B5EF4-FFF2-40B4-BE49-F238E27FC236}">
                <a16:creationId xmlns:a16="http://schemas.microsoft.com/office/drawing/2014/main" id="{454DEBD4-B7A4-79C8-6EB3-E4E68094FEBE}"/>
              </a:ext>
            </a:extLst>
          </p:cNvPr>
          <p:cNvSpPr>
            <a:spLocks noGrp="1"/>
          </p:cNvSpPr>
          <p:nvPr>
            <p:ph type="sldNum" sz="quarter" idx="5"/>
          </p:nvPr>
        </p:nvSpPr>
        <p:spPr/>
        <p:txBody>
          <a:bodyPr/>
          <a:lstStyle/>
          <a:p>
            <a:fld id="{95278C84-26F7-4EDB-89AB-82DAA827578B}" type="slidenum">
              <a:rPr lang="ru-KG" smtClean="0"/>
              <a:t>28</a:t>
            </a:fld>
            <a:endParaRPr lang="ru-KG"/>
          </a:p>
        </p:txBody>
      </p:sp>
    </p:spTree>
    <p:extLst>
      <p:ext uri="{BB962C8B-B14F-4D97-AF65-F5344CB8AC3E}">
        <p14:creationId xmlns:p14="http://schemas.microsoft.com/office/powerpoint/2010/main" val="74325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1CD40A-54D6-71C5-3B94-E5E6B0E45603}"/>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76255F91-AA5B-1E70-3097-F1DD71532C41}"/>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3498E039-93F5-1783-63DD-1248194FBFA4}"/>
              </a:ext>
            </a:extLst>
          </p:cNvPr>
          <p:cNvSpPr>
            <a:spLocks noGrp="1"/>
          </p:cNvSpPr>
          <p:nvPr>
            <p:ph type="body" idx="1"/>
          </p:nvPr>
        </p:nvSpPr>
        <p:spPr/>
        <p:txBody>
          <a:bodyPr/>
          <a:lstStyle/>
          <a:p>
            <a:endParaRPr lang="ru-KG" dirty="0"/>
          </a:p>
        </p:txBody>
      </p:sp>
      <p:sp>
        <p:nvSpPr>
          <p:cNvPr id="4" name="Номер слайда 3">
            <a:extLst>
              <a:ext uri="{FF2B5EF4-FFF2-40B4-BE49-F238E27FC236}">
                <a16:creationId xmlns:a16="http://schemas.microsoft.com/office/drawing/2014/main" id="{A0CB2C32-C784-0F8D-CC45-057CF8094CD0}"/>
              </a:ext>
            </a:extLst>
          </p:cNvPr>
          <p:cNvSpPr>
            <a:spLocks noGrp="1"/>
          </p:cNvSpPr>
          <p:nvPr>
            <p:ph type="sldNum" sz="quarter" idx="5"/>
          </p:nvPr>
        </p:nvSpPr>
        <p:spPr/>
        <p:txBody>
          <a:bodyPr/>
          <a:lstStyle/>
          <a:p>
            <a:fld id="{95278C84-26F7-4EDB-89AB-82DAA827578B}" type="slidenum">
              <a:rPr lang="ru-KG" smtClean="0"/>
              <a:t>29</a:t>
            </a:fld>
            <a:endParaRPr lang="ru-KG"/>
          </a:p>
        </p:txBody>
      </p:sp>
    </p:spTree>
    <p:extLst>
      <p:ext uri="{BB962C8B-B14F-4D97-AF65-F5344CB8AC3E}">
        <p14:creationId xmlns:p14="http://schemas.microsoft.com/office/powerpoint/2010/main" val="41173498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3EA09E-9ACA-F89A-BAE3-4EA86F6E4323}"/>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F61C0B97-63BC-FC30-B442-7BCC172FC84E}"/>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058B40E6-1B6E-5D1B-DA8C-B2C398FB637D}"/>
              </a:ext>
            </a:extLst>
          </p:cNvPr>
          <p:cNvSpPr>
            <a:spLocks noGrp="1"/>
          </p:cNvSpPr>
          <p:nvPr>
            <p:ph type="body" idx="1"/>
          </p:nvPr>
        </p:nvSpPr>
        <p:spPr/>
        <p:txBody>
          <a:bodyPr/>
          <a:lstStyle/>
          <a:p>
            <a:endParaRPr lang="ru-KG" dirty="0"/>
          </a:p>
        </p:txBody>
      </p:sp>
      <p:sp>
        <p:nvSpPr>
          <p:cNvPr id="4" name="Номер слайда 3">
            <a:extLst>
              <a:ext uri="{FF2B5EF4-FFF2-40B4-BE49-F238E27FC236}">
                <a16:creationId xmlns:a16="http://schemas.microsoft.com/office/drawing/2014/main" id="{BC7572D5-7373-74C7-CD76-D4EA85CF7208}"/>
              </a:ext>
            </a:extLst>
          </p:cNvPr>
          <p:cNvSpPr>
            <a:spLocks noGrp="1"/>
          </p:cNvSpPr>
          <p:nvPr>
            <p:ph type="sldNum" sz="quarter" idx="5"/>
          </p:nvPr>
        </p:nvSpPr>
        <p:spPr/>
        <p:txBody>
          <a:bodyPr/>
          <a:lstStyle/>
          <a:p>
            <a:fld id="{95278C84-26F7-4EDB-89AB-82DAA827578B}" type="slidenum">
              <a:rPr lang="ru-KG" smtClean="0"/>
              <a:t>30</a:t>
            </a:fld>
            <a:endParaRPr lang="ru-KG"/>
          </a:p>
        </p:txBody>
      </p:sp>
    </p:spTree>
    <p:extLst>
      <p:ext uri="{BB962C8B-B14F-4D97-AF65-F5344CB8AC3E}">
        <p14:creationId xmlns:p14="http://schemas.microsoft.com/office/powerpoint/2010/main" val="28792429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76BB0B-91A5-1BD6-D4B3-69A73454C651}"/>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B13FEA74-D534-6CE8-6D5B-5D02DC3DF52D}"/>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208219FB-2D62-7AF8-88A8-13A37C9A28A0}"/>
              </a:ext>
            </a:extLst>
          </p:cNvPr>
          <p:cNvSpPr>
            <a:spLocks noGrp="1"/>
          </p:cNvSpPr>
          <p:nvPr>
            <p:ph type="body" idx="1"/>
          </p:nvPr>
        </p:nvSpPr>
        <p:spPr/>
        <p:txBody>
          <a:bodyPr/>
          <a:lstStyle/>
          <a:p>
            <a:endParaRPr lang="ru-KG" dirty="0"/>
          </a:p>
        </p:txBody>
      </p:sp>
      <p:sp>
        <p:nvSpPr>
          <p:cNvPr id="4" name="Номер слайда 3">
            <a:extLst>
              <a:ext uri="{FF2B5EF4-FFF2-40B4-BE49-F238E27FC236}">
                <a16:creationId xmlns:a16="http://schemas.microsoft.com/office/drawing/2014/main" id="{1C77AC31-6DEF-9F44-0964-2B533705395E}"/>
              </a:ext>
            </a:extLst>
          </p:cNvPr>
          <p:cNvSpPr>
            <a:spLocks noGrp="1"/>
          </p:cNvSpPr>
          <p:nvPr>
            <p:ph type="sldNum" sz="quarter" idx="5"/>
          </p:nvPr>
        </p:nvSpPr>
        <p:spPr/>
        <p:txBody>
          <a:bodyPr/>
          <a:lstStyle/>
          <a:p>
            <a:fld id="{95278C84-26F7-4EDB-89AB-82DAA827578B}" type="slidenum">
              <a:rPr lang="ru-KG" smtClean="0"/>
              <a:t>31</a:t>
            </a:fld>
            <a:endParaRPr lang="ru-KG"/>
          </a:p>
        </p:txBody>
      </p:sp>
    </p:spTree>
    <p:extLst>
      <p:ext uri="{BB962C8B-B14F-4D97-AF65-F5344CB8AC3E}">
        <p14:creationId xmlns:p14="http://schemas.microsoft.com/office/powerpoint/2010/main" val="15709977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2579B8-A588-0E6E-6BCC-6381696B2502}"/>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5DF9FA9F-44B1-1CCF-CD8A-86D429B9C2E4}"/>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5C2134E0-7335-2678-B5FD-7F6E55D29557}"/>
              </a:ext>
            </a:extLst>
          </p:cNvPr>
          <p:cNvSpPr>
            <a:spLocks noGrp="1"/>
          </p:cNvSpPr>
          <p:nvPr>
            <p:ph type="body" idx="1"/>
          </p:nvPr>
        </p:nvSpPr>
        <p:spPr/>
        <p:txBody>
          <a:bodyPr/>
          <a:lstStyle/>
          <a:p>
            <a:endParaRPr lang="ru-KG" dirty="0"/>
          </a:p>
        </p:txBody>
      </p:sp>
      <p:sp>
        <p:nvSpPr>
          <p:cNvPr id="4" name="Номер слайда 3">
            <a:extLst>
              <a:ext uri="{FF2B5EF4-FFF2-40B4-BE49-F238E27FC236}">
                <a16:creationId xmlns:a16="http://schemas.microsoft.com/office/drawing/2014/main" id="{EC1776C2-7281-EEC5-3474-9B38A41096CD}"/>
              </a:ext>
            </a:extLst>
          </p:cNvPr>
          <p:cNvSpPr>
            <a:spLocks noGrp="1"/>
          </p:cNvSpPr>
          <p:nvPr>
            <p:ph type="sldNum" sz="quarter" idx="5"/>
          </p:nvPr>
        </p:nvSpPr>
        <p:spPr/>
        <p:txBody>
          <a:bodyPr/>
          <a:lstStyle/>
          <a:p>
            <a:fld id="{95278C84-26F7-4EDB-89AB-82DAA827578B}" type="slidenum">
              <a:rPr lang="ru-KG" smtClean="0"/>
              <a:t>32</a:t>
            </a:fld>
            <a:endParaRPr lang="ru-KG"/>
          </a:p>
        </p:txBody>
      </p:sp>
    </p:spTree>
    <p:extLst>
      <p:ext uri="{BB962C8B-B14F-4D97-AF65-F5344CB8AC3E}">
        <p14:creationId xmlns:p14="http://schemas.microsoft.com/office/powerpoint/2010/main" val="38941888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0302AF-3478-7B1A-30AA-B884EDBB57C6}"/>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FB71A995-E8E4-6D07-2E81-EE276356E7B9}"/>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57591B40-14C1-8BC7-F966-1D578FDBF95B}"/>
              </a:ext>
            </a:extLst>
          </p:cNvPr>
          <p:cNvSpPr>
            <a:spLocks noGrp="1"/>
          </p:cNvSpPr>
          <p:nvPr>
            <p:ph type="body" idx="1"/>
          </p:nvPr>
        </p:nvSpPr>
        <p:spPr/>
        <p:txBody>
          <a:bodyPr/>
          <a:lstStyle/>
          <a:p>
            <a:endParaRPr lang="ru-KG" dirty="0"/>
          </a:p>
        </p:txBody>
      </p:sp>
      <p:sp>
        <p:nvSpPr>
          <p:cNvPr id="4" name="Номер слайда 3">
            <a:extLst>
              <a:ext uri="{FF2B5EF4-FFF2-40B4-BE49-F238E27FC236}">
                <a16:creationId xmlns:a16="http://schemas.microsoft.com/office/drawing/2014/main" id="{C410CCF9-6687-D569-04A9-C6A97E5C94E2}"/>
              </a:ext>
            </a:extLst>
          </p:cNvPr>
          <p:cNvSpPr>
            <a:spLocks noGrp="1"/>
          </p:cNvSpPr>
          <p:nvPr>
            <p:ph type="sldNum" sz="quarter" idx="5"/>
          </p:nvPr>
        </p:nvSpPr>
        <p:spPr/>
        <p:txBody>
          <a:bodyPr/>
          <a:lstStyle/>
          <a:p>
            <a:fld id="{95278C84-26F7-4EDB-89AB-82DAA827578B}" type="slidenum">
              <a:rPr lang="ru-KG" smtClean="0"/>
              <a:t>33</a:t>
            </a:fld>
            <a:endParaRPr lang="ru-KG"/>
          </a:p>
        </p:txBody>
      </p:sp>
    </p:spTree>
    <p:extLst>
      <p:ext uri="{BB962C8B-B14F-4D97-AF65-F5344CB8AC3E}">
        <p14:creationId xmlns:p14="http://schemas.microsoft.com/office/powerpoint/2010/main" val="27523780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E651C5-D78B-EF7D-77AD-91ED69C6E91E}"/>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2248AF07-D9BC-04DD-8807-91A6EF788790}"/>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7B23B565-D2A5-88EE-5633-5D57693F4A9F}"/>
              </a:ext>
            </a:extLst>
          </p:cNvPr>
          <p:cNvSpPr>
            <a:spLocks noGrp="1"/>
          </p:cNvSpPr>
          <p:nvPr>
            <p:ph type="body" idx="1"/>
          </p:nvPr>
        </p:nvSpPr>
        <p:spPr/>
        <p:txBody>
          <a:bodyPr/>
          <a:lstStyle/>
          <a:p>
            <a:endParaRPr lang="ru-KG" dirty="0"/>
          </a:p>
        </p:txBody>
      </p:sp>
      <p:sp>
        <p:nvSpPr>
          <p:cNvPr id="4" name="Номер слайда 3">
            <a:extLst>
              <a:ext uri="{FF2B5EF4-FFF2-40B4-BE49-F238E27FC236}">
                <a16:creationId xmlns:a16="http://schemas.microsoft.com/office/drawing/2014/main" id="{28DAC450-3B09-FB29-D6C1-256EFC084FAF}"/>
              </a:ext>
            </a:extLst>
          </p:cNvPr>
          <p:cNvSpPr>
            <a:spLocks noGrp="1"/>
          </p:cNvSpPr>
          <p:nvPr>
            <p:ph type="sldNum" sz="quarter" idx="5"/>
          </p:nvPr>
        </p:nvSpPr>
        <p:spPr/>
        <p:txBody>
          <a:bodyPr/>
          <a:lstStyle/>
          <a:p>
            <a:fld id="{95278C84-26F7-4EDB-89AB-82DAA827578B}" type="slidenum">
              <a:rPr lang="ru-KG" smtClean="0"/>
              <a:t>34</a:t>
            </a:fld>
            <a:endParaRPr lang="ru-KG"/>
          </a:p>
        </p:txBody>
      </p:sp>
    </p:spTree>
    <p:extLst>
      <p:ext uri="{BB962C8B-B14F-4D97-AF65-F5344CB8AC3E}">
        <p14:creationId xmlns:p14="http://schemas.microsoft.com/office/powerpoint/2010/main" val="34731209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9FE362-E1A7-2F62-F10A-B687124F113C}"/>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7E9616A2-53E7-9DDE-C2F1-6011496BEC9B}"/>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A0659A09-2182-A165-D7B6-55769AF5A43D}"/>
              </a:ext>
            </a:extLst>
          </p:cNvPr>
          <p:cNvSpPr>
            <a:spLocks noGrp="1"/>
          </p:cNvSpPr>
          <p:nvPr>
            <p:ph type="body" idx="1"/>
          </p:nvPr>
        </p:nvSpPr>
        <p:spPr/>
        <p:txBody>
          <a:bodyPr/>
          <a:lstStyle/>
          <a:p>
            <a:endParaRPr lang="ru-KG" dirty="0"/>
          </a:p>
        </p:txBody>
      </p:sp>
      <p:sp>
        <p:nvSpPr>
          <p:cNvPr id="4" name="Номер слайда 3">
            <a:extLst>
              <a:ext uri="{FF2B5EF4-FFF2-40B4-BE49-F238E27FC236}">
                <a16:creationId xmlns:a16="http://schemas.microsoft.com/office/drawing/2014/main" id="{5F63A877-6598-8772-C3BD-C6428DD9E70F}"/>
              </a:ext>
            </a:extLst>
          </p:cNvPr>
          <p:cNvSpPr>
            <a:spLocks noGrp="1"/>
          </p:cNvSpPr>
          <p:nvPr>
            <p:ph type="sldNum" sz="quarter" idx="5"/>
          </p:nvPr>
        </p:nvSpPr>
        <p:spPr/>
        <p:txBody>
          <a:bodyPr/>
          <a:lstStyle/>
          <a:p>
            <a:fld id="{95278C84-26F7-4EDB-89AB-82DAA827578B}" type="slidenum">
              <a:rPr lang="ru-KG" smtClean="0"/>
              <a:t>35</a:t>
            </a:fld>
            <a:endParaRPr lang="ru-KG"/>
          </a:p>
        </p:txBody>
      </p:sp>
    </p:spTree>
    <p:extLst>
      <p:ext uri="{BB962C8B-B14F-4D97-AF65-F5344CB8AC3E}">
        <p14:creationId xmlns:p14="http://schemas.microsoft.com/office/powerpoint/2010/main" val="28286176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0F43E1-81AE-8546-38C5-1E0036B9AC3B}"/>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24366A8E-8FB3-54EB-528C-92B75EDA223B}"/>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0AC591E5-B96A-3703-AE05-06369EFF3B0D}"/>
              </a:ext>
            </a:extLst>
          </p:cNvPr>
          <p:cNvSpPr>
            <a:spLocks noGrp="1"/>
          </p:cNvSpPr>
          <p:nvPr>
            <p:ph type="body" idx="1"/>
          </p:nvPr>
        </p:nvSpPr>
        <p:spPr/>
        <p:txBody>
          <a:bodyPr/>
          <a:lstStyle/>
          <a:p>
            <a:endParaRPr lang="ru-KG" dirty="0"/>
          </a:p>
        </p:txBody>
      </p:sp>
      <p:sp>
        <p:nvSpPr>
          <p:cNvPr id="4" name="Номер слайда 3">
            <a:extLst>
              <a:ext uri="{FF2B5EF4-FFF2-40B4-BE49-F238E27FC236}">
                <a16:creationId xmlns:a16="http://schemas.microsoft.com/office/drawing/2014/main" id="{D69D055C-FAA5-DF59-7ED9-87C09800692B}"/>
              </a:ext>
            </a:extLst>
          </p:cNvPr>
          <p:cNvSpPr>
            <a:spLocks noGrp="1"/>
          </p:cNvSpPr>
          <p:nvPr>
            <p:ph type="sldNum" sz="quarter" idx="5"/>
          </p:nvPr>
        </p:nvSpPr>
        <p:spPr/>
        <p:txBody>
          <a:bodyPr/>
          <a:lstStyle/>
          <a:p>
            <a:fld id="{95278C84-26F7-4EDB-89AB-82DAA827578B}" type="slidenum">
              <a:rPr lang="ru-KG" smtClean="0"/>
              <a:t>8</a:t>
            </a:fld>
            <a:endParaRPr lang="ru-KG"/>
          </a:p>
        </p:txBody>
      </p:sp>
    </p:spTree>
    <p:extLst>
      <p:ext uri="{BB962C8B-B14F-4D97-AF65-F5344CB8AC3E}">
        <p14:creationId xmlns:p14="http://schemas.microsoft.com/office/powerpoint/2010/main" val="6697626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C1DBF5-921F-D0C0-737F-FFB9B9EE8AEC}"/>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F24DC871-DA66-869B-1AB3-10F8FA7D8547}"/>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469E5E48-1EFD-0356-39CC-33B945C4CA4C}"/>
              </a:ext>
            </a:extLst>
          </p:cNvPr>
          <p:cNvSpPr>
            <a:spLocks noGrp="1"/>
          </p:cNvSpPr>
          <p:nvPr>
            <p:ph type="body" idx="1"/>
          </p:nvPr>
        </p:nvSpPr>
        <p:spPr/>
        <p:txBody>
          <a:bodyPr/>
          <a:lstStyle/>
          <a:p>
            <a:endParaRPr lang="ru-KG" dirty="0"/>
          </a:p>
        </p:txBody>
      </p:sp>
      <p:sp>
        <p:nvSpPr>
          <p:cNvPr id="4" name="Номер слайда 3">
            <a:extLst>
              <a:ext uri="{FF2B5EF4-FFF2-40B4-BE49-F238E27FC236}">
                <a16:creationId xmlns:a16="http://schemas.microsoft.com/office/drawing/2014/main" id="{FBD1CD08-1822-AE2C-C85F-915A4A345E0F}"/>
              </a:ext>
            </a:extLst>
          </p:cNvPr>
          <p:cNvSpPr>
            <a:spLocks noGrp="1"/>
          </p:cNvSpPr>
          <p:nvPr>
            <p:ph type="sldNum" sz="quarter" idx="5"/>
          </p:nvPr>
        </p:nvSpPr>
        <p:spPr/>
        <p:txBody>
          <a:bodyPr/>
          <a:lstStyle/>
          <a:p>
            <a:fld id="{95278C84-26F7-4EDB-89AB-82DAA827578B}" type="slidenum">
              <a:rPr lang="ru-KG" smtClean="0"/>
              <a:t>36</a:t>
            </a:fld>
            <a:endParaRPr lang="ru-KG"/>
          </a:p>
        </p:txBody>
      </p:sp>
    </p:spTree>
    <p:extLst>
      <p:ext uri="{BB962C8B-B14F-4D97-AF65-F5344CB8AC3E}">
        <p14:creationId xmlns:p14="http://schemas.microsoft.com/office/powerpoint/2010/main" val="24326033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AB0417-BF6E-67CB-AB8A-916ECCF74693}"/>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F7577D45-6647-47B2-B688-E001A2727442}"/>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17B06116-488C-B5EE-C354-967F154F722E}"/>
              </a:ext>
            </a:extLst>
          </p:cNvPr>
          <p:cNvSpPr>
            <a:spLocks noGrp="1"/>
          </p:cNvSpPr>
          <p:nvPr>
            <p:ph type="body" idx="1"/>
          </p:nvPr>
        </p:nvSpPr>
        <p:spPr/>
        <p:txBody>
          <a:bodyPr/>
          <a:lstStyle/>
          <a:p>
            <a:endParaRPr lang="ru-KG" dirty="0"/>
          </a:p>
        </p:txBody>
      </p:sp>
      <p:sp>
        <p:nvSpPr>
          <p:cNvPr id="4" name="Номер слайда 3">
            <a:extLst>
              <a:ext uri="{FF2B5EF4-FFF2-40B4-BE49-F238E27FC236}">
                <a16:creationId xmlns:a16="http://schemas.microsoft.com/office/drawing/2014/main" id="{F24AF843-26C5-5451-14DC-D852BE3DCEBE}"/>
              </a:ext>
            </a:extLst>
          </p:cNvPr>
          <p:cNvSpPr>
            <a:spLocks noGrp="1"/>
          </p:cNvSpPr>
          <p:nvPr>
            <p:ph type="sldNum" sz="quarter" idx="5"/>
          </p:nvPr>
        </p:nvSpPr>
        <p:spPr/>
        <p:txBody>
          <a:bodyPr/>
          <a:lstStyle/>
          <a:p>
            <a:fld id="{95278C84-26F7-4EDB-89AB-82DAA827578B}" type="slidenum">
              <a:rPr lang="ru-KG" smtClean="0"/>
              <a:t>37</a:t>
            </a:fld>
            <a:endParaRPr lang="ru-KG"/>
          </a:p>
        </p:txBody>
      </p:sp>
    </p:spTree>
    <p:extLst>
      <p:ext uri="{BB962C8B-B14F-4D97-AF65-F5344CB8AC3E}">
        <p14:creationId xmlns:p14="http://schemas.microsoft.com/office/powerpoint/2010/main" val="15858098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641D07-654C-A906-3298-1A7F702CDC92}"/>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C486C9E0-C344-22F1-2A5E-589407001D21}"/>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83FBFCCE-8C13-0917-A272-D5F8FE7095B4}"/>
              </a:ext>
            </a:extLst>
          </p:cNvPr>
          <p:cNvSpPr>
            <a:spLocks noGrp="1"/>
          </p:cNvSpPr>
          <p:nvPr>
            <p:ph type="body" idx="1"/>
          </p:nvPr>
        </p:nvSpPr>
        <p:spPr/>
        <p:txBody>
          <a:bodyPr/>
          <a:lstStyle/>
          <a:p>
            <a:endParaRPr lang="ru-KG" dirty="0"/>
          </a:p>
        </p:txBody>
      </p:sp>
      <p:sp>
        <p:nvSpPr>
          <p:cNvPr id="4" name="Номер слайда 3">
            <a:extLst>
              <a:ext uri="{FF2B5EF4-FFF2-40B4-BE49-F238E27FC236}">
                <a16:creationId xmlns:a16="http://schemas.microsoft.com/office/drawing/2014/main" id="{65476989-8F8E-6B8A-3A35-B4CBB598B440}"/>
              </a:ext>
            </a:extLst>
          </p:cNvPr>
          <p:cNvSpPr>
            <a:spLocks noGrp="1"/>
          </p:cNvSpPr>
          <p:nvPr>
            <p:ph type="sldNum" sz="quarter" idx="5"/>
          </p:nvPr>
        </p:nvSpPr>
        <p:spPr/>
        <p:txBody>
          <a:bodyPr/>
          <a:lstStyle/>
          <a:p>
            <a:fld id="{95278C84-26F7-4EDB-89AB-82DAA827578B}" type="slidenum">
              <a:rPr lang="ru-KG" smtClean="0"/>
              <a:t>38</a:t>
            </a:fld>
            <a:endParaRPr lang="ru-KG"/>
          </a:p>
        </p:txBody>
      </p:sp>
    </p:spTree>
    <p:extLst>
      <p:ext uri="{BB962C8B-B14F-4D97-AF65-F5344CB8AC3E}">
        <p14:creationId xmlns:p14="http://schemas.microsoft.com/office/powerpoint/2010/main" val="4660272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854A66-F31E-45F5-BDA5-898A1542ABCF}"/>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B33F09D5-8D61-6521-F911-25A57DE8E759}"/>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4385CE6B-FA23-2E5E-2BE9-3CA4666F0FE3}"/>
              </a:ext>
            </a:extLst>
          </p:cNvPr>
          <p:cNvSpPr>
            <a:spLocks noGrp="1"/>
          </p:cNvSpPr>
          <p:nvPr>
            <p:ph type="body" idx="1"/>
          </p:nvPr>
        </p:nvSpPr>
        <p:spPr/>
        <p:txBody>
          <a:bodyPr/>
          <a:lstStyle/>
          <a:p>
            <a:endParaRPr lang="ru-KG" dirty="0"/>
          </a:p>
        </p:txBody>
      </p:sp>
      <p:sp>
        <p:nvSpPr>
          <p:cNvPr id="4" name="Номер слайда 3">
            <a:extLst>
              <a:ext uri="{FF2B5EF4-FFF2-40B4-BE49-F238E27FC236}">
                <a16:creationId xmlns:a16="http://schemas.microsoft.com/office/drawing/2014/main" id="{1660365C-BAC5-68F4-AB5C-489FDBEC3BCF}"/>
              </a:ext>
            </a:extLst>
          </p:cNvPr>
          <p:cNvSpPr>
            <a:spLocks noGrp="1"/>
          </p:cNvSpPr>
          <p:nvPr>
            <p:ph type="sldNum" sz="quarter" idx="5"/>
          </p:nvPr>
        </p:nvSpPr>
        <p:spPr/>
        <p:txBody>
          <a:bodyPr/>
          <a:lstStyle/>
          <a:p>
            <a:fld id="{95278C84-26F7-4EDB-89AB-82DAA827578B}" type="slidenum">
              <a:rPr lang="ru-KG" smtClean="0"/>
              <a:t>39</a:t>
            </a:fld>
            <a:endParaRPr lang="ru-KG"/>
          </a:p>
        </p:txBody>
      </p:sp>
    </p:spTree>
    <p:extLst>
      <p:ext uri="{BB962C8B-B14F-4D97-AF65-F5344CB8AC3E}">
        <p14:creationId xmlns:p14="http://schemas.microsoft.com/office/powerpoint/2010/main" val="14700542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BA233E-C709-E10E-E454-30EE63392FB4}"/>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57DFB872-CF3E-8D3C-7B2F-A2318C9B7E61}"/>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388D306B-1A5C-755E-1C38-E01BD1798E3B}"/>
              </a:ext>
            </a:extLst>
          </p:cNvPr>
          <p:cNvSpPr>
            <a:spLocks noGrp="1"/>
          </p:cNvSpPr>
          <p:nvPr>
            <p:ph type="body" idx="1"/>
          </p:nvPr>
        </p:nvSpPr>
        <p:spPr/>
        <p:txBody>
          <a:bodyPr/>
          <a:lstStyle/>
          <a:p>
            <a:endParaRPr lang="ru-KG" dirty="0"/>
          </a:p>
        </p:txBody>
      </p:sp>
      <p:sp>
        <p:nvSpPr>
          <p:cNvPr id="4" name="Номер слайда 3">
            <a:extLst>
              <a:ext uri="{FF2B5EF4-FFF2-40B4-BE49-F238E27FC236}">
                <a16:creationId xmlns:a16="http://schemas.microsoft.com/office/drawing/2014/main" id="{2776AD81-805C-82A8-7071-BB98C24E0C8B}"/>
              </a:ext>
            </a:extLst>
          </p:cNvPr>
          <p:cNvSpPr>
            <a:spLocks noGrp="1"/>
          </p:cNvSpPr>
          <p:nvPr>
            <p:ph type="sldNum" sz="quarter" idx="5"/>
          </p:nvPr>
        </p:nvSpPr>
        <p:spPr/>
        <p:txBody>
          <a:bodyPr/>
          <a:lstStyle/>
          <a:p>
            <a:fld id="{95278C84-26F7-4EDB-89AB-82DAA827578B}" type="slidenum">
              <a:rPr lang="ru-KG" smtClean="0"/>
              <a:t>9</a:t>
            </a:fld>
            <a:endParaRPr lang="ru-KG"/>
          </a:p>
        </p:txBody>
      </p:sp>
    </p:spTree>
    <p:extLst>
      <p:ext uri="{BB962C8B-B14F-4D97-AF65-F5344CB8AC3E}">
        <p14:creationId xmlns:p14="http://schemas.microsoft.com/office/powerpoint/2010/main" val="2798343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FECF9-A825-0B07-476F-0146D07CC0F9}"/>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788B3981-BBB9-E2EB-1E54-3C9E9C445491}"/>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BABC2652-07C7-AF3D-B114-824EDA7F1AFA}"/>
              </a:ext>
            </a:extLst>
          </p:cNvPr>
          <p:cNvSpPr>
            <a:spLocks noGrp="1"/>
          </p:cNvSpPr>
          <p:nvPr>
            <p:ph type="body" idx="1"/>
          </p:nvPr>
        </p:nvSpPr>
        <p:spPr/>
        <p:txBody>
          <a:bodyPr/>
          <a:lstStyle/>
          <a:p>
            <a:endParaRPr lang="ru-KG" dirty="0"/>
          </a:p>
        </p:txBody>
      </p:sp>
      <p:sp>
        <p:nvSpPr>
          <p:cNvPr id="4" name="Номер слайда 3">
            <a:extLst>
              <a:ext uri="{FF2B5EF4-FFF2-40B4-BE49-F238E27FC236}">
                <a16:creationId xmlns:a16="http://schemas.microsoft.com/office/drawing/2014/main" id="{E32EFB54-56CF-CA4B-AC11-E3BE6A7D4C0F}"/>
              </a:ext>
            </a:extLst>
          </p:cNvPr>
          <p:cNvSpPr>
            <a:spLocks noGrp="1"/>
          </p:cNvSpPr>
          <p:nvPr>
            <p:ph type="sldNum" sz="quarter" idx="5"/>
          </p:nvPr>
        </p:nvSpPr>
        <p:spPr/>
        <p:txBody>
          <a:bodyPr/>
          <a:lstStyle/>
          <a:p>
            <a:fld id="{95278C84-26F7-4EDB-89AB-82DAA827578B}" type="slidenum">
              <a:rPr lang="ru-KG" smtClean="0"/>
              <a:t>10</a:t>
            </a:fld>
            <a:endParaRPr lang="ru-KG"/>
          </a:p>
        </p:txBody>
      </p:sp>
    </p:spTree>
    <p:extLst>
      <p:ext uri="{BB962C8B-B14F-4D97-AF65-F5344CB8AC3E}">
        <p14:creationId xmlns:p14="http://schemas.microsoft.com/office/powerpoint/2010/main" val="6490980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2AD0E0-9181-56C7-79FF-2B2FFB3036F9}"/>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B018F39E-723B-B4F8-6E48-7F414FE80FDD}"/>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374460D8-C115-F07A-2710-13918031E3A3}"/>
              </a:ext>
            </a:extLst>
          </p:cNvPr>
          <p:cNvSpPr>
            <a:spLocks noGrp="1"/>
          </p:cNvSpPr>
          <p:nvPr>
            <p:ph type="body" idx="1"/>
          </p:nvPr>
        </p:nvSpPr>
        <p:spPr/>
        <p:txBody>
          <a:bodyPr/>
          <a:lstStyle/>
          <a:p>
            <a:endParaRPr lang="ru-KG" dirty="0"/>
          </a:p>
        </p:txBody>
      </p:sp>
      <p:sp>
        <p:nvSpPr>
          <p:cNvPr id="4" name="Номер слайда 3">
            <a:extLst>
              <a:ext uri="{FF2B5EF4-FFF2-40B4-BE49-F238E27FC236}">
                <a16:creationId xmlns:a16="http://schemas.microsoft.com/office/drawing/2014/main" id="{DF2CCC8C-8731-BE6A-8AB8-EB25374E0DC5}"/>
              </a:ext>
            </a:extLst>
          </p:cNvPr>
          <p:cNvSpPr>
            <a:spLocks noGrp="1"/>
          </p:cNvSpPr>
          <p:nvPr>
            <p:ph type="sldNum" sz="quarter" idx="5"/>
          </p:nvPr>
        </p:nvSpPr>
        <p:spPr/>
        <p:txBody>
          <a:bodyPr/>
          <a:lstStyle/>
          <a:p>
            <a:fld id="{95278C84-26F7-4EDB-89AB-82DAA827578B}" type="slidenum">
              <a:rPr lang="ru-KG" smtClean="0"/>
              <a:t>11</a:t>
            </a:fld>
            <a:endParaRPr lang="ru-KG"/>
          </a:p>
        </p:txBody>
      </p:sp>
    </p:spTree>
    <p:extLst>
      <p:ext uri="{BB962C8B-B14F-4D97-AF65-F5344CB8AC3E}">
        <p14:creationId xmlns:p14="http://schemas.microsoft.com/office/powerpoint/2010/main" val="28625731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F9DD90-49EE-7921-0815-F187595CD171}"/>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665769B8-60FB-A591-84D9-210F02674E62}"/>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D6DD2973-8B34-2A3A-29AD-9ECB5856DF31}"/>
              </a:ext>
            </a:extLst>
          </p:cNvPr>
          <p:cNvSpPr>
            <a:spLocks noGrp="1"/>
          </p:cNvSpPr>
          <p:nvPr>
            <p:ph type="body" idx="1"/>
          </p:nvPr>
        </p:nvSpPr>
        <p:spPr/>
        <p:txBody>
          <a:bodyPr/>
          <a:lstStyle/>
          <a:p>
            <a:endParaRPr lang="ru-KG" dirty="0"/>
          </a:p>
        </p:txBody>
      </p:sp>
      <p:sp>
        <p:nvSpPr>
          <p:cNvPr id="4" name="Номер слайда 3">
            <a:extLst>
              <a:ext uri="{FF2B5EF4-FFF2-40B4-BE49-F238E27FC236}">
                <a16:creationId xmlns:a16="http://schemas.microsoft.com/office/drawing/2014/main" id="{6445C2A3-84FC-F243-85A9-621D45CA33B1}"/>
              </a:ext>
            </a:extLst>
          </p:cNvPr>
          <p:cNvSpPr>
            <a:spLocks noGrp="1"/>
          </p:cNvSpPr>
          <p:nvPr>
            <p:ph type="sldNum" sz="quarter" idx="5"/>
          </p:nvPr>
        </p:nvSpPr>
        <p:spPr/>
        <p:txBody>
          <a:bodyPr/>
          <a:lstStyle/>
          <a:p>
            <a:fld id="{95278C84-26F7-4EDB-89AB-82DAA827578B}" type="slidenum">
              <a:rPr lang="ru-KG" smtClean="0"/>
              <a:t>12</a:t>
            </a:fld>
            <a:endParaRPr lang="ru-KG"/>
          </a:p>
        </p:txBody>
      </p:sp>
    </p:spTree>
    <p:extLst>
      <p:ext uri="{BB962C8B-B14F-4D97-AF65-F5344CB8AC3E}">
        <p14:creationId xmlns:p14="http://schemas.microsoft.com/office/powerpoint/2010/main" val="756170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5665FD-FF80-D1E4-89ED-B0404CADDB10}"/>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AA9AAC6B-72E3-95D3-5FD0-34E46A390ECD}"/>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30349607-6EA3-CF60-2F49-CC994F5BAF59}"/>
              </a:ext>
            </a:extLst>
          </p:cNvPr>
          <p:cNvSpPr>
            <a:spLocks noGrp="1"/>
          </p:cNvSpPr>
          <p:nvPr>
            <p:ph type="body" idx="1"/>
          </p:nvPr>
        </p:nvSpPr>
        <p:spPr/>
        <p:txBody>
          <a:bodyPr/>
          <a:lstStyle/>
          <a:p>
            <a:endParaRPr lang="ru-KG" dirty="0"/>
          </a:p>
        </p:txBody>
      </p:sp>
      <p:sp>
        <p:nvSpPr>
          <p:cNvPr id="4" name="Номер слайда 3">
            <a:extLst>
              <a:ext uri="{FF2B5EF4-FFF2-40B4-BE49-F238E27FC236}">
                <a16:creationId xmlns:a16="http://schemas.microsoft.com/office/drawing/2014/main" id="{4AE92E6B-A988-5BBE-2659-1C9F389E0569}"/>
              </a:ext>
            </a:extLst>
          </p:cNvPr>
          <p:cNvSpPr>
            <a:spLocks noGrp="1"/>
          </p:cNvSpPr>
          <p:nvPr>
            <p:ph type="sldNum" sz="quarter" idx="5"/>
          </p:nvPr>
        </p:nvSpPr>
        <p:spPr/>
        <p:txBody>
          <a:bodyPr/>
          <a:lstStyle/>
          <a:p>
            <a:fld id="{95278C84-26F7-4EDB-89AB-82DAA827578B}" type="slidenum">
              <a:rPr lang="ru-KG" smtClean="0"/>
              <a:t>14</a:t>
            </a:fld>
            <a:endParaRPr lang="ru-KG"/>
          </a:p>
        </p:txBody>
      </p:sp>
    </p:spTree>
    <p:extLst>
      <p:ext uri="{BB962C8B-B14F-4D97-AF65-F5344CB8AC3E}">
        <p14:creationId xmlns:p14="http://schemas.microsoft.com/office/powerpoint/2010/main" val="34123517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E70136-A312-47E1-A272-ACF7D234EFE5}"/>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4AE0FF83-613E-267B-C6BF-06F6C7A13B7E}"/>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6E3EF362-984C-B147-E05A-1610840197EC}"/>
              </a:ext>
            </a:extLst>
          </p:cNvPr>
          <p:cNvSpPr>
            <a:spLocks noGrp="1"/>
          </p:cNvSpPr>
          <p:nvPr>
            <p:ph type="body" idx="1"/>
          </p:nvPr>
        </p:nvSpPr>
        <p:spPr/>
        <p:txBody>
          <a:bodyPr/>
          <a:lstStyle/>
          <a:p>
            <a:endParaRPr lang="ru-KG" dirty="0"/>
          </a:p>
        </p:txBody>
      </p:sp>
      <p:sp>
        <p:nvSpPr>
          <p:cNvPr id="4" name="Номер слайда 3">
            <a:extLst>
              <a:ext uri="{FF2B5EF4-FFF2-40B4-BE49-F238E27FC236}">
                <a16:creationId xmlns:a16="http://schemas.microsoft.com/office/drawing/2014/main" id="{FE58B0F5-737B-B9A3-43D2-73607D36D935}"/>
              </a:ext>
            </a:extLst>
          </p:cNvPr>
          <p:cNvSpPr>
            <a:spLocks noGrp="1"/>
          </p:cNvSpPr>
          <p:nvPr>
            <p:ph type="sldNum" sz="quarter" idx="5"/>
          </p:nvPr>
        </p:nvSpPr>
        <p:spPr/>
        <p:txBody>
          <a:bodyPr/>
          <a:lstStyle/>
          <a:p>
            <a:fld id="{95278C84-26F7-4EDB-89AB-82DAA827578B}" type="slidenum">
              <a:rPr lang="ru-KG" smtClean="0"/>
              <a:t>15</a:t>
            </a:fld>
            <a:endParaRPr lang="ru-KG"/>
          </a:p>
        </p:txBody>
      </p:sp>
    </p:spTree>
    <p:extLst>
      <p:ext uri="{BB962C8B-B14F-4D97-AF65-F5344CB8AC3E}">
        <p14:creationId xmlns:p14="http://schemas.microsoft.com/office/powerpoint/2010/main" val="24150496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4/17/2026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chart" Target="../charts/chart4.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chart" Target="../charts/chart1.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chart" Target="../charts/chart7.xml"/><Relationship Id="rId5" Type="http://schemas.openxmlformats.org/officeDocument/2006/relationships/chart" Target="../charts/chart6.xml"/><Relationship Id="rId4" Type="http://schemas.openxmlformats.org/officeDocument/2006/relationships/chart" Target="../charts/chart5.xml"/></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18" Type="http://schemas.openxmlformats.org/officeDocument/2006/relationships/image" Target="../media/image32.png"/><Relationship Id="rId3" Type="http://schemas.openxmlformats.org/officeDocument/2006/relationships/image" Target="../media/image17.png"/><Relationship Id="rId21" Type="http://schemas.openxmlformats.org/officeDocument/2006/relationships/image" Target="../media/image35.jpeg"/><Relationship Id="rId7" Type="http://schemas.openxmlformats.org/officeDocument/2006/relationships/image" Target="../media/image21.png"/><Relationship Id="rId12" Type="http://schemas.openxmlformats.org/officeDocument/2006/relationships/image" Target="../media/image26.png"/><Relationship Id="rId17" Type="http://schemas.openxmlformats.org/officeDocument/2006/relationships/image" Target="../media/image31.png"/><Relationship Id="rId2" Type="http://schemas.openxmlformats.org/officeDocument/2006/relationships/notesSlide" Target="../notesSlides/notesSlide7.xml"/><Relationship Id="rId16" Type="http://schemas.openxmlformats.org/officeDocument/2006/relationships/image" Target="../media/image30.png"/><Relationship Id="rId20"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5.png"/><Relationship Id="rId24" Type="http://schemas.openxmlformats.org/officeDocument/2006/relationships/image" Target="../media/image38.png"/><Relationship Id="rId5" Type="http://schemas.openxmlformats.org/officeDocument/2006/relationships/image" Target="../media/image19.png"/><Relationship Id="rId15" Type="http://schemas.openxmlformats.org/officeDocument/2006/relationships/image" Target="../media/image29.png"/><Relationship Id="rId23" Type="http://schemas.openxmlformats.org/officeDocument/2006/relationships/image" Target="../media/image37.png"/><Relationship Id="rId10" Type="http://schemas.openxmlformats.org/officeDocument/2006/relationships/image" Target="../media/image24.png"/><Relationship Id="rId19" Type="http://schemas.openxmlformats.org/officeDocument/2006/relationships/image" Target="../media/image33.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png"/><Relationship Id="rId22"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7.xml"/><Relationship Id="rId5" Type="http://schemas.openxmlformats.org/officeDocument/2006/relationships/chart" Target="../charts/chart11.xml"/><Relationship Id="rId4" Type="http://schemas.openxmlformats.org/officeDocument/2006/relationships/chart" Target="../charts/char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chart" Target="../charts/chart14.xml"/><Relationship Id="rId5" Type="http://schemas.openxmlformats.org/officeDocument/2006/relationships/chart" Target="../charts/chart13.xml"/><Relationship Id="rId4" Type="http://schemas.openxmlformats.org/officeDocument/2006/relationships/chart" Target="../charts/char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chart" Target="../charts/chart16.xml"/><Relationship Id="rId4" Type="http://schemas.openxmlformats.org/officeDocument/2006/relationships/chart" Target="../charts/chart15.xml"/></Relationships>
</file>

<file path=ppt/slides/_rels/slide2.xml.rels><?xml version="1.0" encoding="UTF-8" standalone="yes"?>
<Relationships xmlns="http://schemas.openxmlformats.org/package/2006/relationships"><Relationship Id="rId3" Type="http://schemas.openxmlformats.org/officeDocument/2006/relationships/hyperlink" Target="mailto:deposit@deposit.kg" TargetMode="Externa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svg"/><Relationship Id="rId4" Type="http://schemas.openxmlformats.org/officeDocument/2006/relationships/image" Target="../media/image3.sv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6.jp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chart" Target="../charts/chart18.xml"/><Relationship Id="rId4" Type="http://schemas.openxmlformats.org/officeDocument/2006/relationships/chart" Target="../charts/chart17.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chart" Target="../charts/chart20.xml"/><Relationship Id="rId4" Type="http://schemas.openxmlformats.org/officeDocument/2006/relationships/chart" Target="../charts/chart19.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1.png"/><Relationship Id="rId7" Type="http://schemas.openxmlformats.org/officeDocument/2006/relationships/image" Target="../media/image11.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15.svg"/><Relationship Id="rId5" Type="http://schemas.openxmlformats.org/officeDocument/2006/relationships/image" Target="../media/image9.sv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sv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5250" y="1400"/>
            <a:ext cx="7560000" cy="10692000"/>
          </a:xfrm>
          <a:custGeom>
            <a:avLst/>
            <a:gdLst/>
            <a:ahLst/>
            <a:cxnLst/>
            <a:rect l="l" t="t" r="r" b="b"/>
            <a:pathLst>
              <a:path w="7560000" h="10692000">
                <a:moveTo>
                  <a:pt x="0" y="0"/>
                </a:moveTo>
                <a:lnTo>
                  <a:pt x="7560000" y="0"/>
                </a:lnTo>
                <a:lnTo>
                  <a:pt x="7560000" y="10692000"/>
                </a:lnTo>
                <a:lnTo>
                  <a:pt x="0" y="10692000"/>
                </a:lnTo>
                <a:lnTo>
                  <a:pt x="0" y="0"/>
                </a:lnTo>
                <a:close/>
              </a:path>
            </a:pathLst>
          </a:custGeom>
          <a:blipFill>
            <a:blip r:embed="rId2"/>
            <a:stretch>
              <a:fillRect l="-4952" t="-1069" r="-168243" b="-1069"/>
            </a:stretch>
          </a:blipFill>
        </p:spPr>
        <p:txBody>
          <a:bodyPr/>
          <a:lstStyle/>
          <a:p>
            <a:endParaRPr lang="ru-KG" dirty="0"/>
          </a:p>
        </p:txBody>
      </p:sp>
      <p:sp>
        <p:nvSpPr>
          <p:cNvPr id="3" name="AutoShape 3"/>
          <p:cNvSpPr/>
          <p:nvPr/>
        </p:nvSpPr>
        <p:spPr>
          <a:xfrm rot="-5400000" flipV="1">
            <a:off x="4872205" y="8505939"/>
            <a:ext cx="4367528" cy="4593"/>
          </a:xfrm>
          <a:prstGeom prst="line">
            <a:avLst/>
          </a:prstGeom>
          <a:ln w="47625" cap="rnd">
            <a:solidFill>
              <a:srgbClr val="F79F1F"/>
            </a:solidFill>
            <a:prstDash val="solid"/>
            <a:headEnd type="none" w="sm" len="sm"/>
            <a:tailEnd type="none" w="sm" len="sm"/>
          </a:ln>
        </p:spPr>
        <p:txBody>
          <a:bodyPr/>
          <a:lstStyle/>
          <a:p>
            <a:endParaRPr lang="ru-KG"/>
          </a:p>
        </p:txBody>
      </p:sp>
      <p:sp>
        <p:nvSpPr>
          <p:cNvPr id="4" name="AutoShape 4"/>
          <p:cNvSpPr/>
          <p:nvPr/>
        </p:nvSpPr>
        <p:spPr>
          <a:xfrm rot="-9000000">
            <a:off x="-10112" y="4430290"/>
            <a:ext cx="7576725" cy="0"/>
          </a:xfrm>
          <a:prstGeom prst="line">
            <a:avLst/>
          </a:prstGeom>
          <a:ln w="47625" cap="rnd">
            <a:solidFill>
              <a:srgbClr val="F79F1F"/>
            </a:solidFill>
            <a:prstDash val="solid"/>
            <a:headEnd type="none" w="sm" len="sm"/>
            <a:tailEnd type="none" w="sm" len="sm"/>
          </a:ln>
        </p:spPr>
        <p:txBody>
          <a:bodyPr/>
          <a:lstStyle/>
          <a:p>
            <a:endParaRPr lang="ru-KG"/>
          </a:p>
        </p:txBody>
      </p:sp>
      <p:sp>
        <p:nvSpPr>
          <p:cNvPr id="5" name="AutoShape 5"/>
          <p:cNvSpPr/>
          <p:nvPr/>
        </p:nvSpPr>
        <p:spPr>
          <a:xfrm rot="-5399999" flipV="1">
            <a:off x="-751765" y="1249195"/>
            <a:ext cx="2507287" cy="8895"/>
          </a:xfrm>
          <a:prstGeom prst="line">
            <a:avLst/>
          </a:prstGeom>
          <a:ln w="47625" cap="rnd">
            <a:solidFill>
              <a:srgbClr val="F79F1F"/>
            </a:solidFill>
            <a:prstDash val="solid"/>
            <a:headEnd type="none" w="sm" len="sm"/>
            <a:tailEnd type="none" w="sm" len="sm"/>
          </a:ln>
        </p:spPr>
        <p:txBody>
          <a:bodyPr/>
          <a:lstStyle/>
          <a:p>
            <a:endParaRPr lang="ru-KG"/>
          </a:p>
        </p:txBody>
      </p:sp>
      <p:sp>
        <p:nvSpPr>
          <p:cNvPr id="7" name="TextBox 7"/>
          <p:cNvSpPr txBox="1"/>
          <p:nvPr/>
        </p:nvSpPr>
        <p:spPr>
          <a:xfrm rot="-5400000">
            <a:off x="-259197" y="7266181"/>
            <a:ext cx="2813349" cy="1717586"/>
          </a:xfrm>
          <a:prstGeom prst="rect">
            <a:avLst/>
          </a:prstGeom>
        </p:spPr>
        <p:txBody>
          <a:bodyPr wrap="square" lIns="0" tIns="0" rIns="0" bIns="0" rtlCol="0" anchor="t">
            <a:spAutoFit/>
          </a:bodyPr>
          <a:lstStyle/>
          <a:p>
            <a:pPr algn="just">
              <a:lnSpc>
                <a:spcPts val="13851"/>
              </a:lnSpc>
            </a:pPr>
            <a:r>
              <a:rPr lang="en-US" sz="9894" b="1" dirty="0">
                <a:solidFill>
                  <a:srgbClr val="D7DCE1"/>
                </a:solidFill>
                <a:latin typeface="Garet Bold"/>
                <a:ea typeface="Garet Bold"/>
                <a:cs typeface="Garet Bold"/>
                <a:sym typeface="Garet Bold"/>
              </a:rPr>
              <a:t>2025</a:t>
            </a:r>
          </a:p>
        </p:txBody>
      </p:sp>
      <p:sp>
        <p:nvSpPr>
          <p:cNvPr id="8" name="TextBox 8"/>
          <p:cNvSpPr txBox="1"/>
          <p:nvPr/>
        </p:nvSpPr>
        <p:spPr>
          <a:xfrm>
            <a:off x="2337860" y="981122"/>
            <a:ext cx="2327242" cy="321435"/>
          </a:xfrm>
          <a:prstGeom prst="rect">
            <a:avLst/>
          </a:prstGeom>
        </p:spPr>
        <p:txBody>
          <a:bodyPr lIns="0" tIns="0" rIns="0" bIns="0" rtlCol="0" anchor="t">
            <a:spAutoFit/>
          </a:bodyPr>
          <a:lstStyle/>
          <a:p>
            <a:pPr algn="just">
              <a:lnSpc>
                <a:spcPts val="2597"/>
              </a:lnSpc>
            </a:pPr>
            <a:r>
              <a:rPr lang="en-US" sz="1855" b="1" dirty="0">
                <a:solidFill>
                  <a:srgbClr val="8C99AB"/>
                </a:solidFill>
                <a:latin typeface="Garet Bold"/>
                <a:sym typeface="Garet Bold"/>
              </a:rPr>
              <a:t>www.deposit.kg</a:t>
            </a:r>
          </a:p>
        </p:txBody>
      </p:sp>
      <p:sp>
        <p:nvSpPr>
          <p:cNvPr id="9" name="TextBox 9"/>
          <p:cNvSpPr txBox="1"/>
          <p:nvPr/>
        </p:nvSpPr>
        <p:spPr>
          <a:xfrm>
            <a:off x="3000702" y="6283482"/>
            <a:ext cx="3693124" cy="722762"/>
          </a:xfrm>
          <a:prstGeom prst="rect">
            <a:avLst/>
          </a:prstGeom>
        </p:spPr>
        <p:txBody>
          <a:bodyPr lIns="0" tIns="0" rIns="0" bIns="0" rtlCol="0" anchor="t">
            <a:spAutoFit/>
          </a:bodyPr>
          <a:lstStyle/>
          <a:p>
            <a:pPr algn="r">
              <a:lnSpc>
                <a:spcPts val="6015"/>
              </a:lnSpc>
            </a:pPr>
            <a:r>
              <a:rPr lang="ru-RU" sz="4400" b="1" dirty="0">
                <a:solidFill>
                  <a:srgbClr val="002F80"/>
                </a:solidFill>
                <a:latin typeface="Open Sans 2 Ultra-Bold"/>
                <a:ea typeface="Open Sans 2 Ultra-Bold"/>
                <a:cs typeface="Open Sans 2 Ultra-Bold"/>
                <a:sym typeface="Garet"/>
              </a:rPr>
              <a:t>ГОДОВОЙ</a:t>
            </a:r>
            <a:endParaRPr lang="en-US" sz="4400" b="1" dirty="0">
              <a:solidFill>
                <a:srgbClr val="002F80"/>
              </a:solidFill>
              <a:latin typeface="Open Sans 2 Ultra-Bold"/>
              <a:ea typeface="Open Sans 2 Ultra-Bold"/>
              <a:cs typeface="Open Sans 2 Ultra-Bold"/>
              <a:sym typeface="Garet"/>
            </a:endParaRPr>
          </a:p>
        </p:txBody>
      </p:sp>
      <p:sp>
        <p:nvSpPr>
          <p:cNvPr id="10" name="TextBox 10"/>
          <p:cNvSpPr txBox="1"/>
          <p:nvPr/>
        </p:nvSpPr>
        <p:spPr>
          <a:xfrm>
            <a:off x="2999899" y="6995948"/>
            <a:ext cx="3693125" cy="1142492"/>
          </a:xfrm>
          <a:prstGeom prst="rect">
            <a:avLst/>
          </a:prstGeom>
        </p:spPr>
        <p:txBody>
          <a:bodyPr wrap="square" lIns="0" tIns="0" rIns="0" bIns="0" rtlCol="0" anchor="t">
            <a:spAutoFit/>
          </a:bodyPr>
          <a:lstStyle/>
          <a:p>
            <a:pPr algn="r">
              <a:lnSpc>
                <a:spcPts val="9360"/>
              </a:lnSpc>
            </a:pPr>
            <a:r>
              <a:rPr lang="ru-RU" sz="7200" b="1" dirty="0">
                <a:solidFill>
                  <a:srgbClr val="002F80"/>
                </a:solidFill>
                <a:latin typeface="Open Sans 2 Ultra-Bold"/>
                <a:ea typeface="Open Sans 2 Ultra-Bold"/>
                <a:cs typeface="Open Sans 2 Ultra-Bold"/>
                <a:sym typeface="Garet Bold"/>
              </a:rPr>
              <a:t>ОТЧЕТ</a:t>
            </a:r>
            <a:endParaRPr lang="en-US" sz="7200" b="1" dirty="0">
              <a:solidFill>
                <a:srgbClr val="002F80"/>
              </a:solidFill>
              <a:latin typeface="Open Sans 2 Ultra-Bold"/>
              <a:ea typeface="Open Sans 2 Ultra-Bold"/>
              <a:cs typeface="Open Sans 2 Ultra-Bold"/>
              <a:sym typeface="Garet Bold"/>
            </a:endParaRPr>
          </a:p>
        </p:txBody>
      </p:sp>
      <p:sp>
        <p:nvSpPr>
          <p:cNvPr id="11" name="TextBox 11"/>
          <p:cNvSpPr txBox="1"/>
          <p:nvPr/>
        </p:nvSpPr>
        <p:spPr>
          <a:xfrm>
            <a:off x="4378196" y="9870908"/>
            <a:ext cx="1786981" cy="203902"/>
          </a:xfrm>
          <a:prstGeom prst="rect">
            <a:avLst/>
          </a:prstGeom>
        </p:spPr>
        <p:txBody>
          <a:bodyPr lIns="0" tIns="0" rIns="0" bIns="0" rtlCol="0" anchor="t">
            <a:spAutoFit/>
          </a:bodyPr>
          <a:lstStyle/>
          <a:p>
            <a:pPr algn="r">
              <a:lnSpc>
                <a:spcPts val="1382"/>
              </a:lnSpc>
            </a:pPr>
            <a:r>
              <a:rPr lang="ru-RU" b="1" spc="67" dirty="0">
                <a:solidFill>
                  <a:srgbClr val="75859B"/>
                </a:solidFill>
                <a:latin typeface="Garet Bold"/>
                <a:ea typeface="Garet Bold"/>
                <a:cs typeface="Garet Bold"/>
                <a:sym typeface="Garet Bold"/>
              </a:rPr>
              <a:t>Бишкек 2026</a:t>
            </a:r>
            <a:endParaRPr lang="en-US" b="1" spc="67" dirty="0">
              <a:solidFill>
                <a:srgbClr val="75859B"/>
              </a:solidFill>
              <a:latin typeface="Garet Bold"/>
              <a:ea typeface="Garet Bold"/>
              <a:cs typeface="Garet Bold"/>
              <a:sym typeface="Garet Bold"/>
            </a:endParaRPr>
          </a:p>
        </p:txBody>
      </p:sp>
      <p:sp>
        <p:nvSpPr>
          <p:cNvPr id="13" name="TextBox 13"/>
          <p:cNvSpPr txBox="1"/>
          <p:nvPr/>
        </p:nvSpPr>
        <p:spPr>
          <a:xfrm>
            <a:off x="3152090" y="8479147"/>
            <a:ext cx="3906176" cy="774571"/>
          </a:xfrm>
          <a:prstGeom prst="rect">
            <a:avLst/>
          </a:prstGeom>
        </p:spPr>
        <p:txBody>
          <a:bodyPr wrap="square" lIns="0" tIns="0" rIns="0" bIns="0" rtlCol="0" anchor="t">
            <a:spAutoFit/>
          </a:bodyPr>
          <a:lstStyle/>
          <a:p>
            <a:pPr marL="0" lvl="0" indent="0">
              <a:lnSpc>
                <a:spcPts val="1961"/>
              </a:lnSpc>
              <a:spcBef>
                <a:spcPct val="0"/>
              </a:spcBef>
            </a:pPr>
            <a:r>
              <a:rPr lang="ru-RU" b="1" spc="96" dirty="0">
                <a:solidFill>
                  <a:srgbClr val="8C99AB"/>
                </a:solidFill>
                <a:latin typeface="Garet"/>
                <a:ea typeface="Garet"/>
                <a:cs typeface="Garet"/>
                <a:sym typeface="Garet"/>
              </a:rPr>
              <a:t>АГЕНТСТВО </a:t>
            </a:r>
          </a:p>
          <a:p>
            <a:pPr marL="0" lvl="0" indent="0">
              <a:lnSpc>
                <a:spcPts val="1961"/>
              </a:lnSpc>
              <a:spcBef>
                <a:spcPct val="0"/>
              </a:spcBef>
            </a:pPr>
            <a:r>
              <a:rPr lang="ru-RU" b="1" spc="96" dirty="0">
                <a:solidFill>
                  <a:srgbClr val="8C99AB"/>
                </a:solidFill>
                <a:latin typeface="Garet"/>
                <a:ea typeface="Garet"/>
                <a:cs typeface="Garet"/>
                <a:sym typeface="Garet"/>
              </a:rPr>
              <a:t>ПО ЗАЩИТЕ ДЕПОЗИТОВ </a:t>
            </a:r>
          </a:p>
          <a:p>
            <a:pPr marL="0" lvl="0" indent="0">
              <a:lnSpc>
                <a:spcPts val="1961"/>
              </a:lnSpc>
              <a:spcBef>
                <a:spcPct val="0"/>
              </a:spcBef>
            </a:pPr>
            <a:r>
              <a:rPr lang="ru-RU" b="1" spc="96" dirty="0">
                <a:solidFill>
                  <a:srgbClr val="8C99AB"/>
                </a:solidFill>
                <a:latin typeface="Garet"/>
                <a:ea typeface="Garet"/>
                <a:cs typeface="Garet"/>
                <a:sym typeface="Garet"/>
              </a:rPr>
              <a:t>КЫРГЫЗСКОЙ РЕСПУБЛИКИ</a:t>
            </a:r>
            <a:endParaRPr lang="en-US" b="1" spc="96" dirty="0">
              <a:solidFill>
                <a:srgbClr val="8C99AB"/>
              </a:solidFill>
              <a:latin typeface="Garet"/>
              <a:ea typeface="Garet"/>
              <a:cs typeface="Garet"/>
              <a:sym typeface="Garet"/>
            </a:endParaRPr>
          </a:p>
        </p:txBody>
      </p:sp>
      <p:pic>
        <p:nvPicPr>
          <p:cNvPr id="12" name="Рисунок 11">
            <a:extLst>
              <a:ext uri="{FF2B5EF4-FFF2-40B4-BE49-F238E27FC236}">
                <a16:creationId xmlns:a16="http://schemas.microsoft.com/office/drawing/2014/main" id="{543D4BA7-804D-95ED-2E0C-EADDDF31E7E3}"/>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100000"/>
                    </a14:imgEffect>
                    <a14:imgEffect>
                      <a14:colorTemperature colorTemp="8456"/>
                    </a14:imgEffect>
                    <a14:imgEffect>
                      <a14:saturation sat="400000"/>
                    </a14:imgEffect>
                    <a14:imgEffect>
                      <a14:brightnessContrast bright="4000" contrast="-28000"/>
                    </a14:imgEffect>
                  </a14:imgLayer>
                </a14:imgProps>
              </a:ext>
              <a:ext uri="{28A0092B-C50C-407E-A947-70E740481C1C}">
                <a14:useLocalDpi xmlns:a14="http://schemas.microsoft.com/office/drawing/2010/main" val="0"/>
              </a:ext>
            </a:extLst>
          </a:blip>
          <a:srcRect b="46630"/>
          <a:stretch>
            <a:fillRect/>
          </a:stretch>
        </p:blipFill>
        <p:spPr>
          <a:xfrm>
            <a:off x="629168" y="764518"/>
            <a:ext cx="1708692" cy="97824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37A1D0-CB91-378D-3F69-32585367457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E356415-7BDE-BCB8-28F4-E9BDFBAA777F}"/>
              </a:ext>
            </a:extLst>
          </p:cNvPr>
          <p:cNvSpPr/>
          <p:nvPr/>
        </p:nvSpPr>
        <p:spPr>
          <a:xfrm>
            <a:off x="0" y="0"/>
            <a:ext cx="7556500" cy="10692000"/>
          </a:xfrm>
          <a:custGeom>
            <a:avLst/>
            <a:gdLst/>
            <a:ahLst/>
            <a:cxnLst/>
            <a:rect l="l" t="t" r="r" b="b"/>
            <a:pathLst>
              <a:path w="7560000" h="10692000">
                <a:moveTo>
                  <a:pt x="0" y="0"/>
                </a:moveTo>
                <a:lnTo>
                  <a:pt x="7560000" y="0"/>
                </a:lnTo>
                <a:lnTo>
                  <a:pt x="7560000" y="10692000"/>
                </a:lnTo>
                <a:lnTo>
                  <a:pt x="0" y="10692000"/>
                </a:lnTo>
                <a:lnTo>
                  <a:pt x="0" y="0"/>
                </a:lnTo>
                <a:close/>
              </a:path>
            </a:pathLst>
          </a:custGeom>
          <a:blipFill>
            <a:blip r:embed="rId3"/>
            <a:stretch>
              <a:fillRect l="-4952" t="-1069" r="-168243" b="-1069"/>
            </a:stretch>
          </a:blipFill>
        </p:spPr>
        <p:txBody>
          <a:bodyPr/>
          <a:lstStyle/>
          <a:p>
            <a:endParaRPr lang="ru-KG" sz="1000" dirty="0"/>
          </a:p>
        </p:txBody>
      </p:sp>
      <p:sp>
        <p:nvSpPr>
          <p:cNvPr id="3" name="AutoShape 7">
            <a:extLst>
              <a:ext uri="{FF2B5EF4-FFF2-40B4-BE49-F238E27FC236}">
                <a16:creationId xmlns:a16="http://schemas.microsoft.com/office/drawing/2014/main" id="{A9A9B855-763F-F0A3-9A0A-FB49EEF6EF76}"/>
              </a:ext>
            </a:extLst>
          </p:cNvPr>
          <p:cNvSpPr/>
          <p:nvPr/>
        </p:nvSpPr>
        <p:spPr>
          <a:xfrm>
            <a:off x="756008" y="9933619"/>
            <a:ext cx="6047992" cy="2381"/>
          </a:xfrm>
          <a:prstGeom prst="line">
            <a:avLst/>
          </a:prstGeom>
          <a:ln w="19050" cap="rnd">
            <a:solidFill>
              <a:srgbClr val="4F4F4F"/>
            </a:solidFill>
            <a:prstDash val="solid"/>
            <a:headEnd type="none" w="sm" len="sm"/>
            <a:tailEnd type="none" w="sm" len="sm"/>
          </a:ln>
        </p:spPr>
      </p:sp>
      <p:sp>
        <p:nvSpPr>
          <p:cNvPr id="4" name="TextBox 15">
            <a:extLst>
              <a:ext uri="{FF2B5EF4-FFF2-40B4-BE49-F238E27FC236}">
                <a16:creationId xmlns:a16="http://schemas.microsoft.com/office/drawing/2014/main" id="{9C3EBBE2-97F8-0A24-7DA0-D1E942923D36}"/>
              </a:ext>
            </a:extLst>
          </p:cNvPr>
          <p:cNvSpPr txBox="1"/>
          <p:nvPr/>
        </p:nvSpPr>
        <p:spPr>
          <a:xfrm>
            <a:off x="3608398" y="10210902"/>
            <a:ext cx="3201564" cy="181012"/>
          </a:xfrm>
          <a:prstGeom prst="rect">
            <a:avLst/>
          </a:prstGeom>
        </p:spPr>
        <p:txBody>
          <a:bodyPr lIns="0" tIns="0" rIns="0" bIns="0" rtlCol="0" anchor="t">
            <a:spAutoFit/>
          </a:bodyPr>
          <a:lstStyle/>
          <a:p>
            <a:pPr algn="r">
              <a:lnSpc>
                <a:spcPts val="1400"/>
              </a:lnSpc>
            </a:pPr>
            <a:r>
              <a:rPr lang="ru-RU" sz="1400" i="1" dirty="0">
                <a:solidFill>
                  <a:srgbClr val="4F4F4F"/>
                </a:solidFill>
                <a:latin typeface="Open Sans 1 Italics"/>
                <a:ea typeface="Open Sans 1 Italics"/>
                <a:cs typeface="Open Sans 1 Italics"/>
                <a:sym typeface="Open Sans 1 Italics"/>
              </a:rPr>
              <a:t>Годовой отчет за </a:t>
            </a:r>
            <a:r>
              <a:rPr lang="en-US" sz="1400" i="1" dirty="0">
                <a:solidFill>
                  <a:srgbClr val="4F4F4F"/>
                </a:solidFill>
                <a:latin typeface="Open Sans 1 Italics"/>
                <a:ea typeface="Open Sans 1 Italics"/>
                <a:cs typeface="Open Sans 1 Italics"/>
                <a:sym typeface="Open Sans 1 Italics"/>
              </a:rPr>
              <a:t>202</a:t>
            </a:r>
            <a:r>
              <a:rPr lang="ru-RU" sz="1400" i="1" dirty="0">
                <a:solidFill>
                  <a:srgbClr val="4F4F4F"/>
                </a:solidFill>
                <a:latin typeface="Open Sans 1 Italics"/>
                <a:ea typeface="Open Sans 1 Italics"/>
                <a:cs typeface="Open Sans 1 Italics"/>
                <a:sym typeface="Open Sans 1 Italics"/>
              </a:rPr>
              <a:t>5 год</a:t>
            </a:r>
            <a:endParaRPr lang="en-US" sz="1400" i="1" dirty="0">
              <a:solidFill>
                <a:srgbClr val="4F4F4F"/>
              </a:solidFill>
              <a:latin typeface="Open Sans 1 Italics"/>
              <a:ea typeface="Open Sans 1 Italics"/>
              <a:cs typeface="Open Sans 1 Italics"/>
              <a:sym typeface="Open Sans 1 Italics"/>
            </a:endParaRPr>
          </a:p>
        </p:txBody>
      </p:sp>
      <p:grpSp>
        <p:nvGrpSpPr>
          <p:cNvPr id="5" name="Group 2">
            <a:extLst>
              <a:ext uri="{FF2B5EF4-FFF2-40B4-BE49-F238E27FC236}">
                <a16:creationId xmlns:a16="http://schemas.microsoft.com/office/drawing/2014/main" id="{B0FB80DD-4AAE-3799-ABA6-7F886550AF68}"/>
              </a:ext>
            </a:extLst>
          </p:cNvPr>
          <p:cNvGrpSpPr/>
          <p:nvPr/>
        </p:nvGrpSpPr>
        <p:grpSpPr>
          <a:xfrm>
            <a:off x="756000" y="10050300"/>
            <a:ext cx="490114" cy="490114"/>
            <a:chOff x="0" y="0"/>
            <a:chExt cx="812800" cy="812800"/>
          </a:xfrm>
        </p:grpSpPr>
        <p:sp>
          <p:nvSpPr>
            <p:cNvPr id="6" name="Freeform 3">
              <a:extLst>
                <a:ext uri="{FF2B5EF4-FFF2-40B4-BE49-F238E27FC236}">
                  <a16:creationId xmlns:a16="http://schemas.microsoft.com/office/drawing/2014/main" id="{DC78414E-3315-217E-CDEB-226AB3AD92B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DEDED"/>
            </a:solidFill>
          </p:spPr>
        </p:sp>
        <p:sp>
          <p:nvSpPr>
            <p:cNvPr id="8" name="TextBox 4">
              <a:extLst>
                <a:ext uri="{FF2B5EF4-FFF2-40B4-BE49-F238E27FC236}">
                  <a16:creationId xmlns:a16="http://schemas.microsoft.com/office/drawing/2014/main" id="{7EF1794C-5960-9E91-DD62-8F0A2F5AA02A}"/>
                </a:ext>
              </a:extLst>
            </p:cNvPr>
            <p:cNvSpPr txBox="1"/>
            <p:nvPr/>
          </p:nvSpPr>
          <p:spPr>
            <a:xfrm>
              <a:off x="76200" y="76200"/>
              <a:ext cx="660400" cy="660400"/>
            </a:xfrm>
            <a:prstGeom prst="rect">
              <a:avLst/>
            </a:prstGeom>
          </p:spPr>
          <p:txBody>
            <a:bodyPr lIns="50800" tIns="50800" rIns="50800" bIns="50800" rtlCol="0" anchor="ctr"/>
            <a:lstStyle/>
            <a:p>
              <a:pPr algn="ctr">
                <a:lnSpc>
                  <a:spcPts val="1439"/>
                </a:lnSpc>
              </a:pPr>
              <a:endParaRPr/>
            </a:p>
          </p:txBody>
        </p:sp>
      </p:grpSp>
      <p:sp>
        <p:nvSpPr>
          <p:cNvPr id="12" name="TextBox 18">
            <a:extLst>
              <a:ext uri="{FF2B5EF4-FFF2-40B4-BE49-F238E27FC236}">
                <a16:creationId xmlns:a16="http://schemas.microsoft.com/office/drawing/2014/main" id="{0FF003B9-2393-7796-3FCA-1A5F6A8E146A}"/>
              </a:ext>
            </a:extLst>
          </p:cNvPr>
          <p:cNvSpPr txBox="1"/>
          <p:nvPr/>
        </p:nvSpPr>
        <p:spPr>
          <a:xfrm>
            <a:off x="812421" y="10173437"/>
            <a:ext cx="377272" cy="271485"/>
          </a:xfrm>
          <a:prstGeom prst="rect">
            <a:avLst/>
          </a:prstGeom>
        </p:spPr>
        <p:txBody>
          <a:bodyPr lIns="0" tIns="0" rIns="0" bIns="0" rtlCol="0" anchor="t">
            <a:spAutoFit/>
          </a:bodyPr>
          <a:lstStyle/>
          <a:p>
            <a:pPr algn="ctr">
              <a:lnSpc>
                <a:spcPts val="2100"/>
              </a:lnSpc>
            </a:pPr>
            <a:r>
              <a:rPr lang="ru-RU" sz="2100" b="1" dirty="0">
                <a:solidFill>
                  <a:srgbClr val="002F80"/>
                </a:solidFill>
                <a:latin typeface="Open Sans 1 Bold"/>
                <a:ea typeface="Open Sans 1 Bold"/>
                <a:cs typeface="Open Sans 1 Bold"/>
                <a:sym typeface="Open Sans 1 Bold"/>
              </a:rPr>
              <a:t>10</a:t>
            </a:r>
            <a:endParaRPr lang="en-US" sz="2100" b="1" dirty="0">
              <a:solidFill>
                <a:srgbClr val="002F80"/>
              </a:solidFill>
              <a:latin typeface="Open Sans 1 Bold"/>
              <a:ea typeface="Open Sans 1 Bold"/>
              <a:cs typeface="Open Sans 1 Bold"/>
              <a:sym typeface="Open Sans 1 Bold"/>
            </a:endParaRPr>
          </a:p>
        </p:txBody>
      </p:sp>
      <p:sp>
        <p:nvSpPr>
          <p:cNvPr id="18" name="AutoShape 6">
            <a:extLst>
              <a:ext uri="{FF2B5EF4-FFF2-40B4-BE49-F238E27FC236}">
                <a16:creationId xmlns:a16="http://schemas.microsoft.com/office/drawing/2014/main" id="{9CB86677-0CA0-AB29-293F-E71D0721B36B}"/>
              </a:ext>
            </a:extLst>
          </p:cNvPr>
          <p:cNvSpPr/>
          <p:nvPr/>
        </p:nvSpPr>
        <p:spPr>
          <a:xfrm>
            <a:off x="939180" y="774700"/>
            <a:ext cx="613868" cy="0"/>
          </a:xfrm>
          <a:prstGeom prst="line">
            <a:avLst/>
          </a:prstGeom>
          <a:ln w="47625" cap="rnd">
            <a:solidFill>
              <a:srgbClr val="FEBA3A"/>
            </a:solidFill>
            <a:prstDash val="solid"/>
            <a:headEnd type="none" w="sm" len="sm"/>
            <a:tailEnd type="none" w="sm" len="sm"/>
          </a:ln>
        </p:spPr>
      </p:sp>
      <p:sp>
        <p:nvSpPr>
          <p:cNvPr id="28" name="TextBox 27">
            <a:extLst>
              <a:ext uri="{FF2B5EF4-FFF2-40B4-BE49-F238E27FC236}">
                <a16:creationId xmlns:a16="http://schemas.microsoft.com/office/drawing/2014/main" id="{A4CC08BD-E148-07EA-4088-F56DBB5D0D03}"/>
              </a:ext>
            </a:extLst>
          </p:cNvPr>
          <p:cNvSpPr txBox="1"/>
          <p:nvPr/>
        </p:nvSpPr>
        <p:spPr>
          <a:xfrm>
            <a:off x="874218" y="986466"/>
            <a:ext cx="6047992" cy="3693319"/>
          </a:xfrm>
          <a:prstGeom prst="rect">
            <a:avLst/>
          </a:prstGeom>
          <a:noFill/>
        </p:spPr>
        <p:txBody>
          <a:bodyPr wrap="square">
            <a:spAutoFit/>
          </a:bodyPr>
          <a:lstStyle/>
          <a:p>
            <a:pPr indent="361950" algn="just"/>
            <a:r>
              <a:rPr lang="ru-RU" sz="1300" dirty="0"/>
              <a:t>По состоянию на 31 декабря 2025 года на территории Кыргызской Республики действовал 22 коммерческий банк и 306 филиалов. Шесть коммерческих банков предоставляли услуги в соответствии с исламскими принципами банковского дела и финансирования.  </a:t>
            </a:r>
            <a:endParaRPr lang="ru-KG" sz="1300" dirty="0"/>
          </a:p>
          <a:p>
            <a:pPr indent="361950" algn="just"/>
            <a:r>
              <a:rPr lang="ru-RU" sz="1300" dirty="0"/>
              <a:t>С начала 2025 года суммарные активы банковского сектора увеличились на 49%, или 395,7 млрд. сом и составили более 1,2 триллиона сом.</a:t>
            </a:r>
            <a:endParaRPr lang="ru-KG" sz="1300" dirty="0"/>
          </a:p>
          <a:p>
            <a:pPr indent="361950" algn="just"/>
            <a:r>
              <a:rPr lang="ru-RU" sz="1300" dirty="0"/>
              <a:t>Объем кредитного портфеля клиентов банковского сектора составил 507 млрд. сомов и увеличился с начала года на 48,8 процента (на конец 2024 года – 340,7 млрд. сомов. Доля классифицированных кредитов составила 10,5 процента, или 53,1 млрд. сомов (на конец 2024 года – 10,8 процента, или 36,6 млрд. сомов). </a:t>
            </a:r>
            <a:endParaRPr lang="ru-KG" sz="1300" dirty="0"/>
          </a:p>
          <a:p>
            <a:pPr indent="361950" algn="just"/>
            <a:r>
              <a:rPr lang="ru-RU" sz="1300" dirty="0"/>
              <a:t>Суммарные обязательства банковского сектора увеличились с начала года 2025 года на 44,7 процента и составили 990,7 млрд. сомов (на конец 2024 года –684,8 млрд. сомов). Объем депозитного портфеля банковского сектора по состоянию на 31.12.2025 г. составил 865,9 млрд. сомов и увеличился с начала 2025 года на 46 %, или 273 млрд. сом, в том числе:</a:t>
            </a:r>
            <a:endParaRPr lang="ru-KG" sz="1300" dirty="0"/>
          </a:p>
          <a:p>
            <a:pPr marL="285750" lvl="0" indent="-285750" algn="just">
              <a:buFont typeface="Wingdings" panose="05000000000000000000" pitchFamily="2" charset="2"/>
              <a:buChar char="§"/>
            </a:pPr>
            <a:r>
              <a:rPr lang="ru-RU" sz="1300" dirty="0"/>
              <a:t>депозиты юридических лиц – 489,2 млрд. сомов (увеличение на 58,1%); </a:t>
            </a:r>
          </a:p>
          <a:p>
            <a:pPr marL="285750" indent="-285750" algn="just">
              <a:buFont typeface="Wingdings" panose="05000000000000000000" pitchFamily="2" charset="2"/>
              <a:buChar char="§"/>
            </a:pPr>
            <a:r>
              <a:rPr lang="ru-RU" sz="1300" dirty="0"/>
              <a:t>депозиты физических лиц – 278,4 млрд. сомов (увеличение на 34,1%); </a:t>
            </a:r>
            <a:endParaRPr lang="ru-KG" sz="1300" dirty="0"/>
          </a:p>
          <a:p>
            <a:pPr marL="285750" indent="-285750" algn="just">
              <a:buFont typeface="Wingdings" panose="05000000000000000000" pitchFamily="2" charset="2"/>
              <a:buChar char="§"/>
            </a:pPr>
            <a:r>
              <a:rPr lang="ru-RU" sz="1300" dirty="0"/>
              <a:t>депозиты нерезидентов – 98,3 млрд. сомов (увеличение на 30,5%).</a:t>
            </a:r>
            <a:endParaRPr lang="ru-KG" sz="1300" dirty="0"/>
          </a:p>
        </p:txBody>
      </p:sp>
      <p:sp>
        <p:nvSpPr>
          <p:cNvPr id="9" name="TextBox 14">
            <a:extLst>
              <a:ext uri="{FF2B5EF4-FFF2-40B4-BE49-F238E27FC236}">
                <a16:creationId xmlns:a16="http://schemas.microsoft.com/office/drawing/2014/main" id="{FA11B845-2DFB-E406-0AED-D2328867441D}"/>
              </a:ext>
            </a:extLst>
          </p:cNvPr>
          <p:cNvSpPr txBox="1"/>
          <p:nvPr/>
        </p:nvSpPr>
        <p:spPr>
          <a:xfrm>
            <a:off x="907430" y="382705"/>
            <a:ext cx="6228498" cy="246221"/>
          </a:xfrm>
          <a:prstGeom prst="rect">
            <a:avLst/>
          </a:prstGeom>
        </p:spPr>
        <p:txBody>
          <a:bodyPr wrap="square" lIns="0" tIns="0" rIns="0" bIns="0" rtlCol="0" anchor="t">
            <a:spAutoFit/>
          </a:bodyPr>
          <a:lstStyle/>
          <a:p>
            <a:r>
              <a:rPr lang="ru-RU" sz="1600" b="1" dirty="0">
                <a:solidFill>
                  <a:srgbClr val="002F80"/>
                </a:solidFill>
                <a:latin typeface="Open Sans 2 Ultra-Bold"/>
                <a:ea typeface="Open Sans 2 Ultra-Bold"/>
                <a:cs typeface="Open Sans 2 Ultra-Bold"/>
              </a:rPr>
              <a:t>2.1. Обзор показателей банковского сектора</a:t>
            </a:r>
            <a:endParaRPr lang="ru-KG" sz="1600" b="1" dirty="0">
              <a:solidFill>
                <a:srgbClr val="002F80"/>
              </a:solidFill>
              <a:latin typeface="Open Sans 2 Ultra-Bold"/>
              <a:ea typeface="Open Sans 2 Ultra-Bold"/>
              <a:cs typeface="Open Sans 2 Ultra-Bold"/>
            </a:endParaRPr>
          </a:p>
        </p:txBody>
      </p:sp>
      <p:sp>
        <p:nvSpPr>
          <p:cNvPr id="10" name="TextBox 9">
            <a:extLst>
              <a:ext uri="{FF2B5EF4-FFF2-40B4-BE49-F238E27FC236}">
                <a16:creationId xmlns:a16="http://schemas.microsoft.com/office/drawing/2014/main" id="{1514A992-7602-B93C-D44B-061C66EC5191}"/>
              </a:ext>
            </a:extLst>
          </p:cNvPr>
          <p:cNvSpPr txBox="1"/>
          <p:nvPr/>
        </p:nvSpPr>
        <p:spPr>
          <a:xfrm>
            <a:off x="942829" y="8758079"/>
            <a:ext cx="5910769" cy="246221"/>
          </a:xfrm>
          <a:prstGeom prst="rect">
            <a:avLst/>
          </a:prstGeom>
          <a:noFill/>
        </p:spPr>
        <p:txBody>
          <a:bodyPr wrap="square">
            <a:spAutoFit/>
          </a:bodyPr>
          <a:lstStyle/>
          <a:p>
            <a:pPr algn="just"/>
            <a:r>
              <a:rPr lang="ru-RU" sz="1000" i="1" dirty="0"/>
              <a:t>Рисунок 1.  Динамика основных показателей банковского сектора с 2023-2025гг., (в млрд. сом)</a:t>
            </a:r>
            <a:endParaRPr lang="ru-KG" sz="1300" dirty="0"/>
          </a:p>
        </p:txBody>
      </p:sp>
      <p:sp>
        <p:nvSpPr>
          <p:cNvPr id="16" name="TextBox 15">
            <a:extLst>
              <a:ext uri="{FF2B5EF4-FFF2-40B4-BE49-F238E27FC236}">
                <a16:creationId xmlns:a16="http://schemas.microsoft.com/office/drawing/2014/main" id="{248B7F05-E3AA-A35A-825D-44E6A9930436}"/>
              </a:ext>
            </a:extLst>
          </p:cNvPr>
          <p:cNvSpPr txBox="1"/>
          <p:nvPr/>
        </p:nvSpPr>
        <p:spPr>
          <a:xfrm>
            <a:off x="765496" y="8949948"/>
            <a:ext cx="6047992" cy="892552"/>
          </a:xfrm>
          <a:prstGeom prst="rect">
            <a:avLst/>
          </a:prstGeom>
          <a:noFill/>
        </p:spPr>
        <p:txBody>
          <a:bodyPr wrap="square">
            <a:spAutoFit/>
          </a:bodyPr>
          <a:lstStyle/>
          <a:p>
            <a:pPr indent="361950" algn="just"/>
            <a:r>
              <a:rPr lang="ru-RU" sz="1300" dirty="0"/>
              <a:t>По видам депозитов наибольший прирост наблюдается по срочным депозитам. Процентные ставки по расчетным счетам, счетам до востребования и срочные депозиты составили 1,04% (-0,85%), 0,68% (+0,16%) и 10,07% (+0,64%) соответственно. </a:t>
            </a:r>
            <a:endParaRPr lang="ru-KG" sz="1300" dirty="0"/>
          </a:p>
        </p:txBody>
      </p:sp>
      <p:grpSp>
        <p:nvGrpSpPr>
          <p:cNvPr id="11" name="Group 5">
            <a:extLst>
              <a:ext uri="{FF2B5EF4-FFF2-40B4-BE49-F238E27FC236}">
                <a16:creationId xmlns:a16="http://schemas.microsoft.com/office/drawing/2014/main" id="{08808F7F-7E12-C1B5-B785-5A3830440ED4}"/>
              </a:ext>
            </a:extLst>
          </p:cNvPr>
          <p:cNvGrpSpPr/>
          <p:nvPr/>
        </p:nvGrpSpPr>
        <p:grpSpPr>
          <a:xfrm>
            <a:off x="1001057" y="5059417"/>
            <a:ext cx="2515924" cy="1764656"/>
            <a:chOff x="0" y="0"/>
            <a:chExt cx="901650" cy="632413"/>
          </a:xfrm>
        </p:grpSpPr>
        <p:sp>
          <p:nvSpPr>
            <p:cNvPr id="13" name="Freeform 6">
              <a:extLst>
                <a:ext uri="{FF2B5EF4-FFF2-40B4-BE49-F238E27FC236}">
                  <a16:creationId xmlns:a16="http://schemas.microsoft.com/office/drawing/2014/main" id="{FB8E0AB2-2F7B-C904-8559-A79F5A8B534B}"/>
                </a:ext>
              </a:extLst>
            </p:cNvPr>
            <p:cNvSpPr/>
            <p:nvPr/>
          </p:nvSpPr>
          <p:spPr>
            <a:xfrm>
              <a:off x="0" y="0"/>
              <a:ext cx="901650" cy="632413"/>
            </a:xfrm>
            <a:custGeom>
              <a:avLst/>
              <a:gdLst/>
              <a:ahLst/>
              <a:cxnLst/>
              <a:rect l="l" t="t" r="r" b="b"/>
              <a:pathLst>
                <a:path w="901650" h="632413">
                  <a:moveTo>
                    <a:pt x="0" y="0"/>
                  </a:moveTo>
                  <a:lnTo>
                    <a:pt x="901650" y="0"/>
                  </a:lnTo>
                  <a:lnTo>
                    <a:pt x="901650" y="632413"/>
                  </a:lnTo>
                  <a:lnTo>
                    <a:pt x="0" y="632413"/>
                  </a:lnTo>
                  <a:close/>
                </a:path>
              </a:pathLst>
            </a:custGeom>
            <a:solidFill>
              <a:srgbClr val="EDEDED"/>
            </a:solidFill>
          </p:spPr>
        </p:sp>
        <p:sp>
          <p:nvSpPr>
            <p:cNvPr id="14" name="TextBox 7">
              <a:extLst>
                <a:ext uri="{FF2B5EF4-FFF2-40B4-BE49-F238E27FC236}">
                  <a16:creationId xmlns:a16="http://schemas.microsoft.com/office/drawing/2014/main" id="{1AB76E4C-B34C-DF0F-2BEB-9F09E0176237}"/>
                </a:ext>
              </a:extLst>
            </p:cNvPr>
            <p:cNvSpPr txBox="1"/>
            <p:nvPr/>
          </p:nvSpPr>
          <p:spPr>
            <a:xfrm>
              <a:off x="0" y="0"/>
              <a:ext cx="901650" cy="632413"/>
            </a:xfrm>
            <a:prstGeom prst="rect">
              <a:avLst/>
            </a:prstGeom>
          </p:spPr>
          <p:txBody>
            <a:bodyPr lIns="50800" tIns="50800" rIns="50800" bIns="50800" rtlCol="0" anchor="ctr"/>
            <a:lstStyle/>
            <a:p>
              <a:pPr algn="ctr">
                <a:lnSpc>
                  <a:spcPts val="1439"/>
                </a:lnSpc>
              </a:pPr>
              <a:endParaRPr/>
            </a:p>
          </p:txBody>
        </p:sp>
      </p:grpSp>
      <p:grpSp>
        <p:nvGrpSpPr>
          <p:cNvPr id="15" name="Group 5">
            <a:extLst>
              <a:ext uri="{FF2B5EF4-FFF2-40B4-BE49-F238E27FC236}">
                <a16:creationId xmlns:a16="http://schemas.microsoft.com/office/drawing/2014/main" id="{68802E85-6492-5EE5-4668-8566ED0E88F9}"/>
              </a:ext>
            </a:extLst>
          </p:cNvPr>
          <p:cNvGrpSpPr/>
          <p:nvPr/>
        </p:nvGrpSpPr>
        <p:grpSpPr>
          <a:xfrm>
            <a:off x="3853126" y="5063907"/>
            <a:ext cx="2515924" cy="1764656"/>
            <a:chOff x="0" y="0"/>
            <a:chExt cx="901650" cy="632413"/>
          </a:xfrm>
        </p:grpSpPr>
        <p:sp>
          <p:nvSpPr>
            <p:cNvPr id="20" name="Freeform 6">
              <a:extLst>
                <a:ext uri="{FF2B5EF4-FFF2-40B4-BE49-F238E27FC236}">
                  <a16:creationId xmlns:a16="http://schemas.microsoft.com/office/drawing/2014/main" id="{DE31C1D7-9142-F3CA-22AF-DC1B78734F94}"/>
                </a:ext>
              </a:extLst>
            </p:cNvPr>
            <p:cNvSpPr/>
            <p:nvPr/>
          </p:nvSpPr>
          <p:spPr>
            <a:xfrm>
              <a:off x="0" y="0"/>
              <a:ext cx="901650" cy="632413"/>
            </a:xfrm>
            <a:custGeom>
              <a:avLst/>
              <a:gdLst/>
              <a:ahLst/>
              <a:cxnLst/>
              <a:rect l="l" t="t" r="r" b="b"/>
              <a:pathLst>
                <a:path w="901650" h="632413">
                  <a:moveTo>
                    <a:pt x="0" y="0"/>
                  </a:moveTo>
                  <a:lnTo>
                    <a:pt x="901650" y="0"/>
                  </a:lnTo>
                  <a:lnTo>
                    <a:pt x="901650" y="632413"/>
                  </a:lnTo>
                  <a:lnTo>
                    <a:pt x="0" y="632413"/>
                  </a:lnTo>
                  <a:close/>
                </a:path>
              </a:pathLst>
            </a:custGeom>
            <a:solidFill>
              <a:srgbClr val="EDEDED"/>
            </a:solidFill>
          </p:spPr>
        </p:sp>
        <p:sp>
          <p:nvSpPr>
            <p:cNvPr id="21" name="TextBox 7">
              <a:extLst>
                <a:ext uri="{FF2B5EF4-FFF2-40B4-BE49-F238E27FC236}">
                  <a16:creationId xmlns:a16="http://schemas.microsoft.com/office/drawing/2014/main" id="{6AB175FE-EA18-EEE1-89E6-608E5E9D3C99}"/>
                </a:ext>
              </a:extLst>
            </p:cNvPr>
            <p:cNvSpPr txBox="1"/>
            <p:nvPr/>
          </p:nvSpPr>
          <p:spPr>
            <a:xfrm>
              <a:off x="0" y="0"/>
              <a:ext cx="901650" cy="632413"/>
            </a:xfrm>
            <a:prstGeom prst="rect">
              <a:avLst/>
            </a:prstGeom>
          </p:spPr>
          <p:txBody>
            <a:bodyPr lIns="50800" tIns="50800" rIns="50800" bIns="50800" rtlCol="0" anchor="ctr"/>
            <a:lstStyle/>
            <a:p>
              <a:pPr algn="ctr">
                <a:lnSpc>
                  <a:spcPts val="1439"/>
                </a:lnSpc>
              </a:pPr>
              <a:endParaRPr/>
            </a:p>
          </p:txBody>
        </p:sp>
      </p:grpSp>
      <p:graphicFrame>
        <p:nvGraphicFramePr>
          <p:cNvPr id="23" name="Диаграмма 22">
            <a:extLst>
              <a:ext uri="{FF2B5EF4-FFF2-40B4-BE49-F238E27FC236}">
                <a16:creationId xmlns:a16="http://schemas.microsoft.com/office/drawing/2014/main" id="{AD9A7E1C-3CA7-46B3-AD74-FBB1AA20153F}"/>
              </a:ext>
            </a:extLst>
          </p:cNvPr>
          <p:cNvGraphicFramePr>
            <a:graphicFrameLocks/>
          </p:cNvGraphicFramePr>
          <p:nvPr>
            <p:extLst>
              <p:ext uri="{D42A27DB-BD31-4B8C-83A1-F6EECF244321}">
                <p14:modId xmlns:p14="http://schemas.microsoft.com/office/powerpoint/2010/main" val="72128725"/>
              </p:ext>
            </p:extLst>
          </p:nvPr>
        </p:nvGraphicFramePr>
        <p:xfrm>
          <a:off x="3853127" y="5002991"/>
          <a:ext cx="2515923" cy="1800225"/>
        </p:xfrm>
        <a:graphic>
          <a:graphicData uri="http://schemas.openxmlformats.org/drawingml/2006/chart">
            <c:chart xmlns:c="http://schemas.openxmlformats.org/drawingml/2006/chart" xmlns:r="http://schemas.openxmlformats.org/officeDocument/2006/relationships" r:id="rId4"/>
          </a:graphicData>
        </a:graphic>
      </p:graphicFrame>
      <p:grpSp>
        <p:nvGrpSpPr>
          <p:cNvPr id="25" name="Group 5">
            <a:extLst>
              <a:ext uri="{FF2B5EF4-FFF2-40B4-BE49-F238E27FC236}">
                <a16:creationId xmlns:a16="http://schemas.microsoft.com/office/drawing/2014/main" id="{517F4458-C65B-170F-04B0-B417F8977B19}"/>
              </a:ext>
            </a:extLst>
          </p:cNvPr>
          <p:cNvGrpSpPr/>
          <p:nvPr/>
        </p:nvGrpSpPr>
        <p:grpSpPr>
          <a:xfrm>
            <a:off x="986367" y="7011044"/>
            <a:ext cx="2530614" cy="1764656"/>
            <a:chOff x="0" y="0"/>
            <a:chExt cx="901650" cy="632413"/>
          </a:xfrm>
        </p:grpSpPr>
        <p:sp>
          <p:nvSpPr>
            <p:cNvPr id="26" name="Freeform 6">
              <a:extLst>
                <a:ext uri="{FF2B5EF4-FFF2-40B4-BE49-F238E27FC236}">
                  <a16:creationId xmlns:a16="http://schemas.microsoft.com/office/drawing/2014/main" id="{61DDF59A-E2EF-50E4-A200-807915A12F31}"/>
                </a:ext>
              </a:extLst>
            </p:cNvPr>
            <p:cNvSpPr/>
            <p:nvPr/>
          </p:nvSpPr>
          <p:spPr>
            <a:xfrm>
              <a:off x="0" y="0"/>
              <a:ext cx="901650" cy="632413"/>
            </a:xfrm>
            <a:custGeom>
              <a:avLst/>
              <a:gdLst/>
              <a:ahLst/>
              <a:cxnLst/>
              <a:rect l="l" t="t" r="r" b="b"/>
              <a:pathLst>
                <a:path w="901650" h="632413">
                  <a:moveTo>
                    <a:pt x="0" y="0"/>
                  </a:moveTo>
                  <a:lnTo>
                    <a:pt x="901650" y="0"/>
                  </a:lnTo>
                  <a:lnTo>
                    <a:pt x="901650" y="632413"/>
                  </a:lnTo>
                  <a:lnTo>
                    <a:pt x="0" y="632413"/>
                  </a:lnTo>
                  <a:close/>
                </a:path>
              </a:pathLst>
            </a:custGeom>
            <a:solidFill>
              <a:srgbClr val="EDEDED"/>
            </a:solidFill>
          </p:spPr>
        </p:sp>
        <p:sp>
          <p:nvSpPr>
            <p:cNvPr id="27" name="TextBox 7">
              <a:extLst>
                <a:ext uri="{FF2B5EF4-FFF2-40B4-BE49-F238E27FC236}">
                  <a16:creationId xmlns:a16="http://schemas.microsoft.com/office/drawing/2014/main" id="{06A253F5-DF8D-E5E4-5DE0-03555BFDAB29}"/>
                </a:ext>
              </a:extLst>
            </p:cNvPr>
            <p:cNvSpPr txBox="1"/>
            <p:nvPr/>
          </p:nvSpPr>
          <p:spPr>
            <a:xfrm>
              <a:off x="0" y="0"/>
              <a:ext cx="901650" cy="632413"/>
            </a:xfrm>
            <a:prstGeom prst="rect">
              <a:avLst/>
            </a:prstGeom>
          </p:spPr>
          <p:txBody>
            <a:bodyPr lIns="50800" tIns="50800" rIns="50800" bIns="50800" rtlCol="0" anchor="ctr"/>
            <a:lstStyle/>
            <a:p>
              <a:pPr algn="ctr">
                <a:lnSpc>
                  <a:spcPts val="1439"/>
                </a:lnSpc>
              </a:pPr>
              <a:endParaRPr/>
            </a:p>
          </p:txBody>
        </p:sp>
      </p:grpSp>
      <p:grpSp>
        <p:nvGrpSpPr>
          <p:cNvPr id="29" name="Group 5">
            <a:extLst>
              <a:ext uri="{FF2B5EF4-FFF2-40B4-BE49-F238E27FC236}">
                <a16:creationId xmlns:a16="http://schemas.microsoft.com/office/drawing/2014/main" id="{39A72402-3CB3-C1CE-8D67-2D8C7795AC93}"/>
              </a:ext>
            </a:extLst>
          </p:cNvPr>
          <p:cNvGrpSpPr/>
          <p:nvPr/>
        </p:nvGrpSpPr>
        <p:grpSpPr>
          <a:xfrm>
            <a:off x="3838436" y="7011044"/>
            <a:ext cx="2530614" cy="1764656"/>
            <a:chOff x="0" y="0"/>
            <a:chExt cx="901650" cy="632413"/>
          </a:xfrm>
        </p:grpSpPr>
        <p:sp>
          <p:nvSpPr>
            <p:cNvPr id="30" name="Freeform 6">
              <a:extLst>
                <a:ext uri="{FF2B5EF4-FFF2-40B4-BE49-F238E27FC236}">
                  <a16:creationId xmlns:a16="http://schemas.microsoft.com/office/drawing/2014/main" id="{0B35D1E7-8339-B3A8-7FDA-756E51A68F77}"/>
                </a:ext>
              </a:extLst>
            </p:cNvPr>
            <p:cNvSpPr/>
            <p:nvPr/>
          </p:nvSpPr>
          <p:spPr>
            <a:xfrm>
              <a:off x="0" y="0"/>
              <a:ext cx="901650" cy="632413"/>
            </a:xfrm>
            <a:custGeom>
              <a:avLst/>
              <a:gdLst/>
              <a:ahLst/>
              <a:cxnLst/>
              <a:rect l="l" t="t" r="r" b="b"/>
              <a:pathLst>
                <a:path w="901650" h="632413">
                  <a:moveTo>
                    <a:pt x="0" y="0"/>
                  </a:moveTo>
                  <a:lnTo>
                    <a:pt x="901650" y="0"/>
                  </a:lnTo>
                  <a:lnTo>
                    <a:pt x="901650" y="632413"/>
                  </a:lnTo>
                  <a:lnTo>
                    <a:pt x="0" y="632413"/>
                  </a:lnTo>
                  <a:close/>
                </a:path>
              </a:pathLst>
            </a:custGeom>
            <a:solidFill>
              <a:srgbClr val="EDEDED"/>
            </a:solidFill>
          </p:spPr>
        </p:sp>
        <p:sp>
          <p:nvSpPr>
            <p:cNvPr id="31" name="TextBox 7">
              <a:extLst>
                <a:ext uri="{FF2B5EF4-FFF2-40B4-BE49-F238E27FC236}">
                  <a16:creationId xmlns:a16="http://schemas.microsoft.com/office/drawing/2014/main" id="{D9C52522-0A3B-E01F-D8CE-2D71C7947217}"/>
                </a:ext>
              </a:extLst>
            </p:cNvPr>
            <p:cNvSpPr txBox="1"/>
            <p:nvPr/>
          </p:nvSpPr>
          <p:spPr>
            <a:xfrm>
              <a:off x="0" y="0"/>
              <a:ext cx="901650" cy="632413"/>
            </a:xfrm>
            <a:prstGeom prst="rect">
              <a:avLst/>
            </a:prstGeom>
          </p:spPr>
          <p:txBody>
            <a:bodyPr lIns="50800" tIns="50800" rIns="50800" bIns="50800" rtlCol="0" anchor="ctr"/>
            <a:lstStyle/>
            <a:p>
              <a:pPr algn="ctr">
                <a:lnSpc>
                  <a:spcPts val="1439"/>
                </a:lnSpc>
              </a:pPr>
              <a:endParaRPr/>
            </a:p>
          </p:txBody>
        </p:sp>
      </p:grpSp>
      <p:graphicFrame>
        <p:nvGraphicFramePr>
          <p:cNvPr id="32" name="Диаграмма 31">
            <a:extLst>
              <a:ext uri="{FF2B5EF4-FFF2-40B4-BE49-F238E27FC236}">
                <a16:creationId xmlns:a16="http://schemas.microsoft.com/office/drawing/2014/main" id="{6D7FD849-0744-44F3-B5FA-F5C59795A844}"/>
              </a:ext>
            </a:extLst>
          </p:cNvPr>
          <p:cNvGraphicFramePr>
            <a:graphicFrameLocks/>
          </p:cNvGraphicFramePr>
          <p:nvPr>
            <p:extLst>
              <p:ext uri="{D42A27DB-BD31-4B8C-83A1-F6EECF244321}">
                <p14:modId xmlns:p14="http://schemas.microsoft.com/office/powerpoint/2010/main" val="3353508372"/>
              </p:ext>
            </p:extLst>
          </p:nvPr>
        </p:nvGraphicFramePr>
        <p:xfrm>
          <a:off x="1017169" y="6965947"/>
          <a:ext cx="2515924" cy="179213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7" name="Диаграмма 16">
            <a:extLst>
              <a:ext uri="{FF2B5EF4-FFF2-40B4-BE49-F238E27FC236}">
                <a16:creationId xmlns:a16="http://schemas.microsoft.com/office/drawing/2014/main" id="{DFAE8BF5-38D5-4C8B-BB6F-7370B3DF8482}"/>
              </a:ext>
            </a:extLst>
          </p:cNvPr>
          <p:cNvGraphicFramePr>
            <a:graphicFrameLocks/>
          </p:cNvGraphicFramePr>
          <p:nvPr>
            <p:extLst>
              <p:ext uri="{D42A27DB-BD31-4B8C-83A1-F6EECF244321}">
                <p14:modId xmlns:p14="http://schemas.microsoft.com/office/powerpoint/2010/main" val="2597026433"/>
              </p:ext>
            </p:extLst>
          </p:nvPr>
        </p:nvGraphicFramePr>
        <p:xfrm>
          <a:off x="976234" y="5032091"/>
          <a:ext cx="2556859" cy="1764656"/>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9" name="Диаграмма 18">
            <a:extLst>
              <a:ext uri="{FF2B5EF4-FFF2-40B4-BE49-F238E27FC236}">
                <a16:creationId xmlns:a16="http://schemas.microsoft.com/office/drawing/2014/main" id="{2205D1EA-4993-4E6A-9E60-6CFBDACB9494}"/>
              </a:ext>
            </a:extLst>
          </p:cNvPr>
          <p:cNvGraphicFramePr>
            <a:graphicFrameLocks/>
          </p:cNvGraphicFramePr>
          <p:nvPr>
            <p:extLst>
              <p:ext uri="{D42A27DB-BD31-4B8C-83A1-F6EECF244321}">
                <p14:modId xmlns:p14="http://schemas.microsoft.com/office/powerpoint/2010/main" val="2907455650"/>
              </p:ext>
            </p:extLst>
          </p:nvPr>
        </p:nvGraphicFramePr>
        <p:xfrm>
          <a:off x="3852415" y="7034757"/>
          <a:ext cx="2515923" cy="1697975"/>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7984501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00E7D7-0237-480D-CD13-0ACBBA67BD7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1A0E3EC-6AA7-744F-E507-4FF59BBB74F4}"/>
              </a:ext>
            </a:extLst>
          </p:cNvPr>
          <p:cNvSpPr/>
          <p:nvPr/>
        </p:nvSpPr>
        <p:spPr>
          <a:xfrm>
            <a:off x="0" y="0"/>
            <a:ext cx="7556500" cy="10692000"/>
          </a:xfrm>
          <a:custGeom>
            <a:avLst/>
            <a:gdLst/>
            <a:ahLst/>
            <a:cxnLst/>
            <a:rect l="l" t="t" r="r" b="b"/>
            <a:pathLst>
              <a:path w="7560000" h="10692000">
                <a:moveTo>
                  <a:pt x="0" y="0"/>
                </a:moveTo>
                <a:lnTo>
                  <a:pt x="7560000" y="0"/>
                </a:lnTo>
                <a:lnTo>
                  <a:pt x="7560000" y="10692000"/>
                </a:lnTo>
                <a:lnTo>
                  <a:pt x="0" y="10692000"/>
                </a:lnTo>
                <a:lnTo>
                  <a:pt x="0" y="0"/>
                </a:lnTo>
                <a:close/>
              </a:path>
            </a:pathLst>
          </a:custGeom>
          <a:blipFill>
            <a:blip r:embed="rId3"/>
            <a:stretch>
              <a:fillRect l="-4952" t="-1069" r="-168243" b="-1069"/>
            </a:stretch>
          </a:blipFill>
        </p:spPr>
        <p:txBody>
          <a:bodyPr/>
          <a:lstStyle/>
          <a:p>
            <a:endParaRPr lang="ru-KG" sz="1000" dirty="0"/>
          </a:p>
        </p:txBody>
      </p:sp>
      <p:sp>
        <p:nvSpPr>
          <p:cNvPr id="3" name="AutoShape 7">
            <a:extLst>
              <a:ext uri="{FF2B5EF4-FFF2-40B4-BE49-F238E27FC236}">
                <a16:creationId xmlns:a16="http://schemas.microsoft.com/office/drawing/2014/main" id="{6DC7BAB5-81F9-1CB9-0D31-C784AE9490C6}"/>
              </a:ext>
            </a:extLst>
          </p:cNvPr>
          <p:cNvSpPr/>
          <p:nvPr/>
        </p:nvSpPr>
        <p:spPr>
          <a:xfrm>
            <a:off x="767100" y="9982368"/>
            <a:ext cx="6047992" cy="2381"/>
          </a:xfrm>
          <a:prstGeom prst="line">
            <a:avLst/>
          </a:prstGeom>
          <a:ln w="19050" cap="rnd">
            <a:solidFill>
              <a:srgbClr val="4F4F4F"/>
            </a:solidFill>
            <a:prstDash val="solid"/>
            <a:headEnd type="none" w="sm" len="sm"/>
            <a:tailEnd type="none" w="sm" len="sm"/>
          </a:ln>
        </p:spPr>
      </p:sp>
      <p:sp>
        <p:nvSpPr>
          <p:cNvPr id="4" name="TextBox 15">
            <a:extLst>
              <a:ext uri="{FF2B5EF4-FFF2-40B4-BE49-F238E27FC236}">
                <a16:creationId xmlns:a16="http://schemas.microsoft.com/office/drawing/2014/main" id="{B9529F08-3162-973F-D8BE-836749346ABD}"/>
              </a:ext>
            </a:extLst>
          </p:cNvPr>
          <p:cNvSpPr txBox="1"/>
          <p:nvPr/>
        </p:nvSpPr>
        <p:spPr>
          <a:xfrm>
            <a:off x="3608398" y="10210902"/>
            <a:ext cx="3201564" cy="181012"/>
          </a:xfrm>
          <a:prstGeom prst="rect">
            <a:avLst/>
          </a:prstGeom>
        </p:spPr>
        <p:txBody>
          <a:bodyPr lIns="0" tIns="0" rIns="0" bIns="0" rtlCol="0" anchor="t">
            <a:spAutoFit/>
          </a:bodyPr>
          <a:lstStyle/>
          <a:p>
            <a:pPr algn="r">
              <a:lnSpc>
                <a:spcPts val="1400"/>
              </a:lnSpc>
            </a:pPr>
            <a:r>
              <a:rPr lang="ru-RU" sz="1400" i="1" dirty="0">
                <a:solidFill>
                  <a:srgbClr val="4F4F4F"/>
                </a:solidFill>
                <a:latin typeface="Open Sans 1 Italics"/>
                <a:ea typeface="Open Sans 1 Italics"/>
                <a:cs typeface="Open Sans 1 Italics"/>
                <a:sym typeface="Open Sans 1 Italics"/>
              </a:rPr>
              <a:t>Годовой отчет за </a:t>
            </a:r>
            <a:r>
              <a:rPr lang="en-US" sz="1400" i="1" dirty="0">
                <a:solidFill>
                  <a:srgbClr val="4F4F4F"/>
                </a:solidFill>
                <a:latin typeface="Open Sans 1 Italics"/>
                <a:ea typeface="Open Sans 1 Italics"/>
                <a:cs typeface="Open Sans 1 Italics"/>
                <a:sym typeface="Open Sans 1 Italics"/>
              </a:rPr>
              <a:t>202</a:t>
            </a:r>
            <a:r>
              <a:rPr lang="ru-RU" sz="1400" i="1" dirty="0">
                <a:solidFill>
                  <a:srgbClr val="4F4F4F"/>
                </a:solidFill>
                <a:latin typeface="Open Sans 1 Italics"/>
                <a:ea typeface="Open Sans 1 Italics"/>
                <a:cs typeface="Open Sans 1 Italics"/>
                <a:sym typeface="Open Sans 1 Italics"/>
              </a:rPr>
              <a:t>5 год</a:t>
            </a:r>
            <a:endParaRPr lang="en-US" sz="1400" i="1" dirty="0">
              <a:solidFill>
                <a:srgbClr val="4F4F4F"/>
              </a:solidFill>
              <a:latin typeface="Open Sans 1 Italics"/>
              <a:ea typeface="Open Sans 1 Italics"/>
              <a:cs typeface="Open Sans 1 Italics"/>
              <a:sym typeface="Open Sans 1 Italics"/>
            </a:endParaRPr>
          </a:p>
        </p:txBody>
      </p:sp>
      <p:grpSp>
        <p:nvGrpSpPr>
          <p:cNvPr id="5" name="Group 2">
            <a:extLst>
              <a:ext uri="{FF2B5EF4-FFF2-40B4-BE49-F238E27FC236}">
                <a16:creationId xmlns:a16="http://schemas.microsoft.com/office/drawing/2014/main" id="{A1C78758-429F-1EF3-671B-E5A557666B9D}"/>
              </a:ext>
            </a:extLst>
          </p:cNvPr>
          <p:cNvGrpSpPr/>
          <p:nvPr/>
        </p:nvGrpSpPr>
        <p:grpSpPr>
          <a:xfrm>
            <a:off x="756000" y="10050300"/>
            <a:ext cx="490114" cy="490114"/>
            <a:chOff x="0" y="0"/>
            <a:chExt cx="812800" cy="812800"/>
          </a:xfrm>
        </p:grpSpPr>
        <p:sp>
          <p:nvSpPr>
            <p:cNvPr id="6" name="Freeform 3">
              <a:extLst>
                <a:ext uri="{FF2B5EF4-FFF2-40B4-BE49-F238E27FC236}">
                  <a16:creationId xmlns:a16="http://schemas.microsoft.com/office/drawing/2014/main" id="{5381DE36-783B-16BA-E82E-E1FDE0E89E2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DEDED"/>
            </a:solidFill>
          </p:spPr>
        </p:sp>
        <p:sp>
          <p:nvSpPr>
            <p:cNvPr id="8" name="TextBox 4">
              <a:extLst>
                <a:ext uri="{FF2B5EF4-FFF2-40B4-BE49-F238E27FC236}">
                  <a16:creationId xmlns:a16="http://schemas.microsoft.com/office/drawing/2014/main" id="{565BA3F0-DB05-7631-B0B4-AD1697A18184}"/>
                </a:ext>
              </a:extLst>
            </p:cNvPr>
            <p:cNvSpPr txBox="1"/>
            <p:nvPr/>
          </p:nvSpPr>
          <p:spPr>
            <a:xfrm>
              <a:off x="76200" y="76200"/>
              <a:ext cx="660400" cy="660400"/>
            </a:xfrm>
            <a:prstGeom prst="rect">
              <a:avLst/>
            </a:prstGeom>
          </p:spPr>
          <p:txBody>
            <a:bodyPr lIns="50800" tIns="50800" rIns="50800" bIns="50800" rtlCol="0" anchor="ctr"/>
            <a:lstStyle/>
            <a:p>
              <a:pPr algn="ctr">
                <a:lnSpc>
                  <a:spcPts val="1439"/>
                </a:lnSpc>
              </a:pPr>
              <a:endParaRPr/>
            </a:p>
          </p:txBody>
        </p:sp>
      </p:grpSp>
      <p:sp>
        <p:nvSpPr>
          <p:cNvPr id="12" name="TextBox 18">
            <a:extLst>
              <a:ext uri="{FF2B5EF4-FFF2-40B4-BE49-F238E27FC236}">
                <a16:creationId xmlns:a16="http://schemas.microsoft.com/office/drawing/2014/main" id="{A8E1401D-FD43-5384-0914-ECF7B362910B}"/>
              </a:ext>
            </a:extLst>
          </p:cNvPr>
          <p:cNvSpPr txBox="1"/>
          <p:nvPr/>
        </p:nvSpPr>
        <p:spPr>
          <a:xfrm>
            <a:off x="812421" y="10173437"/>
            <a:ext cx="377272" cy="271485"/>
          </a:xfrm>
          <a:prstGeom prst="rect">
            <a:avLst/>
          </a:prstGeom>
        </p:spPr>
        <p:txBody>
          <a:bodyPr lIns="0" tIns="0" rIns="0" bIns="0" rtlCol="0" anchor="t">
            <a:spAutoFit/>
          </a:bodyPr>
          <a:lstStyle/>
          <a:p>
            <a:pPr algn="ctr">
              <a:lnSpc>
                <a:spcPts val="2100"/>
              </a:lnSpc>
            </a:pPr>
            <a:r>
              <a:rPr lang="ru-RU" sz="2100" b="1" dirty="0">
                <a:solidFill>
                  <a:srgbClr val="002F80"/>
                </a:solidFill>
                <a:latin typeface="Open Sans 1 Bold"/>
                <a:ea typeface="Open Sans 1 Bold"/>
                <a:cs typeface="Open Sans 1 Bold"/>
                <a:sym typeface="Open Sans 1 Bold"/>
              </a:rPr>
              <a:t>11</a:t>
            </a:r>
            <a:endParaRPr lang="en-US" sz="2100" b="1" dirty="0">
              <a:solidFill>
                <a:srgbClr val="002F80"/>
              </a:solidFill>
              <a:latin typeface="Open Sans 1 Bold"/>
              <a:ea typeface="Open Sans 1 Bold"/>
              <a:cs typeface="Open Sans 1 Bold"/>
              <a:sym typeface="Open Sans 1 Bold"/>
            </a:endParaRPr>
          </a:p>
        </p:txBody>
      </p:sp>
      <p:sp>
        <p:nvSpPr>
          <p:cNvPr id="18" name="AutoShape 6">
            <a:extLst>
              <a:ext uri="{FF2B5EF4-FFF2-40B4-BE49-F238E27FC236}">
                <a16:creationId xmlns:a16="http://schemas.microsoft.com/office/drawing/2014/main" id="{A5278534-A3BD-46A3-3168-7522BF66254E}"/>
              </a:ext>
            </a:extLst>
          </p:cNvPr>
          <p:cNvSpPr/>
          <p:nvPr/>
        </p:nvSpPr>
        <p:spPr>
          <a:xfrm>
            <a:off x="939180" y="774700"/>
            <a:ext cx="613868" cy="0"/>
          </a:xfrm>
          <a:prstGeom prst="line">
            <a:avLst/>
          </a:prstGeom>
          <a:ln w="47625" cap="rnd">
            <a:solidFill>
              <a:srgbClr val="FEBA3A"/>
            </a:solidFill>
            <a:prstDash val="solid"/>
            <a:headEnd type="none" w="sm" len="sm"/>
            <a:tailEnd type="none" w="sm" len="sm"/>
          </a:ln>
        </p:spPr>
      </p:sp>
      <p:sp>
        <p:nvSpPr>
          <p:cNvPr id="28" name="TextBox 27">
            <a:extLst>
              <a:ext uri="{FF2B5EF4-FFF2-40B4-BE49-F238E27FC236}">
                <a16:creationId xmlns:a16="http://schemas.microsoft.com/office/drawing/2014/main" id="{39E7D280-3D24-95C8-ACA2-EEDFDF4A15B2}"/>
              </a:ext>
            </a:extLst>
          </p:cNvPr>
          <p:cNvSpPr txBox="1"/>
          <p:nvPr/>
        </p:nvSpPr>
        <p:spPr>
          <a:xfrm>
            <a:off x="4320879" y="921811"/>
            <a:ext cx="2560549" cy="1692771"/>
          </a:xfrm>
          <a:prstGeom prst="rect">
            <a:avLst/>
          </a:prstGeom>
          <a:noFill/>
        </p:spPr>
        <p:txBody>
          <a:bodyPr wrap="square">
            <a:spAutoFit/>
          </a:bodyPr>
          <a:lstStyle/>
          <a:p>
            <a:pPr indent="361950" algn="just"/>
            <a:r>
              <a:rPr lang="ru-RU" sz="1300" dirty="0"/>
              <a:t>В результате проводимой Национальным банком политики по снижению долларизации экономики, уровень вкладов в иностранной валюте на отчетную дату составил 35%, снизившись по сравнению с 2024 годом на 8%. </a:t>
            </a:r>
            <a:endParaRPr lang="ru-KG" sz="1300" dirty="0"/>
          </a:p>
        </p:txBody>
      </p:sp>
      <p:sp>
        <p:nvSpPr>
          <p:cNvPr id="10" name="TextBox 9">
            <a:extLst>
              <a:ext uri="{FF2B5EF4-FFF2-40B4-BE49-F238E27FC236}">
                <a16:creationId xmlns:a16="http://schemas.microsoft.com/office/drawing/2014/main" id="{41510338-5B8E-9F7D-1A40-C20FBFEE556E}"/>
              </a:ext>
            </a:extLst>
          </p:cNvPr>
          <p:cNvSpPr txBox="1"/>
          <p:nvPr/>
        </p:nvSpPr>
        <p:spPr>
          <a:xfrm>
            <a:off x="819582" y="2770731"/>
            <a:ext cx="5910769" cy="246221"/>
          </a:xfrm>
          <a:prstGeom prst="rect">
            <a:avLst/>
          </a:prstGeom>
          <a:noFill/>
        </p:spPr>
        <p:txBody>
          <a:bodyPr wrap="square">
            <a:spAutoFit/>
          </a:bodyPr>
          <a:lstStyle/>
          <a:p>
            <a:r>
              <a:rPr lang="ru-RU" sz="1000" i="1" dirty="0"/>
              <a:t>Рисунок 2. Долларизация депозитного портфеля банковского сектора с 2023 -2025гг, (в млрд. сом и %)</a:t>
            </a:r>
            <a:endParaRPr lang="ru-KG" sz="1000" dirty="0"/>
          </a:p>
        </p:txBody>
      </p:sp>
      <p:sp>
        <p:nvSpPr>
          <p:cNvPr id="16" name="TextBox 15">
            <a:extLst>
              <a:ext uri="{FF2B5EF4-FFF2-40B4-BE49-F238E27FC236}">
                <a16:creationId xmlns:a16="http://schemas.microsoft.com/office/drawing/2014/main" id="{B91D8DC7-1D41-9ACB-9571-961365EC5204}"/>
              </a:ext>
            </a:extLst>
          </p:cNvPr>
          <p:cNvSpPr txBox="1"/>
          <p:nvPr/>
        </p:nvSpPr>
        <p:spPr>
          <a:xfrm>
            <a:off x="812421" y="3094141"/>
            <a:ext cx="6062592" cy="692497"/>
          </a:xfrm>
          <a:prstGeom prst="rect">
            <a:avLst/>
          </a:prstGeom>
          <a:noFill/>
        </p:spPr>
        <p:txBody>
          <a:bodyPr wrap="square">
            <a:spAutoFit/>
          </a:bodyPr>
          <a:lstStyle/>
          <a:p>
            <a:pPr indent="361950"/>
            <a:r>
              <a:rPr lang="ru-RU" sz="1300" dirty="0"/>
              <a:t>Уровень денежной массы вне банков также сокращается и на отчетную дату составил 30% от депозитного портфеля банковского рынка, уменьшившись на 5% по сравнению с 2024 годом.  </a:t>
            </a:r>
            <a:endParaRPr lang="ru-KG" sz="1300" dirty="0"/>
          </a:p>
        </p:txBody>
      </p:sp>
      <p:sp>
        <p:nvSpPr>
          <p:cNvPr id="19" name="TextBox 18">
            <a:extLst>
              <a:ext uri="{FF2B5EF4-FFF2-40B4-BE49-F238E27FC236}">
                <a16:creationId xmlns:a16="http://schemas.microsoft.com/office/drawing/2014/main" id="{71D472BC-EEF9-CEB5-3DBD-A6586D00BFE3}"/>
              </a:ext>
            </a:extLst>
          </p:cNvPr>
          <p:cNvSpPr txBox="1"/>
          <p:nvPr/>
        </p:nvSpPr>
        <p:spPr>
          <a:xfrm>
            <a:off x="812421" y="5258699"/>
            <a:ext cx="5910769" cy="246221"/>
          </a:xfrm>
          <a:prstGeom prst="rect">
            <a:avLst/>
          </a:prstGeom>
          <a:noFill/>
        </p:spPr>
        <p:txBody>
          <a:bodyPr wrap="square">
            <a:spAutoFit/>
          </a:bodyPr>
          <a:lstStyle/>
          <a:p>
            <a:r>
              <a:rPr lang="ru-RU" sz="1000" i="1" dirty="0"/>
              <a:t>Рисунок 3. Денежная масса вне банко с 2023-2025гг. (в млрд. сом и %)</a:t>
            </a:r>
            <a:endParaRPr lang="ru-KG" sz="1000" dirty="0"/>
          </a:p>
        </p:txBody>
      </p:sp>
      <p:graphicFrame>
        <p:nvGraphicFramePr>
          <p:cNvPr id="13" name="Диаграмма 12">
            <a:extLst>
              <a:ext uri="{FF2B5EF4-FFF2-40B4-BE49-F238E27FC236}">
                <a16:creationId xmlns:a16="http://schemas.microsoft.com/office/drawing/2014/main" id="{B5D73124-8C0E-9C43-51E0-8E75F2855710}"/>
              </a:ext>
            </a:extLst>
          </p:cNvPr>
          <p:cNvGraphicFramePr/>
          <p:nvPr>
            <p:extLst>
              <p:ext uri="{D42A27DB-BD31-4B8C-83A1-F6EECF244321}">
                <p14:modId xmlns:p14="http://schemas.microsoft.com/office/powerpoint/2010/main" val="1650862188"/>
              </p:ext>
            </p:extLst>
          </p:nvPr>
        </p:nvGraphicFramePr>
        <p:xfrm>
          <a:off x="879074" y="969728"/>
          <a:ext cx="3432576" cy="178125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Диаграмма 13">
            <a:extLst>
              <a:ext uri="{FF2B5EF4-FFF2-40B4-BE49-F238E27FC236}">
                <a16:creationId xmlns:a16="http://schemas.microsoft.com/office/drawing/2014/main" id="{320F141A-DF7F-70A7-23B0-1EC81BF1568F}"/>
              </a:ext>
            </a:extLst>
          </p:cNvPr>
          <p:cNvGraphicFramePr/>
          <p:nvPr>
            <p:extLst>
              <p:ext uri="{D42A27DB-BD31-4B8C-83A1-F6EECF244321}">
                <p14:modId xmlns:p14="http://schemas.microsoft.com/office/powerpoint/2010/main" val="3745736720"/>
              </p:ext>
            </p:extLst>
          </p:nvPr>
        </p:nvGraphicFramePr>
        <p:xfrm>
          <a:off x="879074" y="3733075"/>
          <a:ext cx="5864820" cy="1531818"/>
        </p:xfrm>
        <a:graphic>
          <a:graphicData uri="http://schemas.openxmlformats.org/drawingml/2006/chart">
            <c:chart xmlns:c="http://schemas.openxmlformats.org/drawingml/2006/chart" xmlns:r="http://schemas.openxmlformats.org/officeDocument/2006/relationships" r:id="rId5"/>
          </a:graphicData>
        </a:graphic>
      </p:graphicFrame>
      <p:sp>
        <p:nvSpPr>
          <p:cNvPr id="11" name="TextBox 10">
            <a:extLst>
              <a:ext uri="{FF2B5EF4-FFF2-40B4-BE49-F238E27FC236}">
                <a16:creationId xmlns:a16="http://schemas.microsoft.com/office/drawing/2014/main" id="{38948E63-5B02-77E9-91AA-4DA09F212001}"/>
              </a:ext>
            </a:extLst>
          </p:cNvPr>
          <p:cNvSpPr txBox="1"/>
          <p:nvPr/>
        </p:nvSpPr>
        <p:spPr>
          <a:xfrm>
            <a:off x="807059" y="5582109"/>
            <a:ext cx="6062592" cy="492443"/>
          </a:xfrm>
          <a:prstGeom prst="rect">
            <a:avLst/>
          </a:prstGeom>
          <a:noFill/>
        </p:spPr>
        <p:txBody>
          <a:bodyPr wrap="square">
            <a:spAutoFit/>
          </a:bodyPr>
          <a:lstStyle/>
          <a:p>
            <a:pPr indent="361950"/>
            <a:r>
              <a:rPr lang="ru-RU" sz="1300" dirty="0"/>
              <a:t>Капитал банков составил 220,6 млрд. сом и увеличился на 69%, или на 89,8 млрд. сом. </a:t>
            </a:r>
            <a:endParaRPr lang="ru-KG" sz="1300" dirty="0"/>
          </a:p>
        </p:txBody>
      </p:sp>
      <p:sp>
        <p:nvSpPr>
          <p:cNvPr id="17" name="TextBox 16">
            <a:extLst>
              <a:ext uri="{FF2B5EF4-FFF2-40B4-BE49-F238E27FC236}">
                <a16:creationId xmlns:a16="http://schemas.microsoft.com/office/drawing/2014/main" id="{D1F4142B-1E85-407D-3C75-92778E3EAEA6}"/>
              </a:ext>
            </a:extLst>
          </p:cNvPr>
          <p:cNvSpPr txBox="1"/>
          <p:nvPr/>
        </p:nvSpPr>
        <p:spPr>
          <a:xfrm>
            <a:off x="752500" y="7423106"/>
            <a:ext cx="5910769" cy="246221"/>
          </a:xfrm>
          <a:prstGeom prst="rect">
            <a:avLst/>
          </a:prstGeom>
          <a:noFill/>
        </p:spPr>
        <p:txBody>
          <a:bodyPr wrap="square">
            <a:spAutoFit/>
          </a:bodyPr>
          <a:lstStyle/>
          <a:p>
            <a:r>
              <a:rPr lang="ru-RU" sz="1000" i="1" dirty="0"/>
              <a:t>Рисунок 4: Динамика капитала банковского сектора (в млрд. сом)</a:t>
            </a:r>
            <a:endParaRPr lang="ru-KG" sz="1000" dirty="0"/>
          </a:p>
        </p:txBody>
      </p:sp>
      <p:sp>
        <p:nvSpPr>
          <p:cNvPr id="20" name="TextBox 19">
            <a:extLst>
              <a:ext uri="{FF2B5EF4-FFF2-40B4-BE49-F238E27FC236}">
                <a16:creationId xmlns:a16="http://schemas.microsoft.com/office/drawing/2014/main" id="{86CBD412-A3C5-D5E3-438E-60881A0676D7}"/>
              </a:ext>
            </a:extLst>
          </p:cNvPr>
          <p:cNvSpPr txBox="1"/>
          <p:nvPr/>
        </p:nvSpPr>
        <p:spPr>
          <a:xfrm>
            <a:off x="752500" y="7645866"/>
            <a:ext cx="6062592" cy="2292935"/>
          </a:xfrm>
          <a:prstGeom prst="rect">
            <a:avLst/>
          </a:prstGeom>
          <a:noFill/>
        </p:spPr>
        <p:txBody>
          <a:bodyPr wrap="square">
            <a:spAutoFit/>
          </a:bodyPr>
          <a:lstStyle/>
          <a:p>
            <a:pPr indent="360363" algn="just"/>
            <a:r>
              <a:rPr lang="ru-RU" sz="1300" dirty="0"/>
              <a:t>Доля иностранного участия в капитале банковского сектора составила 16,5%, или 26,6 млрд. сомов (на конец 2024 года – 28,0%, или 21,6 млрд. сомов) от оплаченного уставного капитала банковского сектора. </a:t>
            </a:r>
            <a:endParaRPr lang="ru-KG" sz="1300" dirty="0"/>
          </a:p>
          <a:p>
            <a:pPr indent="360363" algn="just"/>
            <a:r>
              <a:rPr lang="ru-RU" sz="1300" dirty="0"/>
              <a:t>Показатель чистого суммарного капитала банковского сектора, применяемый для расчета установленных Национальным банком экономических нормативов, составил </a:t>
            </a:r>
            <a:r>
              <a:rPr lang="en-US" sz="1300" dirty="0"/>
              <a:t>215,5</a:t>
            </a:r>
            <a:r>
              <a:rPr lang="ru-RU" sz="1300" dirty="0"/>
              <a:t> млрд. сомов и увеличившись с начала года на </a:t>
            </a:r>
            <a:r>
              <a:rPr lang="en-US" sz="1300" dirty="0"/>
              <a:t>62,5</a:t>
            </a:r>
            <a:r>
              <a:rPr lang="ru-RU" sz="1300" dirty="0"/>
              <a:t>% (на конец 2024 года – 132,6 млрд. сомов). </a:t>
            </a:r>
            <a:endParaRPr lang="ru-KG" sz="1300" dirty="0"/>
          </a:p>
          <a:p>
            <a:pPr indent="360363" algn="just"/>
            <a:r>
              <a:rPr lang="ru-RU" sz="1300" dirty="0"/>
              <a:t>Показатели уровня финансового посредничества за 2025 год составили: </a:t>
            </a:r>
            <a:endParaRPr lang="ru-KG" sz="1300" dirty="0"/>
          </a:p>
          <a:p>
            <a:pPr algn="just"/>
            <a:r>
              <a:rPr lang="ru-RU" sz="1300" dirty="0"/>
              <a:t>- активы / ВВП – </a:t>
            </a:r>
            <a:r>
              <a:rPr lang="en-US" sz="1300" dirty="0"/>
              <a:t>61,3</a:t>
            </a:r>
            <a:r>
              <a:rPr lang="ru-RU" sz="1300" dirty="0"/>
              <a:t>% (на конец 2024 года – 53,5%); </a:t>
            </a:r>
            <a:endParaRPr lang="ru-KG" sz="1300" dirty="0"/>
          </a:p>
          <a:p>
            <a:pPr algn="just"/>
            <a:r>
              <a:rPr lang="ru-RU" sz="1300" dirty="0"/>
              <a:t>- кредиты / ВВП – </a:t>
            </a:r>
            <a:r>
              <a:rPr lang="en-US" sz="1300" dirty="0"/>
              <a:t>25,7</a:t>
            </a:r>
            <a:r>
              <a:rPr lang="ru-RU" sz="1300" dirty="0"/>
              <a:t>% (на конец 2024 года – 22,4%); </a:t>
            </a:r>
            <a:endParaRPr lang="ru-KG" sz="1300" dirty="0"/>
          </a:p>
          <a:p>
            <a:pPr algn="just"/>
            <a:r>
              <a:rPr lang="ru-RU" sz="1300" dirty="0"/>
              <a:t>- депозиты / ВВП – </a:t>
            </a:r>
            <a:r>
              <a:rPr lang="en-US" sz="1300" dirty="0"/>
              <a:t>43,8</a:t>
            </a:r>
            <a:r>
              <a:rPr lang="ru-RU" sz="1300" dirty="0"/>
              <a:t>% (на конец 2024 года – 38,9%).</a:t>
            </a:r>
            <a:endParaRPr lang="ru-KG" sz="1300" dirty="0"/>
          </a:p>
        </p:txBody>
      </p:sp>
      <p:graphicFrame>
        <p:nvGraphicFramePr>
          <p:cNvPr id="7" name="Диаграмма 6">
            <a:extLst>
              <a:ext uri="{FF2B5EF4-FFF2-40B4-BE49-F238E27FC236}">
                <a16:creationId xmlns:a16="http://schemas.microsoft.com/office/drawing/2014/main" id="{2205D1EA-4993-4E6A-9E60-6CFBDACB9494}"/>
              </a:ext>
            </a:extLst>
          </p:cNvPr>
          <p:cNvGraphicFramePr>
            <a:graphicFrameLocks/>
          </p:cNvGraphicFramePr>
          <p:nvPr>
            <p:extLst>
              <p:ext uri="{D42A27DB-BD31-4B8C-83A1-F6EECF244321}">
                <p14:modId xmlns:p14="http://schemas.microsoft.com/office/powerpoint/2010/main" val="3031895258"/>
              </p:ext>
            </p:extLst>
          </p:nvPr>
        </p:nvGraphicFramePr>
        <p:xfrm>
          <a:off x="879074" y="6074552"/>
          <a:ext cx="5844116" cy="1345162"/>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6113790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8D70B4-49D9-FFB3-7E31-8235C3429AF5}"/>
            </a:ext>
          </a:extLst>
        </p:cNvPr>
        <p:cNvGrpSpPr/>
        <p:nvPr/>
      </p:nvGrpSpPr>
      <p:grpSpPr>
        <a:xfrm>
          <a:off x="0" y="0"/>
          <a:ext cx="0" cy="0"/>
          <a:chOff x="0" y="0"/>
          <a:chExt cx="0" cy="0"/>
        </a:xfrm>
      </p:grpSpPr>
      <p:sp>
        <p:nvSpPr>
          <p:cNvPr id="3" name="AutoShape 7">
            <a:extLst>
              <a:ext uri="{FF2B5EF4-FFF2-40B4-BE49-F238E27FC236}">
                <a16:creationId xmlns:a16="http://schemas.microsoft.com/office/drawing/2014/main" id="{9D85CCEF-BC4E-0549-A94E-8DA2E6795F84}"/>
              </a:ext>
            </a:extLst>
          </p:cNvPr>
          <p:cNvSpPr/>
          <p:nvPr/>
        </p:nvSpPr>
        <p:spPr>
          <a:xfrm>
            <a:off x="822894" y="9918562"/>
            <a:ext cx="6047992" cy="2381"/>
          </a:xfrm>
          <a:prstGeom prst="line">
            <a:avLst/>
          </a:prstGeom>
          <a:ln w="19050" cap="rnd">
            <a:solidFill>
              <a:srgbClr val="4F4F4F"/>
            </a:solidFill>
            <a:prstDash val="solid"/>
            <a:headEnd type="none" w="sm" len="sm"/>
            <a:tailEnd type="none" w="sm" len="sm"/>
          </a:ln>
        </p:spPr>
      </p:sp>
      <p:sp>
        <p:nvSpPr>
          <p:cNvPr id="4" name="TextBox 15">
            <a:extLst>
              <a:ext uri="{FF2B5EF4-FFF2-40B4-BE49-F238E27FC236}">
                <a16:creationId xmlns:a16="http://schemas.microsoft.com/office/drawing/2014/main" id="{3B730EAF-56A4-7BB9-DEA0-BCC91CFF7769}"/>
              </a:ext>
            </a:extLst>
          </p:cNvPr>
          <p:cNvSpPr txBox="1"/>
          <p:nvPr/>
        </p:nvSpPr>
        <p:spPr>
          <a:xfrm>
            <a:off x="3604592" y="10186601"/>
            <a:ext cx="3201564" cy="181012"/>
          </a:xfrm>
          <a:prstGeom prst="rect">
            <a:avLst/>
          </a:prstGeom>
        </p:spPr>
        <p:txBody>
          <a:bodyPr lIns="0" tIns="0" rIns="0" bIns="0" rtlCol="0" anchor="t">
            <a:spAutoFit/>
          </a:bodyPr>
          <a:lstStyle/>
          <a:p>
            <a:pPr algn="r">
              <a:lnSpc>
                <a:spcPts val="1400"/>
              </a:lnSpc>
            </a:pPr>
            <a:r>
              <a:rPr lang="ru-RU" sz="1400" i="1" dirty="0">
                <a:solidFill>
                  <a:srgbClr val="4F4F4F"/>
                </a:solidFill>
                <a:latin typeface="Open Sans 1 Italics"/>
                <a:ea typeface="Open Sans 1 Italics"/>
                <a:cs typeface="Open Sans 1 Italics"/>
                <a:sym typeface="Open Sans 1 Italics"/>
              </a:rPr>
              <a:t>Годовой отчет за </a:t>
            </a:r>
            <a:r>
              <a:rPr lang="en-US" sz="1400" i="1" dirty="0">
                <a:solidFill>
                  <a:srgbClr val="4F4F4F"/>
                </a:solidFill>
                <a:latin typeface="Open Sans 1 Italics"/>
                <a:ea typeface="Open Sans 1 Italics"/>
                <a:cs typeface="Open Sans 1 Italics"/>
                <a:sym typeface="Open Sans 1 Italics"/>
              </a:rPr>
              <a:t>202</a:t>
            </a:r>
            <a:r>
              <a:rPr lang="ru-RU" sz="1400" i="1" dirty="0">
                <a:solidFill>
                  <a:srgbClr val="4F4F4F"/>
                </a:solidFill>
                <a:latin typeface="Open Sans 1 Italics"/>
                <a:ea typeface="Open Sans 1 Italics"/>
                <a:cs typeface="Open Sans 1 Italics"/>
                <a:sym typeface="Open Sans 1 Italics"/>
              </a:rPr>
              <a:t>5 год</a:t>
            </a:r>
            <a:endParaRPr lang="en-US" sz="1400" i="1" dirty="0">
              <a:solidFill>
                <a:srgbClr val="4F4F4F"/>
              </a:solidFill>
              <a:latin typeface="Open Sans 1 Italics"/>
              <a:ea typeface="Open Sans 1 Italics"/>
              <a:cs typeface="Open Sans 1 Italics"/>
              <a:sym typeface="Open Sans 1 Italics"/>
            </a:endParaRPr>
          </a:p>
        </p:txBody>
      </p:sp>
      <p:grpSp>
        <p:nvGrpSpPr>
          <p:cNvPr id="5" name="Group 2">
            <a:extLst>
              <a:ext uri="{FF2B5EF4-FFF2-40B4-BE49-F238E27FC236}">
                <a16:creationId xmlns:a16="http://schemas.microsoft.com/office/drawing/2014/main" id="{9A5C4922-8DE3-036D-28D3-00CC4919578E}"/>
              </a:ext>
            </a:extLst>
          </p:cNvPr>
          <p:cNvGrpSpPr/>
          <p:nvPr/>
        </p:nvGrpSpPr>
        <p:grpSpPr>
          <a:xfrm>
            <a:off x="766473" y="10096651"/>
            <a:ext cx="490114" cy="490114"/>
            <a:chOff x="0" y="0"/>
            <a:chExt cx="812800" cy="812800"/>
          </a:xfrm>
        </p:grpSpPr>
        <p:sp>
          <p:nvSpPr>
            <p:cNvPr id="6" name="Freeform 3">
              <a:extLst>
                <a:ext uri="{FF2B5EF4-FFF2-40B4-BE49-F238E27FC236}">
                  <a16:creationId xmlns:a16="http://schemas.microsoft.com/office/drawing/2014/main" id="{888B91B4-B644-DBBF-223E-D6851A84DE9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DEDED"/>
            </a:solidFill>
          </p:spPr>
        </p:sp>
        <p:sp>
          <p:nvSpPr>
            <p:cNvPr id="8" name="TextBox 4">
              <a:extLst>
                <a:ext uri="{FF2B5EF4-FFF2-40B4-BE49-F238E27FC236}">
                  <a16:creationId xmlns:a16="http://schemas.microsoft.com/office/drawing/2014/main" id="{2DF9282B-0025-1BA0-E40E-CC0AC76D2CBA}"/>
                </a:ext>
              </a:extLst>
            </p:cNvPr>
            <p:cNvSpPr txBox="1"/>
            <p:nvPr/>
          </p:nvSpPr>
          <p:spPr>
            <a:xfrm>
              <a:off x="76200" y="76200"/>
              <a:ext cx="660400" cy="660400"/>
            </a:xfrm>
            <a:prstGeom prst="rect">
              <a:avLst/>
            </a:prstGeom>
          </p:spPr>
          <p:txBody>
            <a:bodyPr lIns="50800" tIns="50800" rIns="50800" bIns="50800" rtlCol="0" anchor="ctr"/>
            <a:lstStyle/>
            <a:p>
              <a:pPr algn="ctr">
                <a:lnSpc>
                  <a:spcPts val="1439"/>
                </a:lnSpc>
              </a:pPr>
              <a:endParaRPr/>
            </a:p>
          </p:txBody>
        </p:sp>
      </p:grpSp>
      <p:sp>
        <p:nvSpPr>
          <p:cNvPr id="12" name="TextBox 18">
            <a:extLst>
              <a:ext uri="{FF2B5EF4-FFF2-40B4-BE49-F238E27FC236}">
                <a16:creationId xmlns:a16="http://schemas.microsoft.com/office/drawing/2014/main" id="{7E90BF6E-28E2-BF68-CF6F-DF463CB41998}"/>
              </a:ext>
            </a:extLst>
          </p:cNvPr>
          <p:cNvSpPr txBox="1"/>
          <p:nvPr/>
        </p:nvSpPr>
        <p:spPr>
          <a:xfrm>
            <a:off x="833367" y="10231870"/>
            <a:ext cx="377272" cy="271485"/>
          </a:xfrm>
          <a:prstGeom prst="rect">
            <a:avLst/>
          </a:prstGeom>
        </p:spPr>
        <p:txBody>
          <a:bodyPr lIns="0" tIns="0" rIns="0" bIns="0" rtlCol="0" anchor="t">
            <a:spAutoFit/>
          </a:bodyPr>
          <a:lstStyle/>
          <a:p>
            <a:pPr algn="ctr">
              <a:lnSpc>
                <a:spcPts val="2100"/>
              </a:lnSpc>
            </a:pPr>
            <a:r>
              <a:rPr lang="ru-RU" sz="2100" b="1" dirty="0">
                <a:solidFill>
                  <a:srgbClr val="002F80"/>
                </a:solidFill>
                <a:latin typeface="Open Sans 1 Bold"/>
                <a:ea typeface="Open Sans 1 Bold"/>
                <a:cs typeface="Open Sans 1 Bold"/>
                <a:sym typeface="Open Sans 1 Bold"/>
              </a:rPr>
              <a:t>12</a:t>
            </a:r>
            <a:endParaRPr lang="en-US" sz="2100" b="1" dirty="0">
              <a:solidFill>
                <a:srgbClr val="002F80"/>
              </a:solidFill>
              <a:latin typeface="Open Sans 1 Bold"/>
              <a:ea typeface="Open Sans 1 Bold"/>
              <a:cs typeface="Open Sans 1 Bold"/>
              <a:sym typeface="Open Sans 1 Bold"/>
            </a:endParaRPr>
          </a:p>
        </p:txBody>
      </p:sp>
      <p:sp>
        <p:nvSpPr>
          <p:cNvPr id="18" name="AutoShape 6">
            <a:extLst>
              <a:ext uri="{FF2B5EF4-FFF2-40B4-BE49-F238E27FC236}">
                <a16:creationId xmlns:a16="http://schemas.microsoft.com/office/drawing/2014/main" id="{661FA821-DE11-B82A-4E13-9A89ADF72E8A}"/>
              </a:ext>
            </a:extLst>
          </p:cNvPr>
          <p:cNvSpPr/>
          <p:nvPr/>
        </p:nvSpPr>
        <p:spPr>
          <a:xfrm>
            <a:off x="930729" y="774700"/>
            <a:ext cx="613868" cy="0"/>
          </a:xfrm>
          <a:prstGeom prst="line">
            <a:avLst/>
          </a:prstGeom>
          <a:ln w="47625" cap="rnd">
            <a:solidFill>
              <a:srgbClr val="FEBA3A"/>
            </a:solidFill>
            <a:prstDash val="solid"/>
            <a:headEnd type="none" w="sm" len="sm"/>
            <a:tailEnd type="none" w="sm" len="sm"/>
          </a:ln>
        </p:spPr>
      </p:sp>
      <p:sp>
        <p:nvSpPr>
          <p:cNvPr id="9" name="TextBox 14">
            <a:extLst>
              <a:ext uri="{FF2B5EF4-FFF2-40B4-BE49-F238E27FC236}">
                <a16:creationId xmlns:a16="http://schemas.microsoft.com/office/drawing/2014/main" id="{74DA1AE3-F372-D6E0-836D-B7F994C21F2F}"/>
              </a:ext>
            </a:extLst>
          </p:cNvPr>
          <p:cNvSpPr txBox="1"/>
          <p:nvPr/>
        </p:nvSpPr>
        <p:spPr>
          <a:xfrm>
            <a:off x="930729" y="372880"/>
            <a:ext cx="6268070" cy="246221"/>
          </a:xfrm>
          <a:prstGeom prst="rect">
            <a:avLst/>
          </a:prstGeom>
        </p:spPr>
        <p:txBody>
          <a:bodyPr wrap="square" lIns="0" tIns="0" rIns="0" bIns="0" rtlCol="0" anchor="t">
            <a:spAutoFit/>
          </a:bodyPr>
          <a:lstStyle/>
          <a:p>
            <a:pPr>
              <a:spcAft>
                <a:spcPts val="200"/>
              </a:spcAft>
            </a:pPr>
            <a:r>
              <a:rPr lang="ru-RU" sz="1600" b="1" dirty="0">
                <a:solidFill>
                  <a:srgbClr val="002F80"/>
                </a:solidFill>
                <a:latin typeface="Open Sans 2 Ultra-Bold"/>
                <a:ea typeface="Open Sans 2 Ultra-Bold"/>
                <a:cs typeface="Open Sans 2 Ultra-Bold"/>
              </a:rPr>
              <a:t>Реестр банков - участников Системы защиты депозитов </a:t>
            </a:r>
          </a:p>
        </p:txBody>
      </p:sp>
      <p:sp>
        <p:nvSpPr>
          <p:cNvPr id="7" name="TextBox 6">
            <a:extLst>
              <a:ext uri="{FF2B5EF4-FFF2-40B4-BE49-F238E27FC236}">
                <a16:creationId xmlns:a16="http://schemas.microsoft.com/office/drawing/2014/main" id="{76F30740-D501-7D55-D708-2B258EB86A48}"/>
              </a:ext>
            </a:extLst>
          </p:cNvPr>
          <p:cNvSpPr txBox="1"/>
          <p:nvPr/>
        </p:nvSpPr>
        <p:spPr>
          <a:xfrm>
            <a:off x="800669" y="4134891"/>
            <a:ext cx="6299067" cy="292388"/>
          </a:xfrm>
          <a:prstGeom prst="rect">
            <a:avLst/>
          </a:prstGeom>
          <a:noFill/>
        </p:spPr>
        <p:txBody>
          <a:bodyPr wrap="square">
            <a:spAutoFit/>
          </a:bodyPr>
          <a:lstStyle/>
          <a:p>
            <a:pPr indent="361950" algn="just"/>
            <a:r>
              <a:rPr lang="ru-KG" sz="1300" dirty="0"/>
              <a:t>.</a:t>
            </a:r>
          </a:p>
        </p:txBody>
      </p:sp>
      <p:graphicFrame>
        <p:nvGraphicFramePr>
          <p:cNvPr id="13" name="Таблица 12">
            <a:extLst>
              <a:ext uri="{FF2B5EF4-FFF2-40B4-BE49-F238E27FC236}">
                <a16:creationId xmlns:a16="http://schemas.microsoft.com/office/drawing/2014/main" id="{3EDBE2CB-2EDD-44F3-4EE8-56F207BEDC72}"/>
              </a:ext>
            </a:extLst>
          </p:cNvPr>
          <p:cNvGraphicFramePr>
            <a:graphicFrameLocks noGrp="1"/>
          </p:cNvGraphicFramePr>
          <p:nvPr>
            <p:extLst>
              <p:ext uri="{D42A27DB-BD31-4B8C-83A1-F6EECF244321}">
                <p14:modId xmlns:p14="http://schemas.microsoft.com/office/powerpoint/2010/main" val="3425983635"/>
              </p:ext>
            </p:extLst>
          </p:nvPr>
        </p:nvGraphicFramePr>
        <p:xfrm>
          <a:off x="831219" y="1636714"/>
          <a:ext cx="6510969" cy="7004052"/>
        </p:xfrm>
        <a:graphic>
          <a:graphicData uri="http://schemas.openxmlformats.org/drawingml/2006/table">
            <a:tbl>
              <a:tblPr/>
              <a:tblGrid>
                <a:gridCol w="1375651">
                  <a:extLst>
                    <a:ext uri="{9D8B030D-6E8A-4147-A177-3AD203B41FA5}">
                      <a16:colId xmlns:a16="http://schemas.microsoft.com/office/drawing/2014/main" val="3202016637"/>
                    </a:ext>
                  </a:extLst>
                </a:gridCol>
                <a:gridCol w="1592683">
                  <a:extLst>
                    <a:ext uri="{9D8B030D-6E8A-4147-A177-3AD203B41FA5}">
                      <a16:colId xmlns:a16="http://schemas.microsoft.com/office/drawing/2014/main" val="248785535"/>
                    </a:ext>
                  </a:extLst>
                </a:gridCol>
                <a:gridCol w="293828">
                  <a:extLst>
                    <a:ext uri="{9D8B030D-6E8A-4147-A177-3AD203B41FA5}">
                      <a16:colId xmlns:a16="http://schemas.microsoft.com/office/drawing/2014/main" val="1883318834"/>
                    </a:ext>
                  </a:extLst>
                </a:gridCol>
                <a:gridCol w="1656124">
                  <a:extLst>
                    <a:ext uri="{9D8B030D-6E8A-4147-A177-3AD203B41FA5}">
                      <a16:colId xmlns:a16="http://schemas.microsoft.com/office/drawing/2014/main" val="3240606214"/>
                    </a:ext>
                  </a:extLst>
                </a:gridCol>
                <a:gridCol w="1592683">
                  <a:extLst>
                    <a:ext uri="{9D8B030D-6E8A-4147-A177-3AD203B41FA5}">
                      <a16:colId xmlns:a16="http://schemas.microsoft.com/office/drawing/2014/main" val="1839041570"/>
                    </a:ext>
                  </a:extLst>
                </a:gridCol>
              </a:tblGrid>
              <a:tr h="636732">
                <a:tc>
                  <a:txBody>
                    <a:bodyPr/>
                    <a:lstStyle/>
                    <a:p>
                      <a:pPr algn="l" fontAlgn="ctr">
                        <a:buNone/>
                      </a:pPr>
                      <a:r>
                        <a:rPr lang="ru-RU" sz="1400" b="0" i="0" u="none" strike="noStrike" dirty="0">
                          <a:solidFill>
                            <a:srgbClr val="000000"/>
                          </a:solidFill>
                          <a:effectLst/>
                          <a:latin typeface="+mn-lt"/>
                          <a:cs typeface="Calibri" panose="020F0502020204030204" pitchFamily="34" charset="0"/>
                        </a:rPr>
                        <a:t>ОАО «</a:t>
                      </a:r>
                      <a:r>
                        <a:rPr lang="ru-RU" sz="1400" b="0" i="0" u="none" strike="noStrike" dirty="0" err="1">
                          <a:solidFill>
                            <a:srgbClr val="000000"/>
                          </a:solidFill>
                          <a:effectLst/>
                          <a:latin typeface="+mn-lt"/>
                          <a:cs typeface="Calibri" panose="020F0502020204030204" pitchFamily="34" charset="0"/>
                        </a:rPr>
                        <a:t>Айыл</a:t>
                      </a:r>
                      <a:r>
                        <a:rPr lang="ru-RU" sz="1400" b="0" i="0" u="none" strike="noStrike" dirty="0">
                          <a:solidFill>
                            <a:srgbClr val="000000"/>
                          </a:solidFill>
                          <a:effectLst/>
                          <a:latin typeface="+mn-lt"/>
                          <a:cs typeface="Calibri" panose="020F0502020204030204" pitchFamily="34" charset="0"/>
                        </a:rPr>
                        <a:t> Банк»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buNone/>
                      </a:pPr>
                      <a:r>
                        <a:rPr lang="ru-KG" sz="10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endParaRPr lang="ru-KG" sz="10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marL="0" algn="l" defTabSz="914400" rtl="0" eaLnBrk="1" fontAlgn="ctr" latinLnBrk="0" hangingPunct="1">
                        <a:buNone/>
                      </a:pPr>
                      <a:r>
                        <a:rPr lang="ru-RU" sz="1400" b="0" i="0" u="none" strike="noStrike" kern="1200" dirty="0">
                          <a:solidFill>
                            <a:srgbClr val="000000"/>
                          </a:solidFill>
                          <a:effectLst/>
                          <a:latin typeface="+mn-lt"/>
                          <a:ea typeface="+mn-ea"/>
                          <a:cs typeface="Calibri" panose="020F0502020204030204" pitchFamily="34" charset="0"/>
                        </a:rPr>
                        <a:t>ЗАО «КБ </a:t>
                      </a:r>
                      <a:r>
                        <a:rPr lang="ru-RU" sz="1400" b="0" i="0" u="none" strike="noStrike" kern="1200" dirty="0" err="1">
                          <a:solidFill>
                            <a:srgbClr val="000000"/>
                          </a:solidFill>
                          <a:effectLst/>
                          <a:latin typeface="+mn-lt"/>
                          <a:ea typeface="+mn-ea"/>
                          <a:cs typeface="Calibri" panose="020F0502020204030204" pitchFamily="34" charset="0"/>
                        </a:rPr>
                        <a:t>КСБ</a:t>
                      </a:r>
                      <a:r>
                        <a:rPr lang="ru-RU" sz="1400" b="0" i="0" u="none" strike="noStrike" kern="1200" dirty="0">
                          <a:solidFill>
                            <a:srgbClr val="000000"/>
                          </a:solidFill>
                          <a:effectLst/>
                          <a:latin typeface="+mn-lt"/>
                          <a:ea typeface="+mn-ea"/>
                          <a:cs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buNone/>
                      </a:pPr>
                      <a:r>
                        <a:rPr lang="ru-KG" sz="10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42946805"/>
                  </a:ext>
                </a:extLst>
              </a:tr>
              <a:tr h="636732">
                <a:tc>
                  <a:txBody>
                    <a:bodyPr/>
                    <a:lstStyle/>
                    <a:p>
                      <a:pPr algn="l" fontAlgn="ctr">
                        <a:buNone/>
                      </a:pPr>
                      <a:r>
                        <a:rPr lang="ru-RU" sz="1400" b="0" i="0" u="none" strike="noStrike" dirty="0">
                          <a:solidFill>
                            <a:srgbClr val="000000"/>
                          </a:solidFill>
                          <a:effectLst/>
                          <a:latin typeface="+mn-lt"/>
                          <a:cs typeface="Calibri" panose="020F0502020204030204" pitchFamily="34" charset="0"/>
                        </a:rPr>
                        <a:t>ОАО Банк «Бай-</a:t>
                      </a:r>
                      <a:r>
                        <a:rPr lang="ru-RU" sz="1400" b="0" i="0" u="none" strike="noStrike" dirty="0" err="1">
                          <a:solidFill>
                            <a:srgbClr val="000000"/>
                          </a:solidFill>
                          <a:effectLst/>
                          <a:latin typeface="+mn-lt"/>
                          <a:cs typeface="Calibri" panose="020F0502020204030204" pitchFamily="34" charset="0"/>
                        </a:rPr>
                        <a:t>Тушум</a:t>
                      </a:r>
                      <a:r>
                        <a:rPr lang="ru-RU" sz="1400" b="0" i="0" u="none" strike="noStrike" dirty="0">
                          <a:solidFill>
                            <a:srgbClr val="000000"/>
                          </a:solidFill>
                          <a:effectLst/>
                          <a:latin typeface="+mn-lt"/>
                          <a:cs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buNone/>
                      </a:pPr>
                      <a:endParaRPr lang="ru-KG" sz="10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endParaRPr lang="ru-KG" sz="10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marL="0" algn="l" defTabSz="914400" rtl="0" eaLnBrk="1" fontAlgn="ctr" latinLnBrk="0" hangingPunct="1">
                        <a:buNone/>
                      </a:pPr>
                      <a:r>
                        <a:rPr lang="ru-RU" sz="1400" b="0" i="0" u="none" strike="noStrike" kern="1200" dirty="0">
                          <a:solidFill>
                            <a:srgbClr val="000000"/>
                          </a:solidFill>
                          <a:effectLst/>
                          <a:latin typeface="+mn-lt"/>
                          <a:ea typeface="+mn-ea"/>
                          <a:cs typeface="Calibri" panose="020F0502020204030204" pitchFamily="34" charset="0"/>
                        </a:rPr>
                        <a:t>ЗАО «</a:t>
                      </a:r>
                      <a:r>
                        <a:rPr lang="ru-RU" sz="1400" b="0" i="0" u="none" strike="noStrike" kern="1200" dirty="0" err="1">
                          <a:solidFill>
                            <a:srgbClr val="000000"/>
                          </a:solidFill>
                          <a:effectLst/>
                          <a:latin typeface="+mn-lt"/>
                          <a:ea typeface="+mn-ea"/>
                          <a:cs typeface="Calibri" panose="020F0502020204030204" pitchFamily="34" charset="0"/>
                        </a:rPr>
                        <a:t>КИКБ</a:t>
                      </a:r>
                      <a:r>
                        <a:rPr lang="ru-RU" sz="1400" b="0" i="0" u="none" strike="noStrike" kern="1200" dirty="0">
                          <a:solidFill>
                            <a:srgbClr val="000000"/>
                          </a:solidFill>
                          <a:effectLst/>
                          <a:latin typeface="+mn-lt"/>
                          <a:ea typeface="+mn-ea"/>
                          <a:cs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buNone/>
                      </a:pPr>
                      <a:endParaRPr lang="ru-KG" sz="10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94476336"/>
                  </a:ext>
                </a:extLst>
              </a:tr>
              <a:tr h="636732">
                <a:tc>
                  <a:txBody>
                    <a:bodyPr/>
                    <a:lstStyle/>
                    <a:p>
                      <a:pPr algn="l" fontAlgn="ctr">
                        <a:buNone/>
                      </a:pPr>
                      <a:r>
                        <a:rPr lang="ru-RU" sz="1400" b="0" i="0" u="none" strike="noStrike" dirty="0">
                          <a:solidFill>
                            <a:srgbClr val="000000"/>
                          </a:solidFill>
                          <a:effectLst/>
                          <a:latin typeface="+mn-lt"/>
                          <a:cs typeface="Calibri" panose="020F0502020204030204" pitchFamily="34" charset="0"/>
                        </a:rPr>
                        <a:t>ОАО «БАКАЙ БАНК»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buNone/>
                      </a:pPr>
                      <a:endParaRPr lang="ru-KG" sz="10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endParaRPr lang="ru-KG" sz="10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marL="0" algn="l" defTabSz="914400" rtl="0" eaLnBrk="1" fontAlgn="ctr" latinLnBrk="0" hangingPunct="1">
                        <a:buNone/>
                      </a:pPr>
                      <a:r>
                        <a:rPr lang="ru-RU" sz="1300" b="0" i="0" u="none" strike="noStrike" kern="1200" dirty="0">
                          <a:solidFill>
                            <a:srgbClr val="000000"/>
                          </a:solidFill>
                          <a:effectLst/>
                          <a:latin typeface="+mn-lt"/>
                          <a:ea typeface="+mn-ea"/>
                          <a:cs typeface="Calibri" panose="020F0502020204030204" pitchFamily="34" charset="0"/>
                        </a:rPr>
                        <a:t>ОАО </a:t>
                      </a:r>
                      <a:r>
                        <a:rPr lang="ru-RU" sz="1400" b="0" i="0" u="none" strike="noStrike" kern="1200" dirty="0" err="1">
                          <a:solidFill>
                            <a:srgbClr val="000000"/>
                          </a:solidFill>
                          <a:effectLst/>
                          <a:latin typeface="+mn-lt"/>
                          <a:ea typeface="+mn-ea"/>
                          <a:cs typeface="Calibri" panose="020F0502020204030204" pitchFamily="34" charset="0"/>
                        </a:rPr>
                        <a:t>Кыргызкоммерцбанк</a:t>
                      </a:r>
                      <a:endParaRPr lang="ru-RU" sz="1400" b="0" i="0" u="none" strike="noStrike" kern="1200" dirty="0">
                        <a:solidFill>
                          <a:srgbClr val="000000"/>
                        </a:solidFill>
                        <a:effectLst/>
                        <a:latin typeface="+mn-lt"/>
                        <a:ea typeface="+mn-ea"/>
                        <a:cs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buNone/>
                      </a:pPr>
                      <a:endParaRPr lang="ru-KG" sz="10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51194711"/>
                  </a:ext>
                </a:extLst>
              </a:tr>
              <a:tr h="636732">
                <a:tc>
                  <a:txBody>
                    <a:bodyPr/>
                    <a:lstStyle/>
                    <a:p>
                      <a:pPr algn="l" fontAlgn="ctr">
                        <a:buNone/>
                      </a:pPr>
                      <a:r>
                        <a:rPr lang="ru-RU" sz="1400" b="0" i="0" u="none" strike="noStrike" dirty="0">
                          <a:solidFill>
                            <a:srgbClr val="000000"/>
                          </a:solidFill>
                          <a:effectLst/>
                          <a:latin typeface="+mn-lt"/>
                          <a:cs typeface="Calibri" panose="020F0502020204030204" pitchFamily="34" charset="0"/>
                        </a:rPr>
                        <a:t>ЗАО «Банк Азии»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buNone/>
                      </a:pPr>
                      <a:endParaRPr lang="ru-KG" sz="10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endParaRPr lang="ru-KG" sz="10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marL="0" algn="l" defTabSz="914400" rtl="0" eaLnBrk="1" fontAlgn="ctr" latinLnBrk="0" hangingPunct="1">
                        <a:buNone/>
                      </a:pPr>
                      <a:r>
                        <a:rPr lang="ru-RU" sz="1400" b="0" i="0" u="none" strike="noStrike" kern="1200" dirty="0">
                          <a:solidFill>
                            <a:srgbClr val="000000"/>
                          </a:solidFill>
                          <a:effectLst/>
                          <a:latin typeface="+mn-lt"/>
                          <a:ea typeface="+mn-ea"/>
                          <a:cs typeface="Calibri" panose="020F0502020204030204" pitchFamily="34" charset="0"/>
                        </a:rPr>
                        <a:t>ОАО «</a:t>
                      </a:r>
                      <a:r>
                        <a:rPr lang="ru-RU" sz="1400" b="0" i="0" u="none" strike="noStrike" kern="1200" dirty="0" err="1">
                          <a:solidFill>
                            <a:srgbClr val="000000"/>
                          </a:solidFill>
                          <a:effectLst/>
                          <a:latin typeface="+mn-lt"/>
                          <a:ea typeface="+mn-ea"/>
                          <a:cs typeface="Calibri" panose="020F0502020204030204" pitchFamily="34" charset="0"/>
                        </a:rPr>
                        <a:t>Мбанк</a:t>
                      </a:r>
                      <a:r>
                        <a:rPr lang="ru-RU" sz="1400" b="0" i="0" u="none" strike="noStrike" kern="1200" dirty="0">
                          <a:solidFill>
                            <a:srgbClr val="000000"/>
                          </a:solidFill>
                          <a:effectLst/>
                          <a:latin typeface="+mn-lt"/>
                          <a:ea typeface="+mn-ea"/>
                          <a:cs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buNone/>
                      </a:pPr>
                      <a:endParaRPr lang="ru-KG" sz="10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37389843"/>
                  </a:ext>
                </a:extLst>
              </a:tr>
              <a:tr h="636732">
                <a:tc>
                  <a:txBody>
                    <a:bodyPr/>
                    <a:lstStyle/>
                    <a:p>
                      <a:pPr algn="l" fontAlgn="ctr">
                        <a:buNone/>
                      </a:pPr>
                      <a:r>
                        <a:rPr lang="ru-RU" sz="1400" b="0" i="0" u="none" strike="noStrike" dirty="0">
                          <a:solidFill>
                            <a:srgbClr val="000000"/>
                          </a:solidFill>
                          <a:effectLst/>
                          <a:latin typeface="+mn-lt"/>
                          <a:cs typeface="Calibri" panose="020F0502020204030204" pitchFamily="34" charset="0"/>
                        </a:rPr>
                        <a:t>ЗАО «Банк Компаньон»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buNone/>
                      </a:pPr>
                      <a:endParaRPr lang="ru-KG" sz="10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endParaRPr lang="ru-KG" sz="10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marL="0" algn="l" defTabSz="914400" rtl="0" eaLnBrk="1" fontAlgn="ctr" latinLnBrk="0" hangingPunct="1">
                        <a:buNone/>
                      </a:pPr>
                      <a:r>
                        <a:rPr lang="ru-RU" sz="1400" b="0" i="0" u="none" strike="noStrike" kern="1200" dirty="0">
                          <a:solidFill>
                            <a:srgbClr val="000000"/>
                          </a:solidFill>
                          <a:effectLst/>
                          <a:latin typeface="+mn-lt"/>
                          <a:ea typeface="+mn-ea"/>
                          <a:cs typeface="Calibri" panose="020F0502020204030204" pitchFamily="34" charset="0"/>
                        </a:rPr>
                        <a:t>ОАО «</a:t>
                      </a:r>
                      <a:r>
                        <a:rPr lang="ru-RU" sz="1400" b="0" i="0" u="none" strike="noStrike" kern="1200" dirty="0" err="1">
                          <a:solidFill>
                            <a:srgbClr val="000000"/>
                          </a:solidFill>
                          <a:effectLst/>
                          <a:latin typeface="+mn-lt"/>
                          <a:ea typeface="+mn-ea"/>
                          <a:cs typeface="Calibri" panose="020F0502020204030204" pitchFamily="34" charset="0"/>
                        </a:rPr>
                        <a:t>О!Банк</a:t>
                      </a:r>
                      <a:r>
                        <a:rPr lang="ru-RU" sz="1400" b="0" i="0" u="none" strike="noStrike" kern="1200" dirty="0">
                          <a:solidFill>
                            <a:srgbClr val="000000"/>
                          </a:solidFill>
                          <a:effectLst/>
                          <a:latin typeface="+mn-lt"/>
                          <a:ea typeface="+mn-ea"/>
                          <a:cs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buNone/>
                      </a:pPr>
                      <a:endParaRPr lang="ru-KG" sz="10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63307442"/>
                  </a:ext>
                </a:extLst>
              </a:tr>
              <a:tr h="636732">
                <a:tc>
                  <a:txBody>
                    <a:bodyPr/>
                    <a:lstStyle/>
                    <a:p>
                      <a:pPr algn="l" fontAlgn="ctr">
                        <a:buNone/>
                      </a:pPr>
                      <a:r>
                        <a:rPr lang="ru-RU" sz="1400" b="0" i="0" u="none" strike="noStrike" dirty="0">
                          <a:solidFill>
                            <a:srgbClr val="000000"/>
                          </a:solidFill>
                          <a:effectLst/>
                          <a:latin typeface="+mn-lt"/>
                          <a:cs typeface="Calibri" panose="020F0502020204030204" pitchFamily="34" charset="0"/>
                        </a:rPr>
                        <a:t>ЗАО «Берекет Банк»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buNone/>
                      </a:pPr>
                      <a:endParaRPr lang="ru-KG" sz="10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endParaRPr lang="ru-KG" sz="10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marL="0" algn="l" defTabSz="914400" rtl="0" eaLnBrk="1" fontAlgn="ctr" latinLnBrk="0" hangingPunct="1">
                        <a:buNone/>
                      </a:pPr>
                      <a:r>
                        <a:rPr lang="ru-RU" sz="1400" b="0" i="0" u="none" strike="noStrike" kern="1200" dirty="0">
                          <a:solidFill>
                            <a:srgbClr val="000000"/>
                          </a:solidFill>
                          <a:effectLst/>
                          <a:latin typeface="+mn-lt"/>
                          <a:ea typeface="+mn-ea"/>
                          <a:cs typeface="Calibri" panose="020F0502020204030204" pitchFamily="34" charset="0"/>
                        </a:rPr>
                        <a:t>ОАО «Оптима Банк»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buNone/>
                      </a:pPr>
                      <a:endParaRPr lang="ru-KG" sz="10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5396655"/>
                  </a:ext>
                </a:extLst>
              </a:tr>
              <a:tr h="636732">
                <a:tc>
                  <a:txBody>
                    <a:bodyPr/>
                    <a:lstStyle/>
                    <a:p>
                      <a:pPr algn="l" fontAlgn="ctr">
                        <a:buNone/>
                      </a:pPr>
                      <a:r>
                        <a:rPr lang="ru-RU" sz="1400" b="0" i="0" u="none" strike="noStrike" dirty="0">
                          <a:solidFill>
                            <a:srgbClr val="000000"/>
                          </a:solidFill>
                          <a:effectLst/>
                          <a:latin typeface="+mn-lt"/>
                          <a:cs typeface="Calibri" panose="020F0502020204030204" pitchFamily="34" charset="0"/>
                        </a:rPr>
                        <a:t>ЗАО «</a:t>
                      </a:r>
                      <a:r>
                        <a:rPr lang="ru-RU" sz="1400" b="0" i="0" u="none" strike="noStrike" dirty="0" err="1">
                          <a:solidFill>
                            <a:srgbClr val="000000"/>
                          </a:solidFill>
                          <a:effectLst/>
                          <a:latin typeface="+mn-lt"/>
                          <a:cs typeface="Calibri" panose="020F0502020204030204" pitchFamily="34" charset="0"/>
                        </a:rPr>
                        <a:t>ДКИБ</a:t>
                      </a:r>
                      <a:r>
                        <a:rPr lang="ru-RU" sz="1400" b="0" i="0" u="none" strike="noStrike" dirty="0">
                          <a:solidFill>
                            <a:srgbClr val="000000"/>
                          </a:solidFill>
                          <a:effectLst/>
                          <a:latin typeface="+mn-lt"/>
                          <a:cs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buNone/>
                      </a:pPr>
                      <a:endParaRPr lang="ru-KG" sz="10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endParaRPr lang="ru-KG" sz="10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marL="0" algn="l" defTabSz="914400" rtl="0" eaLnBrk="1" fontAlgn="ctr" latinLnBrk="0" hangingPunct="1">
                        <a:buNone/>
                      </a:pPr>
                      <a:r>
                        <a:rPr lang="ru-RU" sz="1400" b="0" i="0" u="none" strike="noStrike" kern="1200" dirty="0">
                          <a:solidFill>
                            <a:srgbClr val="000000"/>
                          </a:solidFill>
                          <a:effectLst/>
                          <a:latin typeface="+mn-lt"/>
                          <a:ea typeface="+mn-ea"/>
                          <a:cs typeface="Calibri" panose="020F0502020204030204" pitchFamily="34" charset="0"/>
                        </a:rPr>
                        <a:t>ЗАО АКБ «</a:t>
                      </a:r>
                      <a:r>
                        <a:rPr lang="ru-RU" sz="1400" b="0" i="0" u="none" strike="noStrike" kern="1200" dirty="0" err="1">
                          <a:solidFill>
                            <a:srgbClr val="000000"/>
                          </a:solidFill>
                          <a:effectLst/>
                          <a:latin typeface="+mn-lt"/>
                          <a:ea typeface="+mn-ea"/>
                          <a:cs typeface="Calibri" panose="020F0502020204030204" pitchFamily="34" charset="0"/>
                        </a:rPr>
                        <a:t>Толубай</a:t>
                      </a:r>
                      <a:r>
                        <a:rPr lang="ru-RU" sz="1400" b="0" i="0" u="none" strike="noStrike" kern="1200" dirty="0">
                          <a:solidFill>
                            <a:srgbClr val="000000"/>
                          </a:solidFill>
                          <a:effectLst/>
                          <a:latin typeface="+mn-lt"/>
                          <a:ea typeface="+mn-ea"/>
                          <a:cs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buNone/>
                      </a:pPr>
                      <a:endParaRPr lang="ru-KG" sz="10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03024962"/>
                  </a:ext>
                </a:extLst>
              </a:tr>
              <a:tr h="636732">
                <a:tc>
                  <a:txBody>
                    <a:bodyPr/>
                    <a:lstStyle/>
                    <a:p>
                      <a:pPr algn="l" fontAlgn="ctr">
                        <a:buNone/>
                      </a:pPr>
                      <a:r>
                        <a:rPr lang="ru-RU" sz="1400" b="0" i="0" u="none" strike="noStrike" dirty="0">
                          <a:solidFill>
                            <a:srgbClr val="000000"/>
                          </a:solidFill>
                          <a:effectLst/>
                          <a:latin typeface="+mn-lt"/>
                          <a:cs typeface="Calibri" panose="020F0502020204030204" pitchFamily="34" charset="0"/>
                        </a:rPr>
                        <a:t>ОАО «Дос-Кредобанк»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buNone/>
                      </a:pPr>
                      <a:endParaRPr lang="ru-KG" sz="10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endParaRPr lang="ru-KG" sz="10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marL="0" algn="l" defTabSz="914400" rtl="0" eaLnBrk="1" fontAlgn="ctr" latinLnBrk="0" hangingPunct="1">
                        <a:buNone/>
                      </a:pPr>
                      <a:r>
                        <a:rPr lang="ru-RU" sz="1400" b="0" i="0" u="none" strike="noStrike" kern="1200" dirty="0">
                          <a:solidFill>
                            <a:srgbClr val="000000"/>
                          </a:solidFill>
                          <a:effectLst/>
                          <a:latin typeface="+mn-lt"/>
                          <a:ea typeface="+mn-ea"/>
                          <a:cs typeface="Calibri" panose="020F0502020204030204" pitchFamily="34" charset="0"/>
                        </a:rPr>
                        <a:t>ЗАО «ФИНКА Банк»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buNone/>
                      </a:pPr>
                      <a:endParaRPr lang="ru-KG" sz="10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5829042"/>
                  </a:ext>
                </a:extLst>
              </a:tr>
              <a:tr h="636732">
                <a:tc>
                  <a:txBody>
                    <a:bodyPr/>
                    <a:lstStyle/>
                    <a:p>
                      <a:pPr algn="l" fontAlgn="ctr">
                        <a:buNone/>
                      </a:pPr>
                      <a:r>
                        <a:rPr lang="ru-RU" sz="1400" b="0" i="0" u="none" strike="noStrike" dirty="0">
                          <a:solidFill>
                            <a:srgbClr val="000000"/>
                          </a:solidFill>
                          <a:effectLst/>
                          <a:latin typeface="+mn-lt"/>
                          <a:cs typeface="Calibri" panose="020F0502020204030204" pitchFamily="34" charset="0"/>
                        </a:rPr>
                        <a:t>ОАО «</a:t>
                      </a:r>
                      <a:r>
                        <a:rPr lang="ru-RU" sz="1400" b="0" i="0" u="none" strike="noStrike" dirty="0" err="1">
                          <a:solidFill>
                            <a:srgbClr val="000000"/>
                          </a:solidFill>
                          <a:effectLst/>
                          <a:latin typeface="+mn-lt"/>
                          <a:cs typeface="Calibri" panose="020F0502020204030204" pitchFamily="34" charset="0"/>
                        </a:rPr>
                        <a:t>ЕСБ</a:t>
                      </a:r>
                      <a:r>
                        <a:rPr lang="ru-RU" sz="1400" b="0" i="0" u="none" strike="noStrike" dirty="0">
                          <a:solidFill>
                            <a:srgbClr val="000000"/>
                          </a:solidFill>
                          <a:effectLst/>
                          <a:latin typeface="+mn-lt"/>
                          <a:cs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buNone/>
                      </a:pPr>
                      <a:endParaRPr lang="ru-KG" sz="10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endParaRPr lang="ru-KG" sz="10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marL="0" algn="l" defTabSz="914400" rtl="0" eaLnBrk="1" fontAlgn="ctr" latinLnBrk="0" hangingPunct="1">
                        <a:buNone/>
                      </a:pPr>
                      <a:r>
                        <a:rPr lang="ru-RU" sz="1400" b="0" i="0" u="none" strike="noStrike" kern="1200" dirty="0">
                          <a:solidFill>
                            <a:srgbClr val="000000"/>
                          </a:solidFill>
                          <a:effectLst/>
                          <a:latin typeface="+mn-lt"/>
                          <a:ea typeface="+mn-ea"/>
                          <a:cs typeface="Calibri" panose="020F0502020204030204" pitchFamily="34" charset="0"/>
                        </a:rPr>
                        <a:t>ОАО «</a:t>
                      </a:r>
                      <a:r>
                        <a:rPr lang="ru-RU" sz="1400" b="0" i="0" u="none" strike="noStrike" kern="1200" dirty="0" err="1">
                          <a:solidFill>
                            <a:srgbClr val="000000"/>
                          </a:solidFill>
                          <a:effectLst/>
                          <a:latin typeface="+mn-lt"/>
                          <a:ea typeface="+mn-ea"/>
                          <a:cs typeface="Calibri" panose="020F0502020204030204" pitchFamily="34" charset="0"/>
                        </a:rPr>
                        <a:t>ФКБ</a:t>
                      </a:r>
                      <a:r>
                        <a:rPr lang="ru-RU" sz="1400" b="0" i="0" u="none" strike="noStrike" kern="1200" dirty="0">
                          <a:solidFill>
                            <a:srgbClr val="000000"/>
                          </a:solidFill>
                          <a:effectLst/>
                          <a:latin typeface="+mn-lt"/>
                          <a:ea typeface="+mn-ea"/>
                          <a:cs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buNone/>
                      </a:pPr>
                      <a:endParaRPr lang="ru-KG" sz="10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65868638"/>
                  </a:ext>
                </a:extLst>
              </a:tr>
              <a:tr h="636732">
                <a:tc>
                  <a:txBody>
                    <a:bodyPr/>
                    <a:lstStyle/>
                    <a:p>
                      <a:pPr algn="l" fontAlgn="ctr">
                        <a:buNone/>
                      </a:pPr>
                      <a:r>
                        <a:rPr lang="ru-RU" sz="1400" b="0" i="0" u="none" strike="noStrike" dirty="0">
                          <a:solidFill>
                            <a:srgbClr val="000000"/>
                          </a:solidFill>
                          <a:effectLst/>
                          <a:latin typeface="+mn-lt"/>
                          <a:cs typeface="Calibri" panose="020F0502020204030204" pitchFamily="34" charset="0"/>
                        </a:rPr>
                        <a:t>ОАО «Капитал Банк»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buNone/>
                      </a:pPr>
                      <a:endParaRPr lang="ru-KG" sz="10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endParaRPr lang="ru-KG" sz="10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marL="0" algn="l" defTabSz="914400" rtl="0" eaLnBrk="1" fontAlgn="ctr" latinLnBrk="0" hangingPunct="1">
                        <a:buNone/>
                      </a:pPr>
                      <a:r>
                        <a:rPr lang="ru-RU" sz="1400" b="0" i="0" u="none" strike="noStrike" kern="1200" dirty="0">
                          <a:solidFill>
                            <a:srgbClr val="000000"/>
                          </a:solidFill>
                          <a:effectLst/>
                          <a:latin typeface="+mn-lt"/>
                          <a:ea typeface="+mn-ea"/>
                          <a:cs typeface="Calibri" panose="020F0502020204030204" pitchFamily="34" charset="0"/>
                        </a:rPr>
                        <a:t>ОАО «</a:t>
                      </a:r>
                      <a:r>
                        <a:rPr lang="ru-RU" sz="1400" b="0" i="0" u="none" strike="noStrike" kern="1200" dirty="0" err="1">
                          <a:solidFill>
                            <a:srgbClr val="000000"/>
                          </a:solidFill>
                          <a:effectLst/>
                          <a:latin typeface="+mn-lt"/>
                          <a:ea typeface="+mn-ea"/>
                          <a:cs typeface="Calibri" panose="020F0502020204030204" pitchFamily="34" charset="0"/>
                        </a:rPr>
                        <a:t>Элдик</a:t>
                      </a:r>
                      <a:r>
                        <a:rPr lang="ru-RU" sz="1400" b="0" i="0" u="none" strike="noStrike" kern="1200" dirty="0">
                          <a:solidFill>
                            <a:srgbClr val="000000"/>
                          </a:solidFill>
                          <a:effectLst/>
                          <a:latin typeface="+mn-lt"/>
                          <a:ea typeface="+mn-ea"/>
                          <a:cs typeface="Calibri" panose="020F0502020204030204" pitchFamily="34" charset="0"/>
                        </a:rPr>
                        <a:t> Банк»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buNone/>
                      </a:pPr>
                      <a:endParaRPr lang="ru-KG" sz="10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41481515"/>
                  </a:ext>
                </a:extLst>
              </a:tr>
              <a:tr h="636732">
                <a:tc>
                  <a:txBody>
                    <a:bodyPr/>
                    <a:lstStyle/>
                    <a:p>
                      <a:pPr algn="l" fontAlgn="ctr">
                        <a:buNone/>
                      </a:pPr>
                      <a:r>
                        <a:rPr lang="ru-RU" sz="1400" b="0" i="0" u="none" strike="noStrike" dirty="0">
                          <a:solidFill>
                            <a:srgbClr val="000000"/>
                          </a:solidFill>
                          <a:effectLst/>
                          <a:latin typeface="+mn-lt"/>
                          <a:cs typeface="Calibri" panose="020F0502020204030204" pitchFamily="34" charset="0"/>
                        </a:rPr>
                        <a:t>ОАО «</a:t>
                      </a:r>
                      <a:r>
                        <a:rPr lang="ru-RU" sz="1400" b="0" i="0" u="none" strike="noStrike" dirty="0" err="1">
                          <a:solidFill>
                            <a:srgbClr val="000000"/>
                          </a:solidFill>
                          <a:effectLst/>
                          <a:latin typeface="+mn-lt"/>
                          <a:cs typeface="Calibri" panose="020F0502020204030204" pitchFamily="34" charset="0"/>
                        </a:rPr>
                        <a:t>Керемет</a:t>
                      </a:r>
                      <a:r>
                        <a:rPr lang="ru-RU" sz="1400" b="0" i="0" u="none" strike="noStrike" dirty="0">
                          <a:solidFill>
                            <a:srgbClr val="000000"/>
                          </a:solidFill>
                          <a:effectLst/>
                          <a:latin typeface="+mn-lt"/>
                          <a:cs typeface="Calibri" panose="020F0502020204030204" pitchFamily="34" charset="0"/>
                        </a:rPr>
                        <a:t> Банк»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buNone/>
                      </a:pPr>
                      <a:endParaRPr lang="ru-KG" sz="10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endParaRPr lang="ru-KG" sz="10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marL="0" algn="l" defTabSz="914400" rtl="0" eaLnBrk="1" fontAlgn="ctr" latinLnBrk="0" hangingPunct="1">
                        <a:buNone/>
                      </a:pPr>
                      <a:r>
                        <a:rPr lang="ru-RU" sz="1400" b="0" i="0" u="none" strike="noStrike" kern="1200" dirty="0">
                          <a:solidFill>
                            <a:srgbClr val="000000"/>
                          </a:solidFill>
                          <a:effectLst/>
                          <a:latin typeface="+mn-lt"/>
                          <a:ea typeface="+mn-ea"/>
                          <a:cs typeface="Calibri" panose="020F0502020204030204" pitchFamily="34" charset="0"/>
                        </a:rPr>
                        <a:t>ЗАО «</a:t>
                      </a:r>
                      <a:r>
                        <a:rPr lang="ru-RU" sz="1400" b="0" i="0" u="none" strike="noStrike" kern="1200" dirty="0" err="1">
                          <a:solidFill>
                            <a:srgbClr val="000000"/>
                          </a:solidFill>
                          <a:effectLst/>
                          <a:latin typeface="+mn-lt"/>
                          <a:ea typeface="+mn-ea"/>
                          <a:cs typeface="Calibri" panose="020F0502020204030204" pitchFamily="34" charset="0"/>
                        </a:rPr>
                        <a:t>ЭкоИсламикБанк</a:t>
                      </a:r>
                      <a:r>
                        <a:rPr lang="ru-RU" sz="1400" b="0" i="0" u="none" strike="noStrike" kern="1200" dirty="0">
                          <a:solidFill>
                            <a:srgbClr val="000000"/>
                          </a:solidFill>
                          <a:effectLst/>
                          <a:latin typeface="+mn-lt"/>
                          <a:ea typeface="+mn-ea"/>
                          <a:cs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buNone/>
                      </a:pPr>
                      <a:endParaRPr lang="ru-KG" sz="10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36512705"/>
                  </a:ext>
                </a:extLst>
              </a:tr>
            </a:tbl>
          </a:graphicData>
        </a:graphic>
      </p:graphicFrame>
      <p:pic>
        <p:nvPicPr>
          <p:cNvPr id="14" name="Рисунок 13">
            <a:extLst>
              <a:ext uri="{FF2B5EF4-FFF2-40B4-BE49-F238E27FC236}">
                <a16:creationId xmlns:a16="http://schemas.microsoft.com/office/drawing/2014/main" id="{9F9B83C3-3F75-4633-87F3-F91F2D5CCE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093" r="8070"/>
          <a:stretch>
            <a:fillRect/>
          </a:stretch>
        </p:blipFill>
        <p:spPr bwMode="auto">
          <a:xfrm>
            <a:off x="2394429" y="1745726"/>
            <a:ext cx="847725" cy="381000"/>
          </a:xfrm>
          <a:prstGeom prst="rect">
            <a:avLst/>
          </a:prstGeom>
          <a:noFill/>
          <a:extLst>
            <a:ext uri="{909E8E84-426E-40DD-AFC4-6F175D3DCCD1}">
              <a14:hiddenFill xmlns:a14="http://schemas.microsoft.com/office/drawing/2010/main">
                <a:solidFill>
                  <a:srgbClr val="FFFFFF"/>
                </a:solidFill>
              </a14:hiddenFill>
            </a:ext>
          </a:extLst>
        </p:spPr>
      </p:pic>
      <p:pic>
        <p:nvPicPr>
          <p:cNvPr id="15" name="Рисунок 14">
            <a:extLst>
              <a:ext uri="{FF2B5EF4-FFF2-40B4-BE49-F238E27FC236}">
                <a16:creationId xmlns:a16="http://schemas.microsoft.com/office/drawing/2014/main" id="{CA6CF543-AED7-4167-BAD6-EB6AD29810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539" t="15907" r="2850" b="13853"/>
          <a:stretch>
            <a:fillRect/>
          </a:stretch>
        </p:blipFill>
        <p:spPr bwMode="auto">
          <a:xfrm>
            <a:off x="2394429" y="2368550"/>
            <a:ext cx="952500" cy="361950"/>
          </a:xfrm>
          <a:prstGeom prst="rect">
            <a:avLst/>
          </a:prstGeom>
          <a:noFill/>
          <a:extLst>
            <a:ext uri="{909E8E84-426E-40DD-AFC4-6F175D3DCCD1}">
              <a14:hiddenFill xmlns:a14="http://schemas.microsoft.com/office/drawing/2010/main">
                <a:solidFill>
                  <a:srgbClr val="FFFFFF"/>
                </a:solidFill>
              </a14:hiddenFill>
            </a:ext>
          </a:extLst>
        </p:spPr>
      </p:pic>
      <p:pic>
        <p:nvPicPr>
          <p:cNvPr id="16" name="Рисунок 15">
            <a:extLst>
              <a:ext uri="{FF2B5EF4-FFF2-40B4-BE49-F238E27FC236}">
                <a16:creationId xmlns:a16="http://schemas.microsoft.com/office/drawing/2014/main" id="{58B0F64A-13E0-4940-9858-54D1E49F1E6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t="14394" b="13039"/>
          <a:stretch>
            <a:fillRect/>
          </a:stretch>
        </p:blipFill>
        <p:spPr bwMode="auto">
          <a:xfrm>
            <a:off x="2394429" y="3009899"/>
            <a:ext cx="1247775" cy="276225"/>
          </a:xfrm>
          <a:prstGeom prst="rect">
            <a:avLst/>
          </a:prstGeom>
          <a:noFill/>
          <a:extLst>
            <a:ext uri="{909E8E84-426E-40DD-AFC4-6F175D3DCCD1}">
              <a14:hiddenFill xmlns:a14="http://schemas.microsoft.com/office/drawing/2010/main">
                <a:solidFill>
                  <a:srgbClr val="FFFFFF"/>
                </a:solidFill>
              </a14:hiddenFill>
            </a:ext>
          </a:extLst>
        </p:spPr>
      </p:pic>
      <p:pic>
        <p:nvPicPr>
          <p:cNvPr id="17" name="Рисунок 16">
            <a:extLst>
              <a:ext uri="{FF2B5EF4-FFF2-40B4-BE49-F238E27FC236}">
                <a16:creationId xmlns:a16="http://schemas.microsoft.com/office/drawing/2014/main" id="{4CA5E0CE-F552-4902-BCC8-380E5CB063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6000" t="13869" r="8186" b="19662"/>
          <a:stretch>
            <a:fillRect/>
          </a:stretch>
        </p:blipFill>
        <p:spPr bwMode="auto">
          <a:xfrm>
            <a:off x="2379761" y="3660373"/>
            <a:ext cx="1181100" cy="342900"/>
          </a:xfrm>
          <a:prstGeom prst="rect">
            <a:avLst/>
          </a:prstGeom>
          <a:noFill/>
          <a:extLst>
            <a:ext uri="{909E8E84-426E-40DD-AFC4-6F175D3DCCD1}">
              <a14:hiddenFill xmlns:a14="http://schemas.microsoft.com/office/drawing/2010/main">
                <a:solidFill>
                  <a:srgbClr val="FFFFFF"/>
                </a:solidFill>
              </a14:hiddenFill>
            </a:ext>
          </a:extLst>
        </p:spPr>
      </p:pic>
      <p:pic>
        <p:nvPicPr>
          <p:cNvPr id="19" name="Рисунок 18">
            <a:extLst>
              <a:ext uri="{FF2B5EF4-FFF2-40B4-BE49-F238E27FC236}">
                <a16:creationId xmlns:a16="http://schemas.microsoft.com/office/drawing/2014/main" id="{3C6911C3-B92E-4848-AD4C-179E2C839E8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4060" t="31261" r="3516" b="32899"/>
          <a:stretch>
            <a:fillRect/>
          </a:stretch>
        </p:blipFill>
        <p:spPr bwMode="auto">
          <a:xfrm>
            <a:off x="2338866" y="4370169"/>
            <a:ext cx="1352550" cy="276225"/>
          </a:xfrm>
          <a:prstGeom prst="rect">
            <a:avLst/>
          </a:prstGeom>
          <a:noFill/>
          <a:extLst>
            <a:ext uri="{909E8E84-426E-40DD-AFC4-6F175D3DCCD1}">
              <a14:hiddenFill xmlns:a14="http://schemas.microsoft.com/office/drawing/2010/main">
                <a:solidFill>
                  <a:srgbClr val="FFFFFF"/>
                </a:solidFill>
              </a14:hiddenFill>
            </a:ext>
          </a:extLst>
        </p:spPr>
      </p:pic>
      <p:pic>
        <p:nvPicPr>
          <p:cNvPr id="20" name="Рисунок 19">
            <a:extLst>
              <a:ext uri="{FF2B5EF4-FFF2-40B4-BE49-F238E27FC236}">
                <a16:creationId xmlns:a16="http://schemas.microsoft.com/office/drawing/2014/main" id="{D15F3303-5620-4655-AF04-49F24B71BFA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7717" y="5062960"/>
            <a:ext cx="1314450" cy="161925"/>
          </a:xfrm>
          <a:prstGeom prst="rect">
            <a:avLst/>
          </a:prstGeom>
          <a:noFill/>
          <a:extLst>
            <a:ext uri="{909E8E84-426E-40DD-AFC4-6F175D3DCCD1}">
              <a14:hiddenFill xmlns:a14="http://schemas.microsoft.com/office/drawing/2010/main">
                <a:solidFill>
                  <a:srgbClr val="FFFFFF"/>
                </a:solidFill>
              </a14:hiddenFill>
            </a:ext>
          </a:extLst>
        </p:spPr>
      </p:pic>
      <p:pic>
        <p:nvPicPr>
          <p:cNvPr id="21" name="Рисунок 20">
            <a:extLst>
              <a:ext uri="{FF2B5EF4-FFF2-40B4-BE49-F238E27FC236}">
                <a16:creationId xmlns:a16="http://schemas.microsoft.com/office/drawing/2014/main" id="{793C7A04-6A74-4E96-A41F-F18377D1B5B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394429" y="5600700"/>
            <a:ext cx="1314450" cy="352425"/>
          </a:xfrm>
          <a:prstGeom prst="rect">
            <a:avLst/>
          </a:prstGeom>
          <a:noFill/>
          <a:extLst>
            <a:ext uri="{909E8E84-426E-40DD-AFC4-6F175D3DCCD1}">
              <a14:hiddenFill xmlns:a14="http://schemas.microsoft.com/office/drawing/2010/main">
                <a:solidFill>
                  <a:srgbClr val="FFFFFF"/>
                </a:solidFill>
              </a14:hiddenFill>
            </a:ext>
          </a:extLst>
        </p:spPr>
      </p:pic>
      <p:pic>
        <p:nvPicPr>
          <p:cNvPr id="22" name="Рисунок 21">
            <a:extLst>
              <a:ext uri="{FF2B5EF4-FFF2-40B4-BE49-F238E27FC236}">
                <a16:creationId xmlns:a16="http://schemas.microsoft.com/office/drawing/2014/main" id="{D58074C4-3768-410A-A0A1-4930E767DFC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73890" y="6329362"/>
            <a:ext cx="1285875" cy="209550"/>
          </a:xfrm>
          <a:prstGeom prst="rect">
            <a:avLst/>
          </a:prstGeom>
          <a:noFill/>
          <a:extLst>
            <a:ext uri="{909E8E84-426E-40DD-AFC4-6F175D3DCCD1}">
              <a14:hiddenFill xmlns:a14="http://schemas.microsoft.com/office/drawing/2010/main">
                <a:solidFill>
                  <a:srgbClr val="FFFFFF"/>
                </a:solidFill>
              </a14:hiddenFill>
            </a:ext>
          </a:extLst>
        </p:spPr>
      </p:pic>
      <p:pic>
        <p:nvPicPr>
          <p:cNvPr id="23" name="Рисунок 22">
            <a:extLst>
              <a:ext uri="{FF2B5EF4-FFF2-40B4-BE49-F238E27FC236}">
                <a16:creationId xmlns:a16="http://schemas.microsoft.com/office/drawing/2014/main" id="{C8C28035-7D5B-4CB9-925F-E82FEBD80F5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13479" y="6880748"/>
            <a:ext cx="1000125" cy="361950"/>
          </a:xfrm>
          <a:prstGeom prst="rect">
            <a:avLst/>
          </a:prstGeom>
          <a:noFill/>
          <a:extLst>
            <a:ext uri="{909E8E84-426E-40DD-AFC4-6F175D3DCCD1}">
              <a14:hiddenFill xmlns:a14="http://schemas.microsoft.com/office/drawing/2010/main">
                <a:solidFill>
                  <a:srgbClr val="FFFFFF"/>
                </a:solidFill>
              </a14:hiddenFill>
            </a:ext>
          </a:extLst>
        </p:spPr>
      </p:pic>
      <p:pic>
        <p:nvPicPr>
          <p:cNvPr id="24" name="Рисунок 23">
            <a:extLst>
              <a:ext uri="{FF2B5EF4-FFF2-40B4-BE49-F238E27FC236}">
                <a16:creationId xmlns:a16="http://schemas.microsoft.com/office/drawing/2014/main" id="{6728DC07-2216-47A9-B012-76FD10822A4D}"/>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394429" y="7489965"/>
            <a:ext cx="1019175" cy="333375"/>
          </a:xfrm>
          <a:prstGeom prst="rect">
            <a:avLst/>
          </a:prstGeom>
          <a:noFill/>
          <a:extLst>
            <a:ext uri="{909E8E84-426E-40DD-AFC4-6F175D3DCCD1}">
              <a14:hiddenFill xmlns:a14="http://schemas.microsoft.com/office/drawing/2010/main">
                <a:solidFill>
                  <a:srgbClr val="FFFFFF"/>
                </a:solidFill>
              </a14:hiddenFill>
            </a:ext>
          </a:extLst>
        </p:spPr>
      </p:pic>
      <p:pic>
        <p:nvPicPr>
          <p:cNvPr id="25" name="Рисунок 24">
            <a:extLst>
              <a:ext uri="{FF2B5EF4-FFF2-40B4-BE49-F238E27FC236}">
                <a16:creationId xmlns:a16="http://schemas.microsoft.com/office/drawing/2014/main" id="{E4E933D1-381F-4001-BA25-02DC07D73F9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l="18701" r="20433"/>
          <a:stretch>
            <a:fillRect/>
          </a:stretch>
        </p:blipFill>
        <p:spPr bwMode="auto">
          <a:xfrm>
            <a:off x="2412144" y="8070607"/>
            <a:ext cx="830010" cy="352425"/>
          </a:xfrm>
          <a:prstGeom prst="rect">
            <a:avLst/>
          </a:prstGeom>
          <a:noFill/>
          <a:extLst>
            <a:ext uri="{909E8E84-426E-40DD-AFC4-6F175D3DCCD1}">
              <a14:hiddenFill xmlns:a14="http://schemas.microsoft.com/office/drawing/2010/main">
                <a:solidFill>
                  <a:srgbClr val="FFFFFF"/>
                </a:solidFill>
              </a14:hiddenFill>
            </a:ext>
          </a:extLst>
        </p:spPr>
      </p:pic>
      <p:pic>
        <p:nvPicPr>
          <p:cNvPr id="26" name="Рисунок 25">
            <a:extLst>
              <a:ext uri="{FF2B5EF4-FFF2-40B4-BE49-F238E27FC236}">
                <a16:creationId xmlns:a16="http://schemas.microsoft.com/office/drawing/2014/main" id="{C3636936-CE60-4FB5-A3B9-1A1085831D27}"/>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849712" y="1862810"/>
            <a:ext cx="1209675" cy="314325"/>
          </a:xfrm>
          <a:prstGeom prst="rect">
            <a:avLst/>
          </a:prstGeom>
          <a:noFill/>
          <a:extLst>
            <a:ext uri="{909E8E84-426E-40DD-AFC4-6F175D3DCCD1}">
              <a14:hiddenFill xmlns:a14="http://schemas.microsoft.com/office/drawing/2010/main">
                <a:solidFill>
                  <a:srgbClr val="FFFFFF"/>
                </a:solidFill>
              </a14:hiddenFill>
            </a:ext>
          </a:extLst>
        </p:spPr>
      </p:pic>
      <p:pic>
        <p:nvPicPr>
          <p:cNvPr id="27" name="Рисунок 26">
            <a:extLst>
              <a:ext uri="{FF2B5EF4-FFF2-40B4-BE49-F238E27FC236}">
                <a16:creationId xmlns:a16="http://schemas.microsoft.com/office/drawing/2014/main" id="{1ED0E286-E19A-4C1F-B11C-45B1D21427B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l="17525" r="13692"/>
          <a:stretch>
            <a:fillRect/>
          </a:stretch>
        </p:blipFill>
        <p:spPr bwMode="auto">
          <a:xfrm>
            <a:off x="5932488" y="2477908"/>
            <a:ext cx="657225" cy="361950"/>
          </a:xfrm>
          <a:prstGeom prst="rect">
            <a:avLst/>
          </a:prstGeom>
          <a:noFill/>
          <a:extLst>
            <a:ext uri="{909E8E84-426E-40DD-AFC4-6F175D3DCCD1}">
              <a14:hiddenFill xmlns:a14="http://schemas.microsoft.com/office/drawing/2010/main">
                <a:solidFill>
                  <a:srgbClr val="FFFFFF"/>
                </a:solidFill>
              </a14:hiddenFill>
            </a:ext>
          </a:extLst>
        </p:spPr>
      </p:pic>
      <p:pic>
        <p:nvPicPr>
          <p:cNvPr id="28" name="Рисунок 27">
            <a:extLst>
              <a:ext uri="{FF2B5EF4-FFF2-40B4-BE49-F238E27FC236}">
                <a16:creationId xmlns:a16="http://schemas.microsoft.com/office/drawing/2014/main" id="{D7676FE4-A10A-40D4-8506-4DE3144D31B9}"/>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l="4907" t="37024" b="35361"/>
          <a:stretch>
            <a:fillRect/>
          </a:stretch>
        </p:blipFill>
        <p:spPr bwMode="auto">
          <a:xfrm>
            <a:off x="5873116" y="3115928"/>
            <a:ext cx="1038225" cy="295275"/>
          </a:xfrm>
          <a:prstGeom prst="rect">
            <a:avLst/>
          </a:prstGeom>
          <a:noFill/>
          <a:extLst>
            <a:ext uri="{909E8E84-426E-40DD-AFC4-6F175D3DCCD1}">
              <a14:hiddenFill xmlns:a14="http://schemas.microsoft.com/office/drawing/2010/main">
                <a:solidFill>
                  <a:srgbClr val="FFFFFF"/>
                </a:solidFill>
              </a14:hiddenFill>
            </a:ext>
          </a:extLst>
        </p:spPr>
      </p:pic>
      <p:pic>
        <p:nvPicPr>
          <p:cNvPr id="29" name="Рисунок 28">
            <a:extLst>
              <a:ext uri="{FF2B5EF4-FFF2-40B4-BE49-F238E27FC236}">
                <a16:creationId xmlns:a16="http://schemas.microsoft.com/office/drawing/2014/main" id="{5B4BD89C-0E3E-4CBF-8A30-545400FAF4C8}"/>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842681" y="3719622"/>
            <a:ext cx="1028700" cy="247650"/>
          </a:xfrm>
          <a:prstGeom prst="rect">
            <a:avLst/>
          </a:prstGeom>
          <a:noFill/>
          <a:extLst>
            <a:ext uri="{909E8E84-426E-40DD-AFC4-6F175D3DCCD1}">
              <a14:hiddenFill xmlns:a14="http://schemas.microsoft.com/office/drawing/2010/main">
                <a:solidFill>
                  <a:srgbClr val="FFFFFF"/>
                </a:solidFill>
              </a14:hiddenFill>
            </a:ext>
          </a:extLst>
        </p:spPr>
      </p:pic>
      <p:pic>
        <p:nvPicPr>
          <p:cNvPr id="30" name="Рисунок 29">
            <a:extLst>
              <a:ext uri="{FF2B5EF4-FFF2-40B4-BE49-F238E27FC236}">
                <a16:creationId xmlns:a16="http://schemas.microsoft.com/office/drawing/2014/main" id="{529616B9-20D9-47D1-8B15-F1FE31E014EA}"/>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878145" y="4341399"/>
            <a:ext cx="942975" cy="361950"/>
          </a:xfrm>
          <a:prstGeom prst="rect">
            <a:avLst/>
          </a:prstGeom>
          <a:noFill/>
          <a:extLst>
            <a:ext uri="{909E8E84-426E-40DD-AFC4-6F175D3DCCD1}">
              <a14:hiddenFill xmlns:a14="http://schemas.microsoft.com/office/drawing/2010/main">
                <a:solidFill>
                  <a:srgbClr val="FFFFFF"/>
                </a:solidFill>
              </a14:hiddenFill>
            </a:ext>
          </a:extLst>
        </p:spPr>
      </p:pic>
      <p:pic>
        <p:nvPicPr>
          <p:cNvPr id="31" name="Рисунок 30">
            <a:extLst>
              <a:ext uri="{FF2B5EF4-FFF2-40B4-BE49-F238E27FC236}">
                <a16:creationId xmlns:a16="http://schemas.microsoft.com/office/drawing/2014/main" id="{86F52D32-BD28-4F8C-9BE4-3955389FC94D}"/>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t="24338" b="20776"/>
          <a:stretch>
            <a:fillRect/>
          </a:stretch>
        </p:blipFill>
        <p:spPr bwMode="auto">
          <a:xfrm>
            <a:off x="5849712" y="5038587"/>
            <a:ext cx="1400175" cy="285750"/>
          </a:xfrm>
          <a:prstGeom prst="rect">
            <a:avLst/>
          </a:prstGeom>
          <a:noFill/>
          <a:extLst>
            <a:ext uri="{909E8E84-426E-40DD-AFC4-6F175D3DCCD1}">
              <a14:hiddenFill xmlns:a14="http://schemas.microsoft.com/office/drawing/2010/main">
                <a:solidFill>
                  <a:srgbClr val="FFFFFF"/>
                </a:solidFill>
              </a14:hiddenFill>
            </a:ext>
          </a:extLst>
        </p:spPr>
      </p:pic>
      <p:pic>
        <p:nvPicPr>
          <p:cNvPr id="32" name="Рисунок 31">
            <a:extLst>
              <a:ext uri="{FF2B5EF4-FFF2-40B4-BE49-F238E27FC236}">
                <a16:creationId xmlns:a16="http://schemas.microsoft.com/office/drawing/2014/main" id="{02A32C37-9BA9-4E29-A93B-937F9C68A73A}"/>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r="5310"/>
          <a:stretch>
            <a:fillRect/>
          </a:stretch>
        </p:blipFill>
        <p:spPr bwMode="auto">
          <a:xfrm>
            <a:off x="5873116" y="5563040"/>
            <a:ext cx="1085850" cy="371475"/>
          </a:xfrm>
          <a:prstGeom prst="rect">
            <a:avLst/>
          </a:prstGeom>
          <a:noFill/>
          <a:extLst>
            <a:ext uri="{909E8E84-426E-40DD-AFC4-6F175D3DCCD1}">
              <a14:hiddenFill xmlns:a14="http://schemas.microsoft.com/office/drawing/2010/main">
                <a:solidFill>
                  <a:srgbClr val="FFFFFF"/>
                </a:solidFill>
              </a14:hiddenFill>
            </a:ext>
          </a:extLst>
        </p:spPr>
      </p:pic>
      <p:pic>
        <p:nvPicPr>
          <p:cNvPr id="33" name="Рисунок 32">
            <a:extLst>
              <a:ext uri="{FF2B5EF4-FFF2-40B4-BE49-F238E27FC236}">
                <a16:creationId xmlns:a16="http://schemas.microsoft.com/office/drawing/2014/main" id="{D02321C5-5B31-4D01-A705-A28A8F0E477C}"/>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l="5431" t="26884" r="5743" b="30264"/>
          <a:stretch>
            <a:fillRect/>
          </a:stretch>
        </p:blipFill>
        <p:spPr bwMode="auto">
          <a:xfrm>
            <a:off x="5849712" y="6256079"/>
            <a:ext cx="1181100" cy="323850"/>
          </a:xfrm>
          <a:prstGeom prst="rect">
            <a:avLst/>
          </a:prstGeom>
          <a:noFill/>
          <a:extLst>
            <a:ext uri="{909E8E84-426E-40DD-AFC4-6F175D3DCCD1}">
              <a14:hiddenFill xmlns:a14="http://schemas.microsoft.com/office/drawing/2010/main">
                <a:solidFill>
                  <a:srgbClr val="FFFFFF"/>
                </a:solidFill>
              </a14:hiddenFill>
            </a:ext>
          </a:extLst>
        </p:spPr>
      </p:pic>
      <p:pic>
        <p:nvPicPr>
          <p:cNvPr id="34" name="Рисунок 33">
            <a:extLst>
              <a:ext uri="{FF2B5EF4-FFF2-40B4-BE49-F238E27FC236}">
                <a16:creationId xmlns:a16="http://schemas.microsoft.com/office/drawing/2014/main" id="{83DC69CD-B187-46FB-9019-A462AF531F44}"/>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842681" y="6986919"/>
            <a:ext cx="1390650" cy="200025"/>
          </a:xfrm>
          <a:prstGeom prst="rect">
            <a:avLst/>
          </a:prstGeom>
          <a:noFill/>
          <a:extLst>
            <a:ext uri="{909E8E84-426E-40DD-AFC4-6F175D3DCCD1}">
              <a14:hiddenFill xmlns:a14="http://schemas.microsoft.com/office/drawing/2010/main">
                <a:solidFill>
                  <a:srgbClr val="FFFFFF"/>
                </a:solidFill>
              </a14:hiddenFill>
            </a:ext>
          </a:extLst>
        </p:spPr>
      </p:pic>
      <p:pic>
        <p:nvPicPr>
          <p:cNvPr id="35" name="Рисунок 34">
            <a:extLst>
              <a:ext uri="{FF2B5EF4-FFF2-40B4-BE49-F238E27FC236}">
                <a16:creationId xmlns:a16="http://schemas.microsoft.com/office/drawing/2014/main" id="{F6D5EFD0-E03A-4257-9C98-B55CDD9C1022}"/>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b="11143"/>
          <a:stretch>
            <a:fillRect/>
          </a:stretch>
        </p:blipFill>
        <p:spPr bwMode="auto">
          <a:xfrm>
            <a:off x="5873116" y="7474165"/>
            <a:ext cx="1120140" cy="466725"/>
          </a:xfrm>
          <a:prstGeom prst="rect">
            <a:avLst/>
          </a:prstGeom>
          <a:noFill/>
          <a:extLst>
            <a:ext uri="{909E8E84-426E-40DD-AFC4-6F175D3DCCD1}">
              <a14:hiddenFill xmlns:a14="http://schemas.microsoft.com/office/drawing/2010/main">
                <a:solidFill>
                  <a:srgbClr val="FFFFFF"/>
                </a:solidFill>
              </a14:hiddenFill>
            </a:ext>
          </a:extLst>
        </p:spPr>
      </p:pic>
      <p:pic>
        <p:nvPicPr>
          <p:cNvPr id="36" name="Рисунок 35">
            <a:extLst>
              <a:ext uri="{FF2B5EF4-FFF2-40B4-BE49-F238E27FC236}">
                <a16:creationId xmlns:a16="http://schemas.microsoft.com/office/drawing/2014/main" id="{4E3AAD6E-A96C-4CAD-93AC-E69F411A0774}"/>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843588" y="8169032"/>
            <a:ext cx="1276350" cy="2667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B7AD82B2-0438-E1CB-E989-74FAADCC1439}"/>
              </a:ext>
            </a:extLst>
          </p:cNvPr>
          <p:cNvSpPr txBox="1"/>
          <p:nvPr/>
        </p:nvSpPr>
        <p:spPr>
          <a:xfrm>
            <a:off x="822894" y="824652"/>
            <a:ext cx="6519294" cy="692497"/>
          </a:xfrm>
          <a:prstGeom prst="rect">
            <a:avLst/>
          </a:prstGeom>
          <a:noFill/>
        </p:spPr>
        <p:txBody>
          <a:bodyPr wrap="square">
            <a:spAutoFit/>
          </a:bodyPr>
          <a:lstStyle/>
          <a:p>
            <a:pPr indent="361950" algn="just"/>
            <a:r>
              <a:rPr lang="ru-RU" sz="1300" dirty="0"/>
              <a:t>По состоянию на 31.12.2025 года участниками Системы защиты депозитов Кыргызской Республики являются 22 коммерческих банка. В отчетном году в реестр банков-участников СЗД был включен ЗАО «Берекет банк».</a:t>
            </a:r>
            <a:endParaRPr lang="ru-KG" sz="1300" dirty="0"/>
          </a:p>
        </p:txBody>
      </p:sp>
    </p:spTree>
    <p:extLst>
      <p:ext uri="{BB962C8B-B14F-4D97-AF65-F5344CB8AC3E}">
        <p14:creationId xmlns:p14="http://schemas.microsoft.com/office/powerpoint/2010/main" val="11103990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E96E1C-CE92-2919-F68D-6859A2AE3D41}"/>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EAB51F28-B51B-3210-74EC-6800CCDC1AF4}"/>
              </a:ext>
            </a:extLst>
          </p:cNvPr>
          <p:cNvSpPr/>
          <p:nvPr/>
        </p:nvSpPr>
        <p:spPr>
          <a:xfrm>
            <a:off x="756008" y="9933619"/>
            <a:ext cx="6047992" cy="2381"/>
          </a:xfrm>
          <a:prstGeom prst="line">
            <a:avLst/>
          </a:prstGeom>
          <a:ln w="19050" cap="rnd">
            <a:solidFill>
              <a:srgbClr val="4F4F4F"/>
            </a:solidFill>
            <a:prstDash val="solid"/>
            <a:headEnd type="none" w="sm" len="sm"/>
            <a:tailEnd type="none" w="sm" len="sm"/>
          </a:ln>
        </p:spPr>
      </p:sp>
      <p:sp>
        <p:nvSpPr>
          <p:cNvPr id="3" name="AutoShape 3">
            <a:extLst>
              <a:ext uri="{FF2B5EF4-FFF2-40B4-BE49-F238E27FC236}">
                <a16:creationId xmlns:a16="http://schemas.microsoft.com/office/drawing/2014/main" id="{6EE5C41A-558E-945E-F480-A925AD855BB2}"/>
              </a:ext>
            </a:extLst>
          </p:cNvPr>
          <p:cNvSpPr/>
          <p:nvPr/>
        </p:nvSpPr>
        <p:spPr>
          <a:xfrm>
            <a:off x="1115152" y="1308100"/>
            <a:ext cx="613868" cy="0"/>
          </a:xfrm>
          <a:prstGeom prst="line">
            <a:avLst/>
          </a:prstGeom>
          <a:ln w="47625" cap="rnd">
            <a:solidFill>
              <a:srgbClr val="FEBA3A"/>
            </a:solidFill>
            <a:prstDash val="solid"/>
            <a:headEnd type="none" w="sm" len="sm"/>
            <a:tailEnd type="none" w="sm" len="sm"/>
          </a:ln>
        </p:spPr>
      </p:sp>
      <p:grpSp>
        <p:nvGrpSpPr>
          <p:cNvPr id="5" name="Group 5">
            <a:extLst>
              <a:ext uri="{FF2B5EF4-FFF2-40B4-BE49-F238E27FC236}">
                <a16:creationId xmlns:a16="http://schemas.microsoft.com/office/drawing/2014/main" id="{B0D761B5-5F26-4ABB-542A-6C100F8608AC}"/>
              </a:ext>
            </a:extLst>
          </p:cNvPr>
          <p:cNvGrpSpPr/>
          <p:nvPr/>
        </p:nvGrpSpPr>
        <p:grpSpPr>
          <a:xfrm>
            <a:off x="1087477" y="4177217"/>
            <a:ext cx="2515924" cy="1764656"/>
            <a:chOff x="0" y="0"/>
            <a:chExt cx="901650" cy="632413"/>
          </a:xfrm>
        </p:grpSpPr>
        <p:sp>
          <p:nvSpPr>
            <p:cNvPr id="6" name="Freeform 6">
              <a:extLst>
                <a:ext uri="{FF2B5EF4-FFF2-40B4-BE49-F238E27FC236}">
                  <a16:creationId xmlns:a16="http://schemas.microsoft.com/office/drawing/2014/main" id="{4F6E67CA-E6BD-967C-5D0A-4C506FFC3274}"/>
                </a:ext>
              </a:extLst>
            </p:cNvPr>
            <p:cNvSpPr/>
            <p:nvPr/>
          </p:nvSpPr>
          <p:spPr>
            <a:xfrm>
              <a:off x="0" y="0"/>
              <a:ext cx="901650" cy="632413"/>
            </a:xfrm>
            <a:custGeom>
              <a:avLst/>
              <a:gdLst/>
              <a:ahLst/>
              <a:cxnLst/>
              <a:rect l="l" t="t" r="r" b="b"/>
              <a:pathLst>
                <a:path w="901650" h="632413">
                  <a:moveTo>
                    <a:pt x="0" y="0"/>
                  </a:moveTo>
                  <a:lnTo>
                    <a:pt x="901650" y="0"/>
                  </a:lnTo>
                  <a:lnTo>
                    <a:pt x="901650" y="632413"/>
                  </a:lnTo>
                  <a:lnTo>
                    <a:pt x="0" y="632413"/>
                  </a:lnTo>
                  <a:close/>
                </a:path>
              </a:pathLst>
            </a:custGeom>
            <a:solidFill>
              <a:srgbClr val="EDEDED"/>
            </a:solidFill>
          </p:spPr>
        </p:sp>
        <p:sp>
          <p:nvSpPr>
            <p:cNvPr id="7" name="TextBox 7">
              <a:extLst>
                <a:ext uri="{FF2B5EF4-FFF2-40B4-BE49-F238E27FC236}">
                  <a16:creationId xmlns:a16="http://schemas.microsoft.com/office/drawing/2014/main" id="{BA72F46B-8BC8-E257-A6F4-9A8CBCB2F37A}"/>
                </a:ext>
              </a:extLst>
            </p:cNvPr>
            <p:cNvSpPr txBox="1"/>
            <p:nvPr/>
          </p:nvSpPr>
          <p:spPr>
            <a:xfrm>
              <a:off x="0" y="0"/>
              <a:ext cx="901650" cy="632413"/>
            </a:xfrm>
            <a:prstGeom prst="rect">
              <a:avLst/>
            </a:prstGeom>
          </p:spPr>
          <p:txBody>
            <a:bodyPr lIns="50800" tIns="50800" rIns="50800" bIns="50800" rtlCol="0" anchor="ctr"/>
            <a:lstStyle/>
            <a:p>
              <a:pPr algn="ctr">
                <a:lnSpc>
                  <a:spcPts val="1439"/>
                </a:lnSpc>
              </a:pPr>
              <a:endParaRPr/>
            </a:p>
          </p:txBody>
        </p:sp>
      </p:grpSp>
      <p:grpSp>
        <p:nvGrpSpPr>
          <p:cNvPr id="10" name="Group 10">
            <a:extLst>
              <a:ext uri="{FF2B5EF4-FFF2-40B4-BE49-F238E27FC236}">
                <a16:creationId xmlns:a16="http://schemas.microsoft.com/office/drawing/2014/main" id="{E1A4FF60-532E-C623-E660-AFB863C5FD76}"/>
              </a:ext>
            </a:extLst>
          </p:cNvPr>
          <p:cNvGrpSpPr/>
          <p:nvPr/>
        </p:nvGrpSpPr>
        <p:grpSpPr>
          <a:xfrm>
            <a:off x="756008" y="10125844"/>
            <a:ext cx="490114" cy="490114"/>
            <a:chOff x="0" y="0"/>
            <a:chExt cx="812800" cy="812800"/>
          </a:xfrm>
        </p:grpSpPr>
        <p:sp>
          <p:nvSpPr>
            <p:cNvPr id="11" name="Freeform 11">
              <a:extLst>
                <a:ext uri="{FF2B5EF4-FFF2-40B4-BE49-F238E27FC236}">
                  <a16:creationId xmlns:a16="http://schemas.microsoft.com/office/drawing/2014/main" id="{E8A4D749-AA15-FBA5-E155-0A361A9CC47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DEDED"/>
            </a:solidFill>
          </p:spPr>
        </p:sp>
        <p:sp>
          <p:nvSpPr>
            <p:cNvPr id="12" name="TextBox 12">
              <a:extLst>
                <a:ext uri="{FF2B5EF4-FFF2-40B4-BE49-F238E27FC236}">
                  <a16:creationId xmlns:a16="http://schemas.microsoft.com/office/drawing/2014/main" id="{EB4F4A05-9935-068C-5F91-F9A5BD0EBAC5}"/>
                </a:ext>
              </a:extLst>
            </p:cNvPr>
            <p:cNvSpPr txBox="1"/>
            <p:nvPr/>
          </p:nvSpPr>
          <p:spPr>
            <a:xfrm>
              <a:off x="76200" y="76200"/>
              <a:ext cx="660400" cy="660400"/>
            </a:xfrm>
            <a:prstGeom prst="rect">
              <a:avLst/>
            </a:prstGeom>
          </p:spPr>
          <p:txBody>
            <a:bodyPr lIns="50800" tIns="50800" rIns="50800" bIns="50800" rtlCol="0" anchor="ctr"/>
            <a:lstStyle/>
            <a:p>
              <a:pPr algn="ctr">
                <a:lnSpc>
                  <a:spcPts val="1439"/>
                </a:lnSpc>
              </a:pPr>
              <a:endParaRPr/>
            </a:p>
          </p:txBody>
        </p:sp>
      </p:grpSp>
      <p:sp>
        <p:nvSpPr>
          <p:cNvPr id="13" name="TextBox 13">
            <a:extLst>
              <a:ext uri="{FF2B5EF4-FFF2-40B4-BE49-F238E27FC236}">
                <a16:creationId xmlns:a16="http://schemas.microsoft.com/office/drawing/2014/main" id="{4BA03267-A7BE-9AD2-36CB-269F18825B98}"/>
              </a:ext>
            </a:extLst>
          </p:cNvPr>
          <p:cNvSpPr txBox="1"/>
          <p:nvPr/>
        </p:nvSpPr>
        <p:spPr>
          <a:xfrm>
            <a:off x="793274" y="10256975"/>
            <a:ext cx="377272" cy="271485"/>
          </a:xfrm>
          <a:prstGeom prst="rect">
            <a:avLst/>
          </a:prstGeom>
        </p:spPr>
        <p:txBody>
          <a:bodyPr lIns="0" tIns="0" rIns="0" bIns="0" rtlCol="0" anchor="t">
            <a:spAutoFit/>
          </a:bodyPr>
          <a:lstStyle/>
          <a:p>
            <a:pPr algn="ctr">
              <a:lnSpc>
                <a:spcPts val="2100"/>
              </a:lnSpc>
            </a:pPr>
            <a:r>
              <a:rPr lang="ru-RU" sz="2100" b="1" dirty="0">
                <a:solidFill>
                  <a:srgbClr val="002F80"/>
                </a:solidFill>
                <a:latin typeface="Open Sans 1 Bold"/>
                <a:ea typeface="Open Sans 1 Bold"/>
                <a:cs typeface="Open Sans 1 Bold"/>
                <a:sym typeface="Open Sans 1 Bold"/>
              </a:rPr>
              <a:t>13</a:t>
            </a:r>
            <a:endParaRPr lang="en-US" sz="2100" b="1" dirty="0">
              <a:solidFill>
                <a:srgbClr val="002F80"/>
              </a:solidFill>
              <a:latin typeface="Open Sans 1 Bold"/>
              <a:ea typeface="Open Sans 1 Bold"/>
              <a:cs typeface="Open Sans 1 Bold"/>
              <a:sym typeface="Open Sans 1 Bold"/>
            </a:endParaRPr>
          </a:p>
        </p:txBody>
      </p:sp>
      <p:grpSp>
        <p:nvGrpSpPr>
          <p:cNvPr id="18" name="Group 18">
            <a:extLst>
              <a:ext uri="{FF2B5EF4-FFF2-40B4-BE49-F238E27FC236}">
                <a16:creationId xmlns:a16="http://schemas.microsoft.com/office/drawing/2014/main" id="{0DD9C49C-6C56-9AA2-3300-A9A17E8F834A}"/>
              </a:ext>
            </a:extLst>
          </p:cNvPr>
          <p:cNvGrpSpPr/>
          <p:nvPr/>
        </p:nvGrpSpPr>
        <p:grpSpPr>
          <a:xfrm>
            <a:off x="1094356" y="6163521"/>
            <a:ext cx="2515924" cy="1764656"/>
            <a:chOff x="0" y="0"/>
            <a:chExt cx="901650" cy="632413"/>
          </a:xfrm>
        </p:grpSpPr>
        <p:sp>
          <p:nvSpPr>
            <p:cNvPr id="19" name="Freeform 19">
              <a:extLst>
                <a:ext uri="{FF2B5EF4-FFF2-40B4-BE49-F238E27FC236}">
                  <a16:creationId xmlns:a16="http://schemas.microsoft.com/office/drawing/2014/main" id="{7BD9959A-8C15-1B2C-59B4-C7011ABC4782}"/>
                </a:ext>
              </a:extLst>
            </p:cNvPr>
            <p:cNvSpPr/>
            <p:nvPr/>
          </p:nvSpPr>
          <p:spPr>
            <a:xfrm>
              <a:off x="0" y="0"/>
              <a:ext cx="901650" cy="632413"/>
            </a:xfrm>
            <a:custGeom>
              <a:avLst/>
              <a:gdLst/>
              <a:ahLst/>
              <a:cxnLst/>
              <a:rect l="l" t="t" r="r" b="b"/>
              <a:pathLst>
                <a:path w="901650" h="632413">
                  <a:moveTo>
                    <a:pt x="0" y="0"/>
                  </a:moveTo>
                  <a:lnTo>
                    <a:pt x="901650" y="0"/>
                  </a:lnTo>
                  <a:lnTo>
                    <a:pt x="901650" y="632413"/>
                  </a:lnTo>
                  <a:lnTo>
                    <a:pt x="0" y="632413"/>
                  </a:lnTo>
                  <a:close/>
                </a:path>
              </a:pathLst>
            </a:custGeom>
            <a:solidFill>
              <a:srgbClr val="EDEDED"/>
            </a:solidFill>
          </p:spPr>
        </p:sp>
        <p:sp>
          <p:nvSpPr>
            <p:cNvPr id="20" name="TextBox 20">
              <a:extLst>
                <a:ext uri="{FF2B5EF4-FFF2-40B4-BE49-F238E27FC236}">
                  <a16:creationId xmlns:a16="http://schemas.microsoft.com/office/drawing/2014/main" id="{E3CBC0F7-1141-D527-8EDB-F1A0F0EF120F}"/>
                </a:ext>
              </a:extLst>
            </p:cNvPr>
            <p:cNvSpPr txBox="1"/>
            <p:nvPr/>
          </p:nvSpPr>
          <p:spPr>
            <a:xfrm>
              <a:off x="0" y="0"/>
              <a:ext cx="901650" cy="632413"/>
            </a:xfrm>
            <a:prstGeom prst="rect">
              <a:avLst/>
            </a:prstGeom>
          </p:spPr>
          <p:txBody>
            <a:bodyPr lIns="50800" tIns="50800" rIns="50800" bIns="50800" rtlCol="0" anchor="ctr"/>
            <a:lstStyle/>
            <a:p>
              <a:pPr algn="ctr">
                <a:lnSpc>
                  <a:spcPts val="1439"/>
                </a:lnSpc>
              </a:pPr>
              <a:endParaRPr/>
            </a:p>
          </p:txBody>
        </p:sp>
      </p:grpSp>
      <p:grpSp>
        <p:nvGrpSpPr>
          <p:cNvPr id="23" name="Group 23">
            <a:extLst>
              <a:ext uri="{FF2B5EF4-FFF2-40B4-BE49-F238E27FC236}">
                <a16:creationId xmlns:a16="http://schemas.microsoft.com/office/drawing/2014/main" id="{EEE836A7-676B-FF61-F8CC-305FA4C8D11B}"/>
              </a:ext>
            </a:extLst>
          </p:cNvPr>
          <p:cNvGrpSpPr/>
          <p:nvPr/>
        </p:nvGrpSpPr>
        <p:grpSpPr>
          <a:xfrm>
            <a:off x="4027450" y="4213959"/>
            <a:ext cx="2515924" cy="1764656"/>
            <a:chOff x="0" y="0"/>
            <a:chExt cx="901650" cy="632413"/>
          </a:xfrm>
        </p:grpSpPr>
        <p:sp>
          <p:nvSpPr>
            <p:cNvPr id="24" name="Freeform 24">
              <a:extLst>
                <a:ext uri="{FF2B5EF4-FFF2-40B4-BE49-F238E27FC236}">
                  <a16:creationId xmlns:a16="http://schemas.microsoft.com/office/drawing/2014/main" id="{D8BEC696-0A86-D5FA-38B5-1589333F8204}"/>
                </a:ext>
              </a:extLst>
            </p:cNvPr>
            <p:cNvSpPr/>
            <p:nvPr/>
          </p:nvSpPr>
          <p:spPr>
            <a:xfrm>
              <a:off x="0" y="0"/>
              <a:ext cx="901650" cy="632413"/>
            </a:xfrm>
            <a:custGeom>
              <a:avLst/>
              <a:gdLst/>
              <a:ahLst/>
              <a:cxnLst/>
              <a:rect l="l" t="t" r="r" b="b"/>
              <a:pathLst>
                <a:path w="901650" h="632413">
                  <a:moveTo>
                    <a:pt x="0" y="0"/>
                  </a:moveTo>
                  <a:lnTo>
                    <a:pt x="901650" y="0"/>
                  </a:lnTo>
                  <a:lnTo>
                    <a:pt x="901650" y="632413"/>
                  </a:lnTo>
                  <a:lnTo>
                    <a:pt x="0" y="632413"/>
                  </a:lnTo>
                  <a:close/>
                </a:path>
              </a:pathLst>
            </a:custGeom>
            <a:solidFill>
              <a:srgbClr val="EDEDED"/>
            </a:solidFill>
          </p:spPr>
        </p:sp>
        <p:sp>
          <p:nvSpPr>
            <p:cNvPr id="25" name="TextBox 25">
              <a:extLst>
                <a:ext uri="{FF2B5EF4-FFF2-40B4-BE49-F238E27FC236}">
                  <a16:creationId xmlns:a16="http://schemas.microsoft.com/office/drawing/2014/main" id="{1EAB394A-FC3B-C9E8-DE83-6FF2073D633B}"/>
                </a:ext>
              </a:extLst>
            </p:cNvPr>
            <p:cNvSpPr txBox="1"/>
            <p:nvPr/>
          </p:nvSpPr>
          <p:spPr>
            <a:xfrm>
              <a:off x="0" y="0"/>
              <a:ext cx="901650" cy="632413"/>
            </a:xfrm>
            <a:prstGeom prst="rect">
              <a:avLst/>
            </a:prstGeom>
          </p:spPr>
          <p:txBody>
            <a:bodyPr lIns="50800" tIns="50800" rIns="50800" bIns="50800" rtlCol="0" anchor="ctr"/>
            <a:lstStyle/>
            <a:p>
              <a:pPr algn="ctr">
                <a:lnSpc>
                  <a:spcPts val="1439"/>
                </a:lnSpc>
              </a:pPr>
              <a:endParaRPr/>
            </a:p>
          </p:txBody>
        </p:sp>
      </p:grpSp>
      <p:grpSp>
        <p:nvGrpSpPr>
          <p:cNvPr id="28" name="Group 28">
            <a:extLst>
              <a:ext uri="{FF2B5EF4-FFF2-40B4-BE49-F238E27FC236}">
                <a16:creationId xmlns:a16="http://schemas.microsoft.com/office/drawing/2014/main" id="{446C5232-09FE-61F8-2DFB-119FB8819600}"/>
              </a:ext>
            </a:extLst>
          </p:cNvPr>
          <p:cNvGrpSpPr/>
          <p:nvPr/>
        </p:nvGrpSpPr>
        <p:grpSpPr>
          <a:xfrm>
            <a:off x="4023240" y="6171509"/>
            <a:ext cx="2515924" cy="1764656"/>
            <a:chOff x="0" y="0"/>
            <a:chExt cx="901650" cy="632413"/>
          </a:xfrm>
        </p:grpSpPr>
        <p:sp>
          <p:nvSpPr>
            <p:cNvPr id="29" name="Freeform 29">
              <a:extLst>
                <a:ext uri="{FF2B5EF4-FFF2-40B4-BE49-F238E27FC236}">
                  <a16:creationId xmlns:a16="http://schemas.microsoft.com/office/drawing/2014/main" id="{2D1424BA-A7C2-B114-8D96-C38F18849A2D}"/>
                </a:ext>
              </a:extLst>
            </p:cNvPr>
            <p:cNvSpPr/>
            <p:nvPr/>
          </p:nvSpPr>
          <p:spPr>
            <a:xfrm>
              <a:off x="0" y="0"/>
              <a:ext cx="901650" cy="632413"/>
            </a:xfrm>
            <a:custGeom>
              <a:avLst/>
              <a:gdLst/>
              <a:ahLst/>
              <a:cxnLst/>
              <a:rect l="l" t="t" r="r" b="b"/>
              <a:pathLst>
                <a:path w="901650" h="632413">
                  <a:moveTo>
                    <a:pt x="0" y="0"/>
                  </a:moveTo>
                  <a:lnTo>
                    <a:pt x="901650" y="0"/>
                  </a:lnTo>
                  <a:lnTo>
                    <a:pt x="901650" y="632413"/>
                  </a:lnTo>
                  <a:lnTo>
                    <a:pt x="0" y="632413"/>
                  </a:lnTo>
                  <a:close/>
                </a:path>
              </a:pathLst>
            </a:custGeom>
            <a:solidFill>
              <a:srgbClr val="EDEDED"/>
            </a:solidFill>
          </p:spPr>
        </p:sp>
        <p:sp>
          <p:nvSpPr>
            <p:cNvPr id="30" name="TextBox 30">
              <a:extLst>
                <a:ext uri="{FF2B5EF4-FFF2-40B4-BE49-F238E27FC236}">
                  <a16:creationId xmlns:a16="http://schemas.microsoft.com/office/drawing/2014/main" id="{424D3B19-A34F-0B41-6F76-AEB8D1458837}"/>
                </a:ext>
              </a:extLst>
            </p:cNvPr>
            <p:cNvSpPr txBox="1"/>
            <p:nvPr/>
          </p:nvSpPr>
          <p:spPr>
            <a:xfrm>
              <a:off x="0" y="0"/>
              <a:ext cx="901650" cy="632413"/>
            </a:xfrm>
            <a:prstGeom prst="rect">
              <a:avLst/>
            </a:prstGeom>
          </p:spPr>
          <p:txBody>
            <a:bodyPr lIns="50800" tIns="50800" rIns="50800" bIns="50800" rtlCol="0" anchor="ctr"/>
            <a:lstStyle/>
            <a:p>
              <a:pPr algn="ctr">
                <a:lnSpc>
                  <a:spcPts val="1439"/>
                </a:lnSpc>
              </a:pPr>
              <a:endParaRPr/>
            </a:p>
          </p:txBody>
        </p:sp>
      </p:grpSp>
      <p:sp>
        <p:nvSpPr>
          <p:cNvPr id="39" name="TextBox 38">
            <a:extLst>
              <a:ext uri="{FF2B5EF4-FFF2-40B4-BE49-F238E27FC236}">
                <a16:creationId xmlns:a16="http://schemas.microsoft.com/office/drawing/2014/main" id="{AE908796-11C9-33E3-19EC-784C6D294CC1}"/>
              </a:ext>
            </a:extLst>
          </p:cNvPr>
          <p:cNvSpPr txBox="1"/>
          <p:nvPr/>
        </p:nvSpPr>
        <p:spPr>
          <a:xfrm>
            <a:off x="1049382" y="640143"/>
            <a:ext cx="3778622" cy="584775"/>
          </a:xfrm>
          <a:prstGeom prst="rect">
            <a:avLst/>
          </a:prstGeom>
          <a:noFill/>
        </p:spPr>
        <p:txBody>
          <a:bodyPr wrap="square">
            <a:spAutoFit/>
          </a:bodyPr>
          <a:lstStyle/>
          <a:p>
            <a:r>
              <a:rPr lang="ru-RU" sz="1600" b="1" dirty="0">
                <a:solidFill>
                  <a:srgbClr val="002F80"/>
                </a:solidFill>
                <a:latin typeface="Open Sans 2 Ultra-Bold"/>
                <a:ea typeface="Open Sans 2 Ultra-Bold"/>
                <a:cs typeface="Open Sans 2 Ultra-Bold"/>
              </a:rPr>
              <a:t>2.2. Обзор показателей микрофинансовых компаний</a:t>
            </a:r>
            <a:endParaRPr lang="ru-KG" sz="1600" b="1" dirty="0">
              <a:solidFill>
                <a:srgbClr val="002F80"/>
              </a:solidFill>
              <a:latin typeface="Open Sans 2 Ultra-Bold"/>
              <a:ea typeface="Open Sans 2 Ultra-Bold"/>
              <a:cs typeface="Open Sans 2 Ultra-Bold"/>
            </a:endParaRPr>
          </a:p>
        </p:txBody>
      </p:sp>
      <p:sp>
        <p:nvSpPr>
          <p:cNvPr id="40" name="TextBox 39">
            <a:extLst>
              <a:ext uri="{FF2B5EF4-FFF2-40B4-BE49-F238E27FC236}">
                <a16:creationId xmlns:a16="http://schemas.microsoft.com/office/drawing/2014/main" id="{F3EBA495-6D4D-9144-E6F1-D249164D2E92}"/>
              </a:ext>
            </a:extLst>
          </p:cNvPr>
          <p:cNvSpPr txBox="1"/>
          <p:nvPr/>
        </p:nvSpPr>
        <p:spPr>
          <a:xfrm>
            <a:off x="1049382" y="1523340"/>
            <a:ext cx="6047992" cy="2693045"/>
          </a:xfrm>
          <a:prstGeom prst="rect">
            <a:avLst/>
          </a:prstGeom>
          <a:noFill/>
        </p:spPr>
        <p:txBody>
          <a:bodyPr wrap="square">
            <a:spAutoFit/>
          </a:bodyPr>
          <a:lstStyle/>
          <a:p>
            <a:pPr indent="361950" algn="just"/>
            <a:r>
              <a:rPr lang="ru-RU" sz="1300" dirty="0"/>
              <a:t>По итогам 2025 года в Кыргызской Республике действуют 9 Микрофинансовых компаний, из них 3 МФК имеют лицензию Национального банка на привлечение вкладов и являются участниками системы защиты депозитов. </a:t>
            </a:r>
            <a:endParaRPr lang="ru-KG" sz="1300" dirty="0"/>
          </a:p>
          <a:p>
            <a:pPr indent="361950" algn="just"/>
            <a:r>
              <a:rPr lang="ru-RU" sz="1300" dirty="0"/>
              <a:t>По состоянию на конец года общий объём активов МФК-участников СЗД составил 18,4 млрд. сом, кредитный портфель 17,3 млрд. сом и депозитный портфель 10,4 млрд. сом; прирост за 12 месяцев на 4 млрд. сом (+28%), 4,25 млрд. сом (+32%) и 2,8 млрд. сом (+37%) соответственно. Совокупная чистая прибыль микрофинансовых компаний достигла 529 млн. сом, прирост составил 56%, по сравнению с прошлым годом. </a:t>
            </a:r>
            <a:endParaRPr lang="ru-KG" sz="1300" dirty="0"/>
          </a:p>
          <a:p>
            <a:pPr indent="361950" algn="just"/>
            <a:r>
              <a:rPr lang="ru-RU" sz="1300" dirty="0"/>
              <a:t>В целом, по состоянию на конец 2025 года можно отметить поступательный и активный прирост ключевых показателей по МФК – участников системы защиты депозитов.</a:t>
            </a:r>
            <a:endParaRPr lang="ru-KG" sz="1300" dirty="0"/>
          </a:p>
        </p:txBody>
      </p:sp>
      <p:sp>
        <p:nvSpPr>
          <p:cNvPr id="41" name="TextBox 40">
            <a:extLst>
              <a:ext uri="{FF2B5EF4-FFF2-40B4-BE49-F238E27FC236}">
                <a16:creationId xmlns:a16="http://schemas.microsoft.com/office/drawing/2014/main" id="{8A740313-CD75-DFDF-2150-731A2917083D}"/>
              </a:ext>
            </a:extLst>
          </p:cNvPr>
          <p:cNvSpPr txBox="1"/>
          <p:nvPr/>
        </p:nvSpPr>
        <p:spPr>
          <a:xfrm>
            <a:off x="1013126" y="8002622"/>
            <a:ext cx="5910769" cy="246221"/>
          </a:xfrm>
          <a:prstGeom prst="rect">
            <a:avLst/>
          </a:prstGeom>
          <a:noFill/>
        </p:spPr>
        <p:txBody>
          <a:bodyPr wrap="square">
            <a:spAutoFit/>
          </a:bodyPr>
          <a:lstStyle/>
          <a:p>
            <a:r>
              <a:rPr lang="ru-RU" sz="1000" i="1" dirty="0"/>
              <a:t>Рисунок 5. Показатели деятельности МФК-участников СЗД с 2024-2025гг. (в млн. сом и %)</a:t>
            </a:r>
            <a:endParaRPr lang="ru-KG" sz="1000" dirty="0"/>
          </a:p>
        </p:txBody>
      </p:sp>
      <p:sp>
        <p:nvSpPr>
          <p:cNvPr id="42" name="TextBox 41">
            <a:extLst>
              <a:ext uri="{FF2B5EF4-FFF2-40B4-BE49-F238E27FC236}">
                <a16:creationId xmlns:a16="http://schemas.microsoft.com/office/drawing/2014/main" id="{D528F765-3353-184B-99E1-2487ED0A1E14}"/>
              </a:ext>
            </a:extLst>
          </p:cNvPr>
          <p:cNvSpPr txBox="1"/>
          <p:nvPr/>
        </p:nvSpPr>
        <p:spPr>
          <a:xfrm>
            <a:off x="738990" y="8223002"/>
            <a:ext cx="6047992" cy="1692771"/>
          </a:xfrm>
          <a:prstGeom prst="rect">
            <a:avLst/>
          </a:prstGeom>
          <a:noFill/>
        </p:spPr>
        <p:txBody>
          <a:bodyPr wrap="square">
            <a:spAutoFit/>
          </a:bodyPr>
          <a:lstStyle/>
          <a:p>
            <a:pPr indent="361950" algn="just"/>
            <a:r>
              <a:rPr lang="ru-RU" sz="1300" dirty="0"/>
              <a:t>Рост показателей банковского сектора и микрофинансовых организаций оказывает положительное влияние на общую экономическую ситуацию в стране и характеризует стабильность финансовой системы. Важнейшим условием дальнейшего развития банковской системы является создание благоприятной внешней среды, в которую входят: благоприятная макроэкономическая и политическая ситуация, эффективная денежно-кредитная политика и банковский надзор, способствующие развитию банковского и микрофинансового секторов страны.</a:t>
            </a:r>
            <a:endParaRPr lang="ru-KG" sz="1300" dirty="0"/>
          </a:p>
        </p:txBody>
      </p:sp>
      <p:sp>
        <p:nvSpPr>
          <p:cNvPr id="43" name="TextBox 15">
            <a:extLst>
              <a:ext uri="{FF2B5EF4-FFF2-40B4-BE49-F238E27FC236}">
                <a16:creationId xmlns:a16="http://schemas.microsoft.com/office/drawing/2014/main" id="{684DA1CD-F270-E88D-A88B-32AA337DEF3F}"/>
              </a:ext>
            </a:extLst>
          </p:cNvPr>
          <p:cNvSpPr txBox="1"/>
          <p:nvPr/>
        </p:nvSpPr>
        <p:spPr>
          <a:xfrm>
            <a:off x="3608398" y="10210902"/>
            <a:ext cx="3201564" cy="181012"/>
          </a:xfrm>
          <a:prstGeom prst="rect">
            <a:avLst/>
          </a:prstGeom>
        </p:spPr>
        <p:txBody>
          <a:bodyPr lIns="0" tIns="0" rIns="0" bIns="0" rtlCol="0" anchor="t">
            <a:spAutoFit/>
          </a:bodyPr>
          <a:lstStyle/>
          <a:p>
            <a:pPr algn="r">
              <a:lnSpc>
                <a:spcPts val="1400"/>
              </a:lnSpc>
            </a:pPr>
            <a:r>
              <a:rPr lang="ru-RU" sz="1400" i="1" dirty="0">
                <a:solidFill>
                  <a:srgbClr val="4F4F4F"/>
                </a:solidFill>
                <a:latin typeface="Open Sans 1 Italics"/>
                <a:ea typeface="Open Sans 1 Italics"/>
                <a:cs typeface="Open Sans 1 Italics"/>
                <a:sym typeface="Open Sans 1 Italics"/>
              </a:rPr>
              <a:t>Годовой отчет за </a:t>
            </a:r>
            <a:r>
              <a:rPr lang="en-US" sz="1400" i="1" dirty="0">
                <a:solidFill>
                  <a:srgbClr val="4F4F4F"/>
                </a:solidFill>
                <a:latin typeface="Open Sans 1 Italics"/>
                <a:ea typeface="Open Sans 1 Italics"/>
                <a:cs typeface="Open Sans 1 Italics"/>
                <a:sym typeface="Open Sans 1 Italics"/>
              </a:rPr>
              <a:t>202</a:t>
            </a:r>
            <a:r>
              <a:rPr lang="ru-RU" sz="1400" i="1" dirty="0">
                <a:solidFill>
                  <a:srgbClr val="4F4F4F"/>
                </a:solidFill>
                <a:latin typeface="Open Sans 1 Italics"/>
                <a:ea typeface="Open Sans 1 Italics"/>
                <a:cs typeface="Open Sans 1 Italics"/>
                <a:sym typeface="Open Sans 1 Italics"/>
              </a:rPr>
              <a:t>5 год</a:t>
            </a:r>
            <a:endParaRPr lang="en-US" sz="1400" i="1" dirty="0">
              <a:solidFill>
                <a:srgbClr val="4F4F4F"/>
              </a:solidFill>
              <a:latin typeface="Open Sans 1 Italics"/>
              <a:ea typeface="Open Sans 1 Italics"/>
              <a:cs typeface="Open Sans 1 Italics"/>
              <a:sym typeface="Open Sans 1 Italics"/>
            </a:endParaRPr>
          </a:p>
        </p:txBody>
      </p:sp>
      <p:graphicFrame>
        <p:nvGraphicFramePr>
          <p:cNvPr id="4" name="Диаграмма 3">
            <a:extLst>
              <a:ext uri="{FF2B5EF4-FFF2-40B4-BE49-F238E27FC236}">
                <a16:creationId xmlns:a16="http://schemas.microsoft.com/office/drawing/2014/main" id="{C9A07B39-6A0F-45AE-8D33-5E6C6E58673D}"/>
              </a:ext>
            </a:extLst>
          </p:cNvPr>
          <p:cNvGraphicFramePr>
            <a:graphicFrameLocks/>
          </p:cNvGraphicFramePr>
          <p:nvPr>
            <p:extLst>
              <p:ext uri="{D42A27DB-BD31-4B8C-83A1-F6EECF244321}">
                <p14:modId xmlns:p14="http://schemas.microsoft.com/office/powerpoint/2010/main" val="72105089"/>
              </p:ext>
            </p:extLst>
          </p:nvPr>
        </p:nvGraphicFramePr>
        <p:xfrm>
          <a:off x="1115152" y="4194620"/>
          <a:ext cx="2488249" cy="174725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Диаграмма 7">
            <a:extLst>
              <a:ext uri="{FF2B5EF4-FFF2-40B4-BE49-F238E27FC236}">
                <a16:creationId xmlns:a16="http://schemas.microsoft.com/office/drawing/2014/main" id="{E2D316F7-7803-4B38-B8EE-BC1E28C0F724}"/>
              </a:ext>
            </a:extLst>
          </p:cNvPr>
          <p:cNvGraphicFramePr>
            <a:graphicFrameLocks/>
          </p:cNvGraphicFramePr>
          <p:nvPr>
            <p:extLst>
              <p:ext uri="{D42A27DB-BD31-4B8C-83A1-F6EECF244321}">
                <p14:modId xmlns:p14="http://schemas.microsoft.com/office/powerpoint/2010/main" val="996774085"/>
              </p:ext>
            </p:extLst>
          </p:nvPr>
        </p:nvGraphicFramePr>
        <p:xfrm>
          <a:off x="4007412" y="4234232"/>
          <a:ext cx="2515924" cy="176223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Диаграмма 8">
            <a:extLst>
              <a:ext uri="{FF2B5EF4-FFF2-40B4-BE49-F238E27FC236}">
                <a16:creationId xmlns:a16="http://schemas.microsoft.com/office/drawing/2014/main" id="{A03D6C46-09DE-407C-BBBA-069E054B59B1}"/>
              </a:ext>
            </a:extLst>
          </p:cNvPr>
          <p:cNvGraphicFramePr>
            <a:graphicFrameLocks/>
          </p:cNvGraphicFramePr>
          <p:nvPr>
            <p:extLst>
              <p:ext uri="{D42A27DB-BD31-4B8C-83A1-F6EECF244321}">
                <p14:modId xmlns:p14="http://schemas.microsoft.com/office/powerpoint/2010/main" val="155185588"/>
              </p:ext>
            </p:extLst>
          </p:nvPr>
        </p:nvGraphicFramePr>
        <p:xfrm>
          <a:off x="1097100" y="6164085"/>
          <a:ext cx="2510436" cy="174361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Диаграмма 13">
            <a:extLst>
              <a:ext uri="{FF2B5EF4-FFF2-40B4-BE49-F238E27FC236}">
                <a16:creationId xmlns:a16="http://schemas.microsoft.com/office/drawing/2014/main" id="{CB5A054E-4EBD-416D-9A79-2FA7133C4A44}"/>
              </a:ext>
            </a:extLst>
          </p:cNvPr>
          <p:cNvGraphicFramePr>
            <a:graphicFrameLocks/>
          </p:cNvGraphicFramePr>
          <p:nvPr>
            <p:extLst>
              <p:ext uri="{D42A27DB-BD31-4B8C-83A1-F6EECF244321}">
                <p14:modId xmlns:p14="http://schemas.microsoft.com/office/powerpoint/2010/main" val="649718551"/>
              </p:ext>
            </p:extLst>
          </p:nvPr>
        </p:nvGraphicFramePr>
        <p:xfrm>
          <a:off x="4039257" y="6186457"/>
          <a:ext cx="2515924" cy="1728667"/>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5643001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C8441D-BB9E-9442-CF52-322E637F530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AFB1E5F-A8CD-B69E-83DB-843B78746658}"/>
              </a:ext>
            </a:extLst>
          </p:cNvPr>
          <p:cNvSpPr/>
          <p:nvPr/>
        </p:nvSpPr>
        <p:spPr>
          <a:xfrm>
            <a:off x="-37193" y="-92536"/>
            <a:ext cx="7593693" cy="10798636"/>
          </a:xfrm>
          <a:custGeom>
            <a:avLst/>
            <a:gdLst/>
            <a:ahLst/>
            <a:cxnLst/>
            <a:rect l="l" t="t" r="r" b="b"/>
            <a:pathLst>
              <a:path w="7560000" h="10692000">
                <a:moveTo>
                  <a:pt x="0" y="0"/>
                </a:moveTo>
                <a:lnTo>
                  <a:pt x="7560000" y="0"/>
                </a:lnTo>
                <a:lnTo>
                  <a:pt x="7560000" y="10692000"/>
                </a:lnTo>
                <a:lnTo>
                  <a:pt x="0" y="10692000"/>
                </a:lnTo>
                <a:lnTo>
                  <a:pt x="0" y="0"/>
                </a:lnTo>
                <a:close/>
              </a:path>
            </a:pathLst>
          </a:custGeom>
          <a:blipFill>
            <a:blip r:embed="rId3"/>
            <a:stretch>
              <a:fillRect l="-4952" t="-1069" r="-168243" b="-1069"/>
            </a:stretch>
          </a:blipFill>
        </p:spPr>
        <p:txBody>
          <a:bodyPr/>
          <a:lstStyle/>
          <a:p>
            <a:endParaRPr lang="ru-KG" dirty="0"/>
          </a:p>
        </p:txBody>
      </p:sp>
      <p:sp>
        <p:nvSpPr>
          <p:cNvPr id="3" name="AutoShape 7">
            <a:extLst>
              <a:ext uri="{FF2B5EF4-FFF2-40B4-BE49-F238E27FC236}">
                <a16:creationId xmlns:a16="http://schemas.microsoft.com/office/drawing/2014/main" id="{ED7C100A-1D87-7B09-6FEF-D5101F43B300}"/>
              </a:ext>
            </a:extLst>
          </p:cNvPr>
          <p:cNvSpPr/>
          <p:nvPr/>
        </p:nvSpPr>
        <p:spPr>
          <a:xfrm>
            <a:off x="756000" y="9916982"/>
            <a:ext cx="6047992" cy="2381"/>
          </a:xfrm>
          <a:prstGeom prst="line">
            <a:avLst/>
          </a:prstGeom>
          <a:ln w="19050" cap="rnd">
            <a:solidFill>
              <a:srgbClr val="4F4F4F"/>
            </a:solidFill>
            <a:prstDash val="solid"/>
            <a:headEnd type="none" w="sm" len="sm"/>
            <a:tailEnd type="none" w="sm" len="sm"/>
          </a:ln>
        </p:spPr>
      </p:sp>
      <p:sp>
        <p:nvSpPr>
          <p:cNvPr id="4" name="TextBox 15">
            <a:extLst>
              <a:ext uri="{FF2B5EF4-FFF2-40B4-BE49-F238E27FC236}">
                <a16:creationId xmlns:a16="http://schemas.microsoft.com/office/drawing/2014/main" id="{23C75574-B91F-FCF3-AE45-BF75719CBFD3}"/>
              </a:ext>
            </a:extLst>
          </p:cNvPr>
          <p:cNvSpPr txBox="1"/>
          <p:nvPr/>
        </p:nvSpPr>
        <p:spPr>
          <a:xfrm>
            <a:off x="3552988" y="10162558"/>
            <a:ext cx="3201564" cy="181012"/>
          </a:xfrm>
          <a:prstGeom prst="rect">
            <a:avLst/>
          </a:prstGeom>
        </p:spPr>
        <p:txBody>
          <a:bodyPr lIns="0" tIns="0" rIns="0" bIns="0" rtlCol="0" anchor="t">
            <a:spAutoFit/>
          </a:bodyPr>
          <a:lstStyle/>
          <a:p>
            <a:pPr algn="r">
              <a:lnSpc>
                <a:spcPts val="1400"/>
              </a:lnSpc>
            </a:pPr>
            <a:r>
              <a:rPr lang="ru-RU" sz="1400" i="1" dirty="0">
                <a:solidFill>
                  <a:srgbClr val="4F4F4F"/>
                </a:solidFill>
                <a:latin typeface="Open Sans 1 Italics"/>
                <a:ea typeface="Open Sans 1 Italics"/>
                <a:cs typeface="Open Sans 1 Italics"/>
                <a:sym typeface="Open Sans 1 Italics"/>
              </a:rPr>
              <a:t>Годовой отчет за </a:t>
            </a:r>
            <a:r>
              <a:rPr lang="en-US" sz="1400" i="1" dirty="0">
                <a:solidFill>
                  <a:srgbClr val="4F4F4F"/>
                </a:solidFill>
                <a:latin typeface="Open Sans 1 Italics"/>
                <a:ea typeface="Open Sans 1 Italics"/>
                <a:cs typeface="Open Sans 1 Italics"/>
                <a:sym typeface="Open Sans 1 Italics"/>
              </a:rPr>
              <a:t>202</a:t>
            </a:r>
            <a:r>
              <a:rPr lang="ru-RU" sz="1400" i="1" dirty="0">
                <a:solidFill>
                  <a:srgbClr val="4F4F4F"/>
                </a:solidFill>
                <a:latin typeface="Open Sans 1 Italics"/>
                <a:ea typeface="Open Sans 1 Italics"/>
                <a:cs typeface="Open Sans 1 Italics"/>
                <a:sym typeface="Open Sans 1 Italics"/>
              </a:rPr>
              <a:t>5 год</a:t>
            </a:r>
            <a:endParaRPr lang="en-US" sz="1400" i="1" dirty="0">
              <a:solidFill>
                <a:srgbClr val="4F4F4F"/>
              </a:solidFill>
              <a:latin typeface="Open Sans 1 Italics"/>
              <a:ea typeface="Open Sans 1 Italics"/>
              <a:cs typeface="Open Sans 1 Italics"/>
              <a:sym typeface="Open Sans 1 Italics"/>
            </a:endParaRPr>
          </a:p>
        </p:txBody>
      </p:sp>
      <p:grpSp>
        <p:nvGrpSpPr>
          <p:cNvPr id="5" name="Group 2">
            <a:extLst>
              <a:ext uri="{FF2B5EF4-FFF2-40B4-BE49-F238E27FC236}">
                <a16:creationId xmlns:a16="http://schemas.microsoft.com/office/drawing/2014/main" id="{61221908-50E0-7A67-974F-F912695038B0}"/>
              </a:ext>
            </a:extLst>
          </p:cNvPr>
          <p:cNvGrpSpPr/>
          <p:nvPr/>
        </p:nvGrpSpPr>
        <p:grpSpPr>
          <a:xfrm>
            <a:off x="790499" y="10070223"/>
            <a:ext cx="490114" cy="490114"/>
            <a:chOff x="0" y="0"/>
            <a:chExt cx="812800" cy="812800"/>
          </a:xfrm>
        </p:grpSpPr>
        <p:sp>
          <p:nvSpPr>
            <p:cNvPr id="6" name="Freeform 3">
              <a:extLst>
                <a:ext uri="{FF2B5EF4-FFF2-40B4-BE49-F238E27FC236}">
                  <a16:creationId xmlns:a16="http://schemas.microsoft.com/office/drawing/2014/main" id="{2438F304-3F42-24FB-8779-B2E423F13AF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DEDED"/>
            </a:solidFill>
          </p:spPr>
        </p:sp>
        <p:sp>
          <p:nvSpPr>
            <p:cNvPr id="8" name="TextBox 4">
              <a:extLst>
                <a:ext uri="{FF2B5EF4-FFF2-40B4-BE49-F238E27FC236}">
                  <a16:creationId xmlns:a16="http://schemas.microsoft.com/office/drawing/2014/main" id="{282656CA-59D5-0489-7CD0-D6D823E29C5F}"/>
                </a:ext>
              </a:extLst>
            </p:cNvPr>
            <p:cNvSpPr txBox="1"/>
            <p:nvPr/>
          </p:nvSpPr>
          <p:spPr>
            <a:xfrm>
              <a:off x="76200" y="76200"/>
              <a:ext cx="660400" cy="660400"/>
            </a:xfrm>
            <a:prstGeom prst="rect">
              <a:avLst/>
            </a:prstGeom>
          </p:spPr>
          <p:txBody>
            <a:bodyPr lIns="50800" tIns="50800" rIns="50800" bIns="50800" rtlCol="0" anchor="ctr"/>
            <a:lstStyle/>
            <a:p>
              <a:pPr algn="ctr">
                <a:lnSpc>
                  <a:spcPts val="1439"/>
                </a:lnSpc>
              </a:pPr>
              <a:endParaRPr/>
            </a:p>
          </p:txBody>
        </p:sp>
      </p:grpSp>
      <p:sp>
        <p:nvSpPr>
          <p:cNvPr id="12" name="TextBox 18">
            <a:extLst>
              <a:ext uri="{FF2B5EF4-FFF2-40B4-BE49-F238E27FC236}">
                <a16:creationId xmlns:a16="http://schemas.microsoft.com/office/drawing/2014/main" id="{A523F036-14DA-FCD1-B5CD-12B0876EB3B0}"/>
              </a:ext>
            </a:extLst>
          </p:cNvPr>
          <p:cNvSpPr txBox="1"/>
          <p:nvPr/>
        </p:nvSpPr>
        <p:spPr>
          <a:xfrm>
            <a:off x="857393" y="10207827"/>
            <a:ext cx="377272" cy="271485"/>
          </a:xfrm>
          <a:prstGeom prst="rect">
            <a:avLst/>
          </a:prstGeom>
        </p:spPr>
        <p:txBody>
          <a:bodyPr lIns="0" tIns="0" rIns="0" bIns="0" rtlCol="0" anchor="t">
            <a:spAutoFit/>
          </a:bodyPr>
          <a:lstStyle/>
          <a:p>
            <a:pPr algn="ctr">
              <a:lnSpc>
                <a:spcPts val="2100"/>
              </a:lnSpc>
            </a:pPr>
            <a:r>
              <a:rPr lang="ru-RU" sz="2100" b="1" dirty="0">
                <a:solidFill>
                  <a:srgbClr val="002F80"/>
                </a:solidFill>
                <a:latin typeface="Open Sans 1 Bold"/>
                <a:ea typeface="Open Sans 1 Bold"/>
                <a:cs typeface="Open Sans 1 Bold"/>
                <a:sym typeface="Open Sans 1 Bold"/>
              </a:rPr>
              <a:t>14</a:t>
            </a:r>
            <a:endParaRPr lang="en-US" sz="2100" b="1" dirty="0">
              <a:solidFill>
                <a:srgbClr val="002F80"/>
              </a:solidFill>
              <a:latin typeface="Open Sans 1 Bold"/>
              <a:ea typeface="Open Sans 1 Bold"/>
              <a:cs typeface="Open Sans 1 Bold"/>
              <a:sym typeface="Open Sans 1 Bold"/>
            </a:endParaRPr>
          </a:p>
        </p:txBody>
      </p:sp>
      <p:sp>
        <p:nvSpPr>
          <p:cNvPr id="18" name="AutoShape 6">
            <a:extLst>
              <a:ext uri="{FF2B5EF4-FFF2-40B4-BE49-F238E27FC236}">
                <a16:creationId xmlns:a16="http://schemas.microsoft.com/office/drawing/2014/main" id="{6CE606D3-0601-00FC-D764-E2D10D5649CB}"/>
              </a:ext>
            </a:extLst>
          </p:cNvPr>
          <p:cNvSpPr/>
          <p:nvPr/>
        </p:nvSpPr>
        <p:spPr>
          <a:xfrm>
            <a:off x="930729" y="774700"/>
            <a:ext cx="613868" cy="0"/>
          </a:xfrm>
          <a:prstGeom prst="line">
            <a:avLst/>
          </a:prstGeom>
          <a:ln w="47625" cap="rnd">
            <a:solidFill>
              <a:srgbClr val="FEBA3A"/>
            </a:solidFill>
            <a:prstDash val="solid"/>
            <a:headEnd type="none" w="sm" len="sm"/>
            <a:tailEnd type="none" w="sm" len="sm"/>
          </a:ln>
        </p:spPr>
      </p:sp>
      <p:sp>
        <p:nvSpPr>
          <p:cNvPr id="9" name="TextBox 14">
            <a:extLst>
              <a:ext uri="{FF2B5EF4-FFF2-40B4-BE49-F238E27FC236}">
                <a16:creationId xmlns:a16="http://schemas.microsoft.com/office/drawing/2014/main" id="{1657F280-C639-0FB2-9279-33A5A3EBAC05}"/>
              </a:ext>
            </a:extLst>
          </p:cNvPr>
          <p:cNvSpPr txBox="1"/>
          <p:nvPr/>
        </p:nvSpPr>
        <p:spPr>
          <a:xfrm>
            <a:off x="930729" y="372880"/>
            <a:ext cx="6268070" cy="246221"/>
          </a:xfrm>
          <a:prstGeom prst="rect">
            <a:avLst/>
          </a:prstGeom>
        </p:spPr>
        <p:txBody>
          <a:bodyPr wrap="square" lIns="0" tIns="0" rIns="0" bIns="0" rtlCol="0" anchor="t">
            <a:spAutoFit/>
          </a:bodyPr>
          <a:lstStyle/>
          <a:p>
            <a:pPr>
              <a:spcAft>
                <a:spcPts val="200"/>
              </a:spcAft>
            </a:pPr>
            <a:r>
              <a:rPr lang="ru-RU" sz="1600" b="1" dirty="0">
                <a:solidFill>
                  <a:srgbClr val="002F80"/>
                </a:solidFill>
                <a:latin typeface="Open Sans 2 Ultra-Bold"/>
                <a:ea typeface="Open Sans 2 Ultra-Bold"/>
                <a:cs typeface="Open Sans 2 Ultra-Bold"/>
              </a:rPr>
              <a:t>Реестр МФК - участников Системы защиты депозитов </a:t>
            </a:r>
          </a:p>
        </p:txBody>
      </p:sp>
      <p:graphicFrame>
        <p:nvGraphicFramePr>
          <p:cNvPr id="27" name="Таблица 26">
            <a:extLst>
              <a:ext uri="{FF2B5EF4-FFF2-40B4-BE49-F238E27FC236}">
                <a16:creationId xmlns:a16="http://schemas.microsoft.com/office/drawing/2014/main" id="{9C3E3F60-1712-FB70-19D0-53671DF50D46}"/>
              </a:ext>
            </a:extLst>
          </p:cNvPr>
          <p:cNvGraphicFramePr>
            <a:graphicFrameLocks noGrp="1"/>
          </p:cNvGraphicFramePr>
          <p:nvPr>
            <p:extLst>
              <p:ext uri="{D42A27DB-BD31-4B8C-83A1-F6EECF244321}">
                <p14:modId xmlns:p14="http://schemas.microsoft.com/office/powerpoint/2010/main" val="3952437530"/>
              </p:ext>
            </p:extLst>
          </p:nvPr>
        </p:nvGraphicFramePr>
        <p:xfrm>
          <a:off x="1088012" y="2092606"/>
          <a:ext cx="5733426" cy="3254094"/>
        </p:xfrm>
        <a:graphic>
          <a:graphicData uri="http://schemas.openxmlformats.org/drawingml/2006/table">
            <a:tbl>
              <a:tblPr/>
              <a:tblGrid>
                <a:gridCol w="3094230">
                  <a:extLst>
                    <a:ext uri="{9D8B030D-6E8A-4147-A177-3AD203B41FA5}">
                      <a16:colId xmlns:a16="http://schemas.microsoft.com/office/drawing/2014/main" val="2560858272"/>
                    </a:ext>
                  </a:extLst>
                </a:gridCol>
                <a:gridCol w="2639196">
                  <a:extLst>
                    <a:ext uri="{9D8B030D-6E8A-4147-A177-3AD203B41FA5}">
                      <a16:colId xmlns:a16="http://schemas.microsoft.com/office/drawing/2014/main" val="2509546046"/>
                    </a:ext>
                  </a:extLst>
                </a:gridCol>
              </a:tblGrid>
              <a:tr h="1084698">
                <a:tc>
                  <a:txBody>
                    <a:bodyPr/>
                    <a:lstStyle/>
                    <a:p>
                      <a:pPr algn="l" fontAlgn="ctr">
                        <a:buNone/>
                      </a:pPr>
                      <a:r>
                        <a:rPr lang="ru-RU" sz="1600" b="0" i="0" u="none" strike="noStrike" dirty="0">
                          <a:solidFill>
                            <a:srgbClr val="000000"/>
                          </a:solidFill>
                          <a:effectLst/>
                          <a:latin typeface="+mn-lt"/>
                          <a:cs typeface="Calibri" panose="020F0502020204030204" pitchFamily="34" charset="0"/>
                        </a:rPr>
                        <a:t>ОАО «Микрофинансовая компания «АБН»</a:t>
                      </a:r>
                    </a:p>
                    <a:p>
                      <a:pPr algn="l" fontAlgn="ctr">
                        <a:buNone/>
                      </a:pPr>
                      <a:endParaRPr lang="ru-RU" sz="1600" b="0" i="0" u="none" strike="noStrike" dirty="0">
                        <a:solidFill>
                          <a:srgbClr val="000000"/>
                        </a:solidFill>
                        <a:effectLst/>
                        <a:latin typeface="+mn-lt"/>
                        <a:cs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buNone/>
                      </a:pPr>
                      <a:r>
                        <a:rPr lang="ru-KG" sz="1600" b="0" i="0" u="none" strike="noStrike" dirty="0">
                          <a:solidFill>
                            <a:srgbClr val="000000"/>
                          </a:solidFill>
                          <a:effectLst/>
                          <a:latin typeface="Times New Roman" panose="02020603050405020304" pitchFamily="18" charset="0"/>
                        </a:rPr>
                        <a:t> </a:t>
                      </a:r>
                      <a:endParaRPr lang="ru-KG" sz="1600" b="0" i="0" u="none" strike="noStrike" dirty="0">
                        <a:solidFill>
                          <a:srgbClr val="000000"/>
                        </a:solidFill>
                        <a:effectLst/>
                        <a:latin typeface="Calibri" panose="020F0502020204030204" pitchFamily="34" charset="0"/>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62693678"/>
                  </a:ext>
                </a:extLst>
              </a:tr>
              <a:tr h="1084698">
                <a:tc>
                  <a:txBody>
                    <a:bodyPr/>
                    <a:lstStyle/>
                    <a:p>
                      <a:pPr algn="l" fontAlgn="ctr">
                        <a:buNone/>
                      </a:pPr>
                      <a:r>
                        <a:rPr lang="ru-RU" sz="1600" b="0" i="0" u="none" strike="noStrike" dirty="0">
                          <a:solidFill>
                            <a:srgbClr val="000000"/>
                          </a:solidFill>
                          <a:effectLst/>
                          <a:latin typeface="+mn-lt"/>
                          <a:cs typeface="Calibri" panose="020F0502020204030204" pitchFamily="34" charset="0"/>
                        </a:rPr>
                        <a:t>ОАО «Микрофинансовая компания «Салым Финанс»</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buNone/>
                      </a:pPr>
                      <a:endParaRPr lang="ru-KG" sz="1600" b="0" i="0" u="none" strike="noStrike" dirty="0">
                        <a:solidFill>
                          <a:srgbClr val="000000"/>
                        </a:solidFill>
                        <a:effectLst/>
                        <a:latin typeface="Times New Roman" panose="02020603050405020304" pitchFamily="18"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88242530"/>
                  </a:ext>
                </a:extLst>
              </a:tr>
              <a:tr h="1084698">
                <a:tc>
                  <a:txBody>
                    <a:bodyPr/>
                    <a:lstStyle/>
                    <a:p>
                      <a:pPr algn="l" fontAlgn="ctr">
                        <a:buNone/>
                      </a:pPr>
                      <a:r>
                        <a:rPr lang="ru-RU" sz="1600" b="0" i="0" u="none" strike="noStrike" dirty="0">
                          <a:solidFill>
                            <a:srgbClr val="000000"/>
                          </a:solidFill>
                          <a:effectLst/>
                          <a:latin typeface="+mn-lt"/>
                          <a:cs typeface="Calibri" panose="020F0502020204030204" pitchFamily="34" charset="0"/>
                        </a:rPr>
                        <a:t>ОАО «Микрофинансовая компания «Элет-Капитал»</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buNone/>
                      </a:pPr>
                      <a:endParaRPr lang="ru-KG" sz="1600" b="0" i="0" u="none" strike="noStrike" dirty="0">
                        <a:solidFill>
                          <a:srgbClr val="000000"/>
                        </a:solidFill>
                        <a:effectLst/>
                        <a:latin typeface="Times New Roman" panose="02020603050405020304" pitchFamily="18"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0195793"/>
                  </a:ext>
                </a:extLst>
              </a:tr>
            </a:tbl>
          </a:graphicData>
        </a:graphic>
      </p:graphicFrame>
      <p:pic>
        <p:nvPicPr>
          <p:cNvPr id="28" name="Рисунок 27">
            <a:extLst>
              <a:ext uri="{FF2B5EF4-FFF2-40B4-BE49-F238E27FC236}">
                <a16:creationId xmlns:a16="http://schemas.microsoft.com/office/drawing/2014/main" id="{31689B77-3713-4E70-A2AB-9C967EB7C5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5450" y="2451127"/>
            <a:ext cx="1867878" cy="457173"/>
          </a:xfrm>
          <a:prstGeom prst="rect">
            <a:avLst/>
          </a:prstGeom>
          <a:noFill/>
          <a:extLst>
            <a:ext uri="{909E8E84-426E-40DD-AFC4-6F175D3DCCD1}">
              <a14:hiddenFill xmlns:a14="http://schemas.microsoft.com/office/drawing/2010/main">
                <a:solidFill>
                  <a:srgbClr val="FFFFFF"/>
                </a:solidFill>
              </a14:hiddenFill>
            </a:ext>
          </a:extLst>
        </p:spPr>
      </p:pic>
      <p:pic>
        <p:nvPicPr>
          <p:cNvPr id="29" name="Рисунок 28">
            <a:extLst>
              <a:ext uri="{FF2B5EF4-FFF2-40B4-BE49-F238E27FC236}">
                <a16:creationId xmlns:a16="http://schemas.microsoft.com/office/drawing/2014/main" id="{7DA0B056-DA38-4115-8A7C-A62ED13504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87850" y="3581170"/>
            <a:ext cx="1953577" cy="377300"/>
          </a:xfrm>
          <a:prstGeom prst="rect">
            <a:avLst/>
          </a:prstGeom>
          <a:noFill/>
          <a:extLst>
            <a:ext uri="{909E8E84-426E-40DD-AFC4-6F175D3DCCD1}">
              <a14:hiddenFill xmlns:a14="http://schemas.microsoft.com/office/drawing/2010/main">
                <a:solidFill>
                  <a:srgbClr val="FFFFFF"/>
                </a:solidFill>
              </a14:hiddenFill>
            </a:ext>
          </a:extLst>
        </p:spPr>
      </p:pic>
      <p:pic>
        <p:nvPicPr>
          <p:cNvPr id="30" name="Рисунок 29">
            <a:extLst>
              <a:ext uri="{FF2B5EF4-FFF2-40B4-BE49-F238E27FC236}">
                <a16:creationId xmlns:a16="http://schemas.microsoft.com/office/drawing/2014/main" id="{F6E4C672-3B55-4D3E-A116-B4F569A4A9B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9013" y="4631340"/>
            <a:ext cx="2502663" cy="53815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CDB767D-E094-B196-B1C9-B788A330A12E}"/>
              </a:ext>
            </a:extLst>
          </p:cNvPr>
          <p:cNvSpPr txBox="1"/>
          <p:nvPr/>
        </p:nvSpPr>
        <p:spPr>
          <a:xfrm>
            <a:off x="1035556" y="883452"/>
            <a:ext cx="6047992" cy="1092607"/>
          </a:xfrm>
          <a:prstGeom prst="rect">
            <a:avLst/>
          </a:prstGeom>
          <a:noFill/>
        </p:spPr>
        <p:txBody>
          <a:bodyPr wrap="square">
            <a:spAutoFit/>
          </a:bodyPr>
          <a:lstStyle/>
          <a:p>
            <a:pPr indent="361950" algn="just"/>
            <a:r>
              <a:rPr lang="ru-RU" sz="1300" dirty="0"/>
              <a:t>По итогам 2025 года в Кыргызской Республике 3 Микрофинансовые компании имеют право привлекать депозиты и являются участниками системы защиты депозитов. </a:t>
            </a:r>
          </a:p>
          <a:p>
            <a:pPr indent="361950" algn="just"/>
            <a:r>
              <a:rPr lang="ru-RU" sz="1300" dirty="0"/>
              <a:t>В 2025 году в реестр микрофинансовых компаний-участников системы защиты депозитов был включен ЗАО МФК «Элет-Капитал». </a:t>
            </a:r>
            <a:endParaRPr lang="ru-KG" sz="1300" dirty="0"/>
          </a:p>
        </p:txBody>
      </p:sp>
    </p:spTree>
    <p:extLst>
      <p:ext uri="{BB962C8B-B14F-4D97-AF65-F5344CB8AC3E}">
        <p14:creationId xmlns:p14="http://schemas.microsoft.com/office/powerpoint/2010/main" val="24136823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D18D8F-DE17-F4B5-F23B-F129214BF6D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7375996-D098-E5FD-93A3-77D622893A9F}"/>
              </a:ext>
            </a:extLst>
          </p:cNvPr>
          <p:cNvSpPr/>
          <p:nvPr/>
        </p:nvSpPr>
        <p:spPr>
          <a:xfrm>
            <a:off x="0" y="0"/>
            <a:ext cx="7556500" cy="10692000"/>
          </a:xfrm>
          <a:custGeom>
            <a:avLst/>
            <a:gdLst/>
            <a:ahLst/>
            <a:cxnLst/>
            <a:rect l="l" t="t" r="r" b="b"/>
            <a:pathLst>
              <a:path w="7560000" h="10692000">
                <a:moveTo>
                  <a:pt x="0" y="0"/>
                </a:moveTo>
                <a:lnTo>
                  <a:pt x="7560000" y="0"/>
                </a:lnTo>
                <a:lnTo>
                  <a:pt x="7560000" y="10692000"/>
                </a:lnTo>
                <a:lnTo>
                  <a:pt x="0" y="10692000"/>
                </a:lnTo>
                <a:lnTo>
                  <a:pt x="0" y="0"/>
                </a:lnTo>
                <a:close/>
              </a:path>
            </a:pathLst>
          </a:custGeom>
          <a:blipFill>
            <a:blip r:embed="rId3"/>
            <a:stretch>
              <a:fillRect l="-4952" t="-1069" r="-168243" b="-1069"/>
            </a:stretch>
          </a:blipFill>
        </p:spPr>
        <p:txBody>
          <a:bodyPr/>
          <a:lstStyle/>
          <a:p>
            <a:endParaRPr lang="ru-KG" dirty="0"/>
          </a:p>
        </p:txBody>
      </p:sp>
      <p:sp>
        <p:nvSpPr>
          <p:cNvPr id="3" name="AutoShape 7">
            <a:extLst>
              <a:ext uri="{FF2B5EF4-FFF2-40B4-BE49-F238E27FC236}">
                <a16:creationId xmlns:a16="http://schemas.microsoft.com/office/drawing/2014/main" id="{F58F2734-EA89-10EB-F34A-D2615E573E56}"/>
              </a:ext>
            </a:extLst>
          </p:cNvPr>
          <p:cNvSpPr/>
          <p:nvPr/>
        </p:nvSpPr>
        <p:spPr>
          <a:xfrm>
            <a:off x="756008" y="9933619"/>
            <a:ext cx="6047992" cy="2381"/>
          </a:xfrm>
          <a:prstGeom prst="line">
            <a:avLst/>
          </a:prstGeom>
          <a:ln w="19050" cap="rnd">
            <a:solidFill>
              <a:srgbClr val="4F4F4F"/>
            </a:solidFill>
            <a:prstDash val="solid"/>
            <a:headEnd type="none" w="sm" len="sm"/>
            <a:tailEnd type="none" w="sm" len="sm"/>
          </a:ln>
        </p:spPr>
      </p:sp>
      <p:sp>
        <p:nvSpPr>
          <p:cNvPr id="4" name="TextBox 15">
            <a:extLst>
              <a:ext uri="{FF2B5EF4-FFF2-40B4-BE49-F238E27FC236}">
                <a16:creationId xmlns:a16="http://schemas.microsoft.com/office/drawing/2014/main" id="{F1A1FC08-FCC0-30FB-D0B4-3A0D67FC01B2}"/>
              </a:ext>
            </a:extLst>
          </p:cNvPr>
          <p:cNvSpPr txBox="1"/>
          <p:nvPr/>
        </p:nvSpPr>
        <p:spPr>
          <a:xfrm>
            <a:off x="3608398" y="10210902"/>
            <a:ext cx="3201564" cy="181012"/>
          </a:xfrm>
          <a:prstGeom prst="rect">
            <a:avLst/>
          </a:prstGeom>
        </p:spPr>
        <p:txBody>
          <a:bodyPr lIns="0" tIns="0" rIns="0" bIns="0" rtlCol="0" anchor="t">
            <a:spAutoFit/>
          </a:bodyPr>
          <a:lstStyle/>
          <a:p>
            <a:pPr algn="r">
              <a:lnSpc>
                <a:spcPts val="1400"/>
              </a:lnSpc>
            </a:pPr>
            <a:r>
              <a:rPr lang="ru-RU" sz="1400" i="1" dirty="0">
                <a:solidFill>
                  <a:srgbClr val="4F4F4F"/>
                </a:solidFill>
                <a:latin typeface="Open Sans 1 Italics"/>
                <a:ea typeface="Open Sans 1 Italics"/>
                <a:cs typeface="Open Sans 1 Italics"/>
                <a:sym typeface="Open Sans 1 Italics"/>
              </a:rPr>
              <a:t>Годовой отчет за </a:t>
            </a:r>
            <a:r>
              <a:rPr lang="en-US" sz="1400" i="1" dirty="0">
                <a:solidFill>
                  <a:srgbClr val="4F4F4F"/>
                </a:solidFill>
                <a:latin typeface="Open Sans 1 Italics"/>
                <a:ea typeface="Open Sans 1 Italics"/>
                <a:cs typeface="Open Sans 1 Italics"/>
                <a:sym typeface="Open Sans 1 Italics"/>
              </a:rPr>
              <a:t>202</a:t>
            </a:r>
            <a:r>
              <a:rPr lang="ru-RU" sz="1400" i="1" dirty="0">
                <a:solidFill>
                  <a:srgbClr val="4F4F4F"/>
                </a:solidFill>
                <a:latin typeface="Open Sans 1 Italics"/>
                <a:ea typeface="Open Sans 1 Italics"/>
                <a:cs typeface="Open Sans 1 Italics"/>
                <a:sym typeface="Open Sans 1 Italics"/>
              </a:rPr>
              <a:t>5 год</a:t>
            </a:r>
            <a:endParaRPr lang="en-US" sz="1400" i="1" dirty="0">
              <a:solidFill>
                <a:srgbClr val="4F4F4F"/>
              </a:solidFill>
              <a:latin typeface="Open Sans 1 Italics"/>
              <a:ea typeface="Open Sans 1 Italics"/>
              <a:cs typeface="Open Sans 1 Italics"/>
              <a:sym typeface="Open Sans 1 Italics"/>
            </a:endParaRPr>
          </a:p>
        </p:txBody>
      </p:sp>
      <p:grpSp>
        <p:nvGrpSpPr>
          <p:cNvPr id="5" name="Group 2">
            <a:extLst>
              <a:ext uri="{FF2B5EF4-FFF2-40B4-BE49-F238E27FC236}">
                <a16:creationId xmlns:a16="http://schemas.microsoft.com/office/drawing/2014/main" id="{07C4FAE3-ADD0-A544-C740-78A8EF06357D}"/>
              </a:ext>
            </a:extLst>
          </p:cNvPr>
          <p:cNvGrpSpPr/>
          <p:nvPr/>
        </p:nvGrpSpPr>
        <p:grpSpPr>
          <a:xfrm>
            <a:off x="756000" y="10050300"/>
            <a:ext cx="490114" cy="490114"/>
            <a:chOff x="0" y="0"/>
            <a:chExt cx="812800" cy="812800"/>
          </a:xfrm>
        </p:grpSpPr>
        <p:sp>
          <p:nvSpPr>
            <p:cNvPr id="6" name="Freeform 3">
              <a:extLst>
                <a:ext uri="{FF2B5EF4-FFF2-40B4-BE49-F238E27FC236}">
                  <a16:creationId xmlns:a16="http://schemas.microsoft.com/office/drawing/2014/main" id="{FBD2F739-8589-C5DB-1A3F-16B2A5E144D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DEDED"/>
            </a:solidFill>
          </p:spPr>
        </p:sp>
        <p:sp>
          <p:nvSpPr>
            <p:cNvPr id="8" name="TextBox 4">
              <a:extLst>
                <a:ext uri="{FF2B5EF4-FFF2-40B4-BE49-F238E27FC236}">
                  <a16:creationId xmlns:a16="http://schemas.microsoft.com/office/drawing/2014/main" id="{1F6F627A-620B-D406-B648-4E06BBC54DBA}"/>
                </a:ext>
              </a:extLst>
            </p:cNvPr>
            <p:cNvSpPr txBox="1"/>
            <p:nvPr/>
          </p:nvSpPr>
          <p:spPr>
            <a:xfrm>
              <a:off x="76200" y="76200"/>
              <a:ext cx="660400" cy="660400"/>
            </a:xfrm>
            <a:prstGeom prst="rect">
              <a:avLst/>
            </a:prstGeom>
          </p:spPr>
          <p:txBody>
            <a:bodyPr lIns="50800" tIns="50800" rIns="50800" bIns="50800" rtlCol="0" anchor="ctr"/>
            <a:lstStyle/>
            <a:p>
              <a:pPr algn="ctr">
                <a:lnSpc>
                  <a:spcPts val="1439"/>
                </a:lnSpc>
              </a:pPr>
              <a:endParaRPr/>
            </a:p>
          </p:txBody>
        </p:sp>
      </p:grpSp>
      <p:sp>
        <p:nvSpPr>
          <p:cNvPr id="12" name="TextBox 18">
            <a:extLst>
              <a:ext uri="{FF2B5EF4-FFF2-40B4-BE49-F238E27FC236}">
                <a16:creationId xmlns:a16="http://schemas.microsoft.com/office/drawing/2014/main" id="{9FDD5653-0C36-FE90-1D3A-9DE221AFBFEE}"/>
              </a:ext>
            </a:extLst>
          </p:cNvPr>
          <p:cNvSpPr txBox="1"/>
          <p:nvPr/>
        </p:nvSpPr>
        <p:spPr>
          <a:xfrm>
            <a:off x="812421" y="10173437"/>
            <a:ext cx="377272" cy="271485"/>
          </a:xfrm>
          <a:prstGeom prst="rect">
            <a:avLst/>
          </a:prstGeom>
        </p:spPr>
        <p:txBody>
          <a:bodyPr lIns="0" tIns="0" rIns="0" bIns="0" rtlCol="0" anchor="t">
            <a:spAutoFit/>
          </a:bodyPr>
          <a:lstStyle/>
          <a:p>
            <a:pPr algn="ctr">
              <a:lnSpc>
                <a:spcPts val="2100"/>
              </a:lnSpc>
            </a:pPr>
            <a:r>
              <a:rPr lang="ru-RU" sz="2100" b="1" dirty="0">
                <a:solidFill>
                  <a:srgbClr val="002F80"/>
                </a:solidFill>
                <a:latin typeface="Open Sans 1 Bold"/>
                <a:ea typeface="Open Sans 1 Bold"/>
                <a:cs typeface="Open Sans 1 Bold"/>
                <a:sym typeface="Open Sans 1 Bold"/>
              </a:rPr>
              <a:t>15</a:t>
            </a:r>
            <a:endParaRPr lang="en-US" sz="2100" b="1" dirty="0">
              <a:solidFill>
                <a:srgbClr val="002F80"/>
              </a:solidFill>
              <a:latin typeface="Open Sans 1 Bold"/>
              <a:ea typeface="Open Sans 1 Bold"/>
              <a:cs typeface="Open Sans 1 Bold"/>
              <a:sym typeface="Open Sans 1 Bold"/>
            </a:endParaRPr>
          </a:p>
        </p:txBody>
      </p:sp>
      <p:sp>
        <p:nvSpPr>
          <p:cNvPr id="18" name="AutoShape 6">
            <a:extLst>
              <a:ext uri="{FF2B5EF4-FFF2-40B4-BE49-F238E27FC236}">
                <a16:creationId xmlns:a16="http://schemas.microsoft.com/office/drawing/2014/main" id="{DB67179C-15D2-CF34-C4D3-32A3363CB114}"/>
              </a:ext>
            </a:extLst>
          </p:cNvPr>
          <p:cNvSpPr/>
          <p:nvPr/>
        </p:nvSpPr>
        <p:spPr>
          <a:xfrm>
            <a:off x="1240260" y="1993900"/>
            <a:ext cx="935285" cy="0"/>
          </a:xfrm>
          <a:prstGeom prst="line">
            <a:avLst/>
          </a:prstGeom>
          <a:ln w="47625" cap="rnd">
            <a:solidFill>
              <a:srgbClr val="FEBA3A"/>
            </a:solidFill>
            <a:prstDash val="solid"/>
            <a:headEnd type="none" w="sm" len="sm"/>
            <a:tailEnd type="none" w="sm" len="sm"/>
          </a:ln>
        </p:spPr>
      </p:sp>
      <p:grpSp>
        <p:nvGrpSpPr>
          <p:cNvPr id="13" name="Group 33">
            <a:extLst>
              <a:ext uri="{FF2B5EF4-FFF2-40B4-BE49-F238E27FC236}">
                <a16:creationId xmlns:a16="http://schemas.microsoft.com/office/drawing/2014/main" id="{CC431858-9770-E896-D010-15C8814C5FE9}"/>
              </a:ext>
            </a:extLst>
          </p:cNvPr>
          <p:cNvGrpSpPr/>
          <p:nvPr/>
        </p:nvGrpSpPr>
        <p:grpSpPr>
          <a:xfrm>
            <a:off x="1240261" y="908400"/>
            <a:ext cx="935285" cy="852877"/>
            <a:chOff x="0" y="0"/>
            <a:chExt cx="335185" cy="305652"/>
          </a:xfrm>
        </p:grpSpPr>
        <p:sp>
          <p:nvSpPr>
            <p:cNvPr id="14" name="Freeform 34">
              <a:extLst>
                <a:ext uri="{FF2B5EF4-FFF2-40B4-BE49-F238E27FC236}">
                  <a16:creationId xmlns:a16="http://schemas.microsoft.com/office/drawing/2014/main" id="{110923A0-3D39-D51E-07BC-DB2F2877DAEC}"/>
                </a:ext>
              </a:extLst>
            </p:cNvPr>
            <p:cNvSpPr/>
            <p:nvPr/>
          </p:nvSpPr>
          <p:spPr>
            <a:xfrm>
              <a:off x="0" y="0"/>
              <a:ext cx="335185" cy="305652"/>
            </a:xfrm>
            <a:custGeom>
              <a:avLst/>
              <a:gdLst/>
              <a:ahLst/>
              <a:cxnLst/>
              <a:rect l="l" t="t" r="r" b="b"/>
              <a:pathLst>
                <a:path w="335185" h="305652">
                  <a:moveTo>
                    <a:pt x="0" y="0"/>
                  </a:moveTo>
                  <a:lnTo>
                    <a:pt x="335185" y="0"/>
                  </a:lnTo>
                  <a:lnTo>
                    <a:pt x="335185" y="305652"/>
                  </a:lnTo>
                  <a:lnTo>
                    <a:pt x="0" y="305652"/>
                  </a:lnTo>
                  <a:close/>
                </a:path>
              </a:pathLst>
            </a:custGeom>
            <a:solidFill>
              <a:srgbClr val="FEBA3A"/>
            </a:solidFill>
          </p:spPr>
          <p:txBody>
            <a:bodyPr/>
            <a:lstStyle/>
            <a:p>
              <a:endParaRPr lang="ru-KG" dirty="0"/>
            </a:p>
          </p:txBody>
        </p:sp>
        <p:sp>
          <p:nvSpPr>
            <p:cNvPr id="15" name="TextBox 35">
              <a:extLst>
                <a:ext uri="{FF2B5EF4-FFF2-40B4-BE49-F238E27FC236}">
                  <a16:creationId xmlns:a16="http://schemas.microsoft.com/office/drawing/2014/main" id="{74E91516-4C3E-C1B3-7780-F8EA6FF964D9}"/>
                </a:ext>
              </a:extLst>
            </p:cNvPr>
            <p:cNvSpPr txBox="1"/>
            <p:nvPr/>
          </p:nvSpPr>
          <p:spPr>
            <a:xfrm>
              <a:off x="0" y="0"/>
              <a:ext cx="335185" cy="305652"/>
            </a:xfrm>
            <a:prstGeom prst="rect">
              <a:avLst/>
            </a:prstGeom>
          </p:spPr>
          <p:txBody>
            <a:bodyPr lIns="50800" tIns="50800" rIns="50800" bIns="50800" rtlCol="0" anchor="ctr"/>
            <a:lstStyle/>
            <a:p>
              <a:pPr algn="ctr">
                <a:lnSpc>
                  <a:spcPts val="1439"/>
                </a:lnSpc>
              </a:pPr>
              <a:endParaRPr/>
            </a:p>
          </p:txBody>
        </p:sp>
      </p:grpSp>
      <p:sp>
        <p:nvSpPr>
          <p:cNvPr id="16" name="TextBox 36">
            <a:extLst>
              <a:ext uri="{FF2B5EF4-FFF2-40B4-BE49-F238E27FC236}">
                <a16:creationId xmlns:a16="http://schemas.microsoft.com/office/drawing/2014/main" id="{46CEE46C-6BCB-B3BC-1938-FA57716F64C1}"/>
              </a:ext>
            </a:extLst>
          </p:cNvPr>
          <p:cNvSpPr txBox="1"/>
          <p:nvPr/>
        </p:nvSpPr>
        <p:spPr>
          <a:xfrm>
            <a:off x="1402297" y="1142859"/>
            <a:ext cx="611212" cy="413703"/>
          </a:xfrm>
          <a:prstGeom prst="rect">
            <a:avLst/>
          </a:prstGeom>
        </p:spPr>
        <p:txBody>
          <a:bodyPr lIns="0" tIns="0" rIns="0" bIns="0" rtlCol="0" anchor="t">
            <a:spAutoFit/>
          </a:bodyPr>
          <a:lstStyle/>
          <a:p>
            <a:pPr algn="ctr">
              <a:lnSpc>
                <a:spcPts val="3200"/>
              </a:lnSpc>
            </a:pPr>
            <a:r>
              <a:rPr lang="en-US" sz="3200" b="1" dirty="0">
                <a:solidFill>
                  <a:srgbClr val="FFFFFF"/>
                </a:solidFill>
                <a:latin typeface="Open Sans 2 Ultra-Bold"/>
                <a:ea typeface="Open Sans 2 Ultra-Bold"/>
                <a:cs typeface="Open Sans 2 Ultra-Bold"/>
                <a:sym typeface="Open Sans 2 Ultra-Bold"/>
              </a:rPr>
              <a:t>0</a:t>
            </a:r>
            <a:r>
              <a:rPr lang="ru-RU" sz="3200" b="1" dirty="0">
                <a:solidFill>
                  <a:srgbClr val="FFFFFF"/>
                </a:solidFill>
                <a:latin typeface="Open Sans 2 Ultra-Bold"/>
                <a:ea typeface="Open Sans 2 Ultra-Bold"/>
                <a:cs typeface="Open Sans 2 Ultra-Bold"/>
                <a:sym typeface="Open Sans 2 Ultra-Bold"/>
              </a:rPr>
              <a:t>3</a:t>
            </a:r>
            <a:endParaRPr lang="en-US" sz="3200" b="1" dirty="0">
              <a:solidFill>
                <a:srgbClr val="FFFFFF"/>
              </a:solidFill>
              <a:latin typeface="Open Sans 2 Ultra-Bold"/>
              <a:ea typeface="Open Sans 2 Ultra-Bold"/>
              <a:cs typeface="Open Sans 2 Ultra-Bold"/>
              <a:sym typeface="Open Sans 2 Ultra-Bold"/>
            </a:endParaRPr>
          </a:p>
        </p:txBody>
      </p:sp>
      <p:sp>
        <p:nvSpPr>
          <p:cNvPr id="17" name="TextBox 9">
            <a:extLst>
              <a:ext uri="{FF2B5EF4-FFF2-40B4-BE49-F238E27FC236}">
                <a16:creationId xmlns:a16="http://schemas.microsoft.com/office/drawing/2014/main" id="{3ED5E75B-9768-EC09-5EEF-9C15EB94CF8C}"/>
              </a:ext>
            </a:extLst>
          </p:cNvPr>
          <p:cNvSpPr txBox="1"/>
          <p:nvPr/>
        </p:nvSpPr>
        <p:spPr>
          <a:xfrm>
            <a:off x="1133280" y="2192602"/>
            <a:ext cx="5890789" cy="1644809"/>
          </a:xfrm>
          <a:prstGeom prst="rect">
            <a:avLst/>
          </a:prstGeom>
        </p:spPr>
        <p:txBody>
          <a:bodyPr wrap="square" lIns="0" tIns="0" rIns="0" bIns="0" rtlCol="0" anchor="t">
            <a:spAutoFit/>
          </a:bodyPr>
          <a:lstStyle/>
          <a:p>
            <a:pPr>
              <a:lnSpc>
                <a:spcPts val="3200"/>
              </a:lnSpc>
            </a:pPr>
            <a:r>
              <a:rPr lang="ru-RU" sz="3200" b="1" dirty="0">
                <a:solidFill>
                  <a:srgbClr val="002F80"/>
                </a:solidFill>
                <a:latin typeface="Open Sans 2 Ultra-Bold"/>
                <a:ea typeface="Open Sans 2 Ultra-Bold"/>
                <a:cs typeface="Open Sans 2 Ultra-Bold"/>
              </a:rPr>
              <a:t>РЕАЛИЗАЦИЯ СТРАТЕГИИ РАЗВИТИЯ АГЕНТСТВА ЗА 2023-2025 ГОДЫ</a:t>
            </a:r>
            <a:endParaRPr lang="ru-KG" sz="3200" b="1" dirty="0">
              <a:solidFill>
                <a:srgbClr val="002F80"/>
              </a:solidFill>
              <a:latin typeface="Open Sans 2 Ultra-Bold"/>
              <a:ea typeface="Open Sans 2 Ultra-Bold"/>
              <a:cs typeface="Open Sans 2 Ultra-Bold"/>
            </a:endParaRPr>
          </a:p>
          <a:p>
            <a:pPr algn="l">
              <a:lnSpc>
                <a:spcPts val="3200"/>
              </a:lnSpc>
            </a:pPr>
            <a:endParaRPr lang="en-US" sz="3200" b="1" dirty="0">
              <a:solidFill>
                <a:srgbClr val="002F80"/>
              </a:solidFill>
              <a:latin typeface="Open Sans 2 Ultra-Bold"/>
              <a:ea typeface="Open Sans 2 Ultra-Bold"/>
              <a:cs typeface="Open Sans 2 Ultra-Bold"/>
              <a:sym typeface="Open Sans 2 Ultra-Bold"/>
            </a:endParaRPr>
          </a:p>
        </p:txBody>
      </p:sp>
      <p:pic>
        <p:nvPicPr>
          <p:cNvPr id="10" name="Рисунок 9">
            <a:extLst>
              <a:ext uri="{FF2B5EF4-FFF2-40B4-BE49-F238E27FC236}">
                <a16:creationId xmlns:a16="http://schemas.microsoft.com/office/drawing/2014/main" id="{112D6768-26FD-13B6-3768-3AAD7E974B64}"/>
              </a:ext>
            </a:extLst>
          </p:cNvPr>
          <p:cNvPicPr>
            <a:picLocks noChangeAspect="1"/>
          </p:cNvPicPr>
          <p:nvPr/>
        </p:nvPicPr>
        <p:blipFill>
          <a:blip r:embed="rId4" cstate="print">
            <a:extLst>
              <a:ext uri="{28A0092B-C50C-407E-A947-70E740481C1C}">
                <a14:useLocalDpi xmlns:a14="http://schemas.microsoft.com/office/drawing/2010/main" val="0"/>
              </a:ext>
            </a:extLst>
          </a:blip>
          <a:srcRect l="14693"/>
          <a:stretch>
            <a:fillRect/>
          </a:stretch>
        </p:blipFill>
        <p:spPr>
          <a:xfrm>
            <a:off x="616227" y="4056303"/>
            <a:ext cx="6378550" cy="4078465"/>
          </a:xfrm>
          <a:prstGeom prst="rect">
            <a:avLst/>
          </a:prstGeom>
          <a:ln>
            <a:noFill/>
          </a:ln>
          <a:effectLst>
            <a:softEdge rad="112500"/>
          </a:effectLst>
        </p:spPr>
      </p:pic>
    </p:spTree>
    <p:extLst>
      <p:ext uri="{BB962C8B-B14F-4D97-AF65-F5344CB8AC3E}">
        <p14:creationId xmlns:p14="http://schemas.microsoft.com/office/powerpoint/2010/main" val="27987557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A697E2-83A0-E135-6CED-A80DA9AE6930}"/>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606C744-6B95-9F2D-D513-CA2AC1DA5960}"/>
              </a:ext>
            </a:extLst>
          </p:cNvPr>
          <p:cNvSpPr/>
          <p:nvPr/>
        </p:nvSpPr>
        <p:spPr>
          <a:xfrm>
            <a:off x="0" y="0"/>
            <a:ext cx="7556500" cy="10692000"/>
          </a:xfrm>
          <a:custGeom>
            <a:avLst/>
            <a:gdLst/>
            <a:ahLst/>
            <a:cxnLst/>
            <a:rect l="l" t="t" r="r" b="b"/>
            <a:pathLst>
              <a:path w="7560000" h="10692000">
                <a:moveTo>
                  <a:pt x="0" y="0"/>
                </a:moveTo>
                <a:lnTo>
                  <a:pt x="7560000" y="0"/>
                </a:lnTo>
                <a:lnTo>
                  <a:pt x="7560000" y="10692000"/>
                </a:lnTo>
                <a:lnTo>
                  <a:pt x="0" y="10692000"/>
                </a:lnTo>
                <a:lnTo>
                  <a:pt x="0" y="0"/>
                </a:lnTo>
                <a:close/>
              </a:path>
            </a:pathLst>
          </a:custGeom>
          <a:blipFill>
            <a:blip r:embed="rId3"/>
            <a:stretch>
              <a:fillRect l="-4952" t="-1069" r="-168243" b="-1069"/>
            </a:stretch>
          </a:blipFill>
        </p:spPr>
        <p:txBody>
          <a:bodyPr/>
          <a:lstStyle/>
          <a:p>
            <a:endParaRPr lang="ru-KG" sz="1000" dirty="0"/>
          </a:p>
        </p:txBody>
      </p:sp>
      <p:sp>
        <p:nvSpPr>
          <p:cNvPr id="3" name="AutoShape 7">
            <a:extLst>
              <a:ext uri="{FF2B5EF4-FFF2-40B4-BE49-F238E27FC236}">
                <a16:creationId xmlns:a16="http://schemas.microsoft.com/office/drawing/2014/main" id="{3FA800FB-F71C-BE43-E43C-2610F9B527A2}"/>
              </a:ext>
            </a:extLst>
          </p:cNvPr>
          <p:cNvSpPr/>
          <p:nvPr/>
        </p:nvSpPr>
        <p:spPr>
          <a:xfrm>
            <a:off x="822894" y="9961021"/>
            <a:ext cx="6047992" cy="2381"/>
          </a:xfrm>
          <a:prstGeom prst="line">
            <a:avLst/>
          </a:prstGeom>
          <a:ln w="19050" cap="rnd">
            <a:solidFill>
              <a:srgbClr val="4F4F4F"/>
            </a:solidFill>
            <a:prstDash val="solid"/>
            <a:headEnd type="none" w="sm" len="sm"/>
            <a:tailEnd type="none" w="sm" len="sm"/>
          </a:ln>
        </p:spPr>
      </p:sp>
      <p:sp>
        <p:nvSpPr>
          <p:cNvPr id="4" name="TextBox 15">
            <a:extLst>
              <a:ext uri="{FF2B5EF4-FFF2-40B4-BE49-F238E27FC236}">
                <a16:creationId xmlns:a16="http://schemas.microsoft.com/office/drawing/2014/main" id="{39D4305F-D3AB-9891-C55E-046047D7F723}"/>
              </a:ext>
            </a:extLst>
          </p:cNvPr>
          <p:cNvSpPr txBox="1"/>
          <p:nvPr/>
        </p:nvSpPr>
        <p:spPr>
          <a:xfrm>
            <a:off x="3598936" y="10260534"/>
            <a:ext cx="3201564" cy="181012"/>
          </a:xfrm>
          <a:prstGeom prst="rect">
            <a:avLst/>
          </a:prstGeom>
        </p:spPr>
        <p:txBody>
          <a:bodyPr lIns="0" tIns="0" rIns="0" bIns="0" rtlCol="0" anchor="t">
            <a:spAutoFit/>
          </a:bodyPr>
          <a:lstStyle/>
          <a:p>
            <a:pPr algn="r">
              <a:lnSpc>
                <a:spcPts val="1400"/>
              </a:lnSpc>
            </a:pPr>
            <a:r>
              <a:rPr lang="ru-RU" sz="1400" i="1" dirty="0">
                <a:solidFill>
                  <a:srgbClr val="4F4F4F"/>
                </a:solidFill>
                <a:latin typeface="Open Sans 1 Italics"/>
                <a:ea typeface="Open Sans 1 Italics"/>
                <a:cs typeface="Open Sans 1 Italics"/>
                <a:sym typeface="Open Sans 1 Italics"/>
              </a:rPr>
              <a:t>Годовой отчет за </a:t>
            </a:r>
            <a:r>
              <a:rPr lang="en-US" sz="1400" i="1" dirty="0">
                <a:solidFill>
                  <a:srgbClr val="4F4F4F"/>
                </a:solidFill>
                <a:latin typeface="Open Sans 1 Italics"/>
                <a:ea typeface="Open Sans 1 Italics"/>
                <a:cs typeface="Open Sans 1 Italics"/>
                <a:sym typeface="Open Sans 1 Italics"/>
              </a:rPr>
              <a:t>202</a:t>
            </a:r>
            <a:r>
              <a:rPr lang="ru-RU" sz="1400" i="1" dirty="0">
                <a:solidFill>
                  <a:srgbClr val="4F4F4F"/>
                </a:solidFill>
                <a:latin typeface="Open Sans 1 Italics"/>
                <a:ea typeface="Open Sans 1 Italics"/>
                <a:cs typeface="Open Sans 1 Italics"/>
                <a:sym typeface="Open Sans 1 Italics"/>
              </a:rPr>
              <a:t>5 год</a:t>
            </a:r>
            <a:endParaRPr lang="en-US" sz="1400" i="1" dirty="0">
              <a:solidFill>
                <a:srgbClr val="4F4F4F"/>
              </a:solidFill>
              <a:latin typeface="Open Sans 1 Italics"/>
              <a:ea typeface="Open Sans 1 Italics"/>
              <a:cs typeface="Open Sans 1 Italics"/>
              <a:sym typeface="Open Sans 1 Italics"/>
            </a:endParaRPr>
          </a:p>
        </p:txBody>
      </p:sp>
      <p:grpSp>
        <p:nvGrpSpPr>
          <p:cNvPr id="5" name="Group 2">
            <a:extLst>
              <a:ext uri="{FF2B5EF4-FFF2-40B4-BE49-F238E27FC236}">
                <a16:creationId xmlns:a16="http://schemas.microsoft.com/office/drawing/2014/main" id="{AB276D3B-FC62-ED6E-E160-D385781E737F}"/>
              </a:ext>
            </a:extLst>
          </p:cNvPr>
          <p:cNvGrpSpPr/>
          <p:nvPr/>
        </p:nvGrpSpPr>
        <p:grpSpPr>
          <a:xfrm>
            <a:off x="822894" y="10110374"/>
            <a:ext cx="490114" cy="490114"/>
            <a:chOff x="0" y="0"/>
            <a:chExt cx="812800" cy="812800"/>
          </a:xfrm>
        </p:grpSpPr>
        <p:sp>
          <p:nvSpPr>
            <p:cNvPr id="6" name="Freeform 3">
              <a:extLst>
                <a:ext uri="{FF2B5EF4-FFF2-40B4-BE49-F238E27FC236}">
                  <a16:creationId xmlns:a16="http://schemas.microsoft.com/office/drawing/2014/main" id="{DB0B7810-5058-91B7-486D-A8D24501AC4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DEDED"/>
            </a:solidFill>
          </p:spPr>
        </p:sp>
        <p:sp>
          <p:nvSpPr>
            <p:cNvPr id="8" name="TextBox 4">
              <a:extLst>
                <a:ext uri="{FF2B5EF4-FFF2-40B4-BE49-F238E27FC236}">
                  <a16:creationId xmlns:a16="http://schemas.microsoft.com/office/drawing/2014/main" id="{1A45F584-9A96-FA65-FA71-97538BCBFB80}"/>
                </a:ext>
              </a:extLst>
            </p:cNvPr>
            <p:cNvSpPr txBox="1"/>
            <p:nvPr/>
          </p:nvSpPr>
          <p:spPr>
            <a:xfrm>
              <a:off x="76200" y="76200"/>
              <a:ext cx="660400" cy="660400"/>
            </a:xfrm>
            <a:prstGeom prst="rect">
              <a:avLst/>
            </a:prstGeom>
          </p:spPr>
          <p:txBody>
            <a:bodyPr lIns="50800" tIns="50800" rIns="50800" bIns="50800" rtlCol="0" anchor="ctr"/>
            <a:lstStyle/>
            <a:p>
              <a:pPr algn="ctr">
                <a:lnSpc>
                  <a:spcPts val="1439"/>
                </a:lnSpc>
              </a:pPr>
              <a:endParaRPr/>
            </a:p>
          </p:txBody>
        </p:sp>
      </p:grpSp>
      <p:sp>
        <p:nvSpPr>
          <p:cNvPr id="12" name="TextBox 18">
            <a:extLst>
              <a:ext uri="{FF2B5EF4-FFF2-40B4-BE49-F238E27FC236}">
                <a16:creationId xmlns:a16="http://schemas.microsoft.com/office/drawing/2014/main" id="{EEDF9C42-DA4F-2572-731B-CA08331768EC}"/>
              </a:ext>
            </a:extLst>
          </p:cNvPr>
          <p:cNvSpPr txBox="1"/>
          <p:nvPr/>
        </p:nvSpPr>
        <p:spPr>
          <a:xfrm>
            <a:off x="889788" y="10251653"/>
            <a:ext cx="377272" cy="271485"/>
          </a:xfrm>
          <a:prstGeom prst="rect">
            <a:avLst/>
          </a:prstGeom>
        </p:spPr>
        <p:txBody>
          <a:bodyPr lIns="0" tIns="0" rIns="0" bIns="0" rtlCol="0" anchor="t">
            <a:spAutoFit/>
          </a:bodyPr>
          <a:lstStyle/>
          <a:p>
            <a:pPr algn="ctr">
              <a:lnSpc>
                <a:spcPts val="2100"/>
              </a:lnSpc>
            </a:pPr>
            <a:r>
              <a:rPr lang="ru-RU" sz="2100" b="1" dirty="0">
                <a:solidFill>
                  <a:srgbClr val="002F80"/>
                </a:solidFill>
                <a:latin typeface="Open Sans 1 Bold"/>
                <a:ea typeface="Open Sans 1 Bold"/>
                <a:cs typeface="Open Sans 1 Bold"/>
                <a:sym typeface="Open Sans 1 Bold"/>
              </a:rPr>
              <a:t>16</a:t>
            </a:r>
            <a:endParaRPr lang="en-US" sz="2100" b="1" dirty="0">
              <a:solidFill>
                <a:srgbClr val="002F80"/>
              </a:solidFill>
              <a:latin typeface="Open Sans 1 Bold"/>
              <a:ea typeface="Open Sans 1 Bold"/>
              <a:cs typeface="Open Sans 1 Bold"/>
              <a:sym typeface="Open Sans 1 Bold"/>
            </a:endParaRPr>
          </a:p>
        </p:txBody>
      </p:sp>
      <p:sp>
        <p:nvSpPr>
          <p:cNvPr id="18" name="AutoShape 6">
            <a:extLst>
              <a:ext uri="{FF2B5EF4-FFF2-40B4-BE49-F238E27FC236}">
                <a16:creationId xmlns:a16="http://schemas.microsoft.com/office/drawing/2014/main" id="{A7C6EDAC-8C25-19E3-7D10-C3CB9477F20C}"/>
              </a:ext>
            </a:extLst>
          </p:cNvPr>
          <p:cNvSpPr/>
          <p:nvPr/>
        </p:nvSpPr>
        <p:spPr>
          <a:xfrm>
            <a:off x="939180" y="546100"/>
            <a:ext cx="613868" cy="0"/>
          </a:xfrm>
          <a:prstGeom prst="line">
            <a:avLst/>
          </a:prstGeom>
          <a:ln w="47625" cap="rnd">
            <a:solidFill>
              <a:srgbClr val="FEBA3A"/>
            </a:solidFill>
            <a:prstDash val="solid"/>
            <a:headEnd type="none" w="sm" len="sm"/>
            <a:tailEnd type="none" w="sm" len="sm"/>
          </a:ln>
        </p:spPr>
      </p:sp>
      <p:sp>
        <p:nvSpPr>
          <p:cNvPr id="28" name="TextBox 27">
            <a:extLst>
              <a:ext uri="{FF2B5EF4-FFF2-40B4-BE49-F238E27FC236}">
                <a16:creationId xmlns:a16="http://schemas.microsoft.com/office/drawing/2014/main" id="{30203AF8-67B2-3AF8-9E58-E1515C78F1E4}"/>
              </a:ext>
            </a:extLst>
          </p:cNvPr>
          <p:cNvSpPr txBox="1"/>
          <p:nvPr/>
        </p:nvSpPr>
        <p:spPr>
          <a:xfrm>
            <a:off x="796268" y="583026"/>
            <a:ext cx="6228498" cy="9325630"/>
          </a:xfrm>
          <a:prstGeom prst="rect">
            <a:avLst/>
          </a:prstGeom>
          <a:noFill/>
        </p:spPr>
        <p:txBody>
          <a:bodyPr wrap="square">
            <a:spAutoFit/>
          </a:bodyPr>
          <a:lstStyle/>
          <a:p>
            <a:pPr indent="361950" algn="just"/>
            <a:r>
              <a:rPr lang="ru-RU" sz="1200" dirty="0"/>
              <a:t>Стратегия развития Агентства на 2023–2025 годы была утверждена с целью совершенствования функций как независимого института защиты депозитов, обеспечения бесперебойного функционирования системы страхования депозитов и повышения эффективности управления Фондом. </a:t>
            </a:r>
            <a:endParaRPr lang="ru-KG" sz="1200" dirty="0"/>
          </a:p>
          <a:p>
            <a:pPr indent="361950" algn="just"/>
            <a:r>
              <a:rPr lang="ru-RU" sz="1200" dirty="0"/>
              <a:t>По итогам 2023–2025 годов Агентством обеспечено последовательное выполнение запланированных мероприятий и достижение ключевых стратегических количественных и качественных ориентиров. За отчетный период успешно реализованы ряд важных качественных аспектов развития, а именно:</a:t>
            </a:r>
            <a:endParaRPr lang="ru-KG" sz="1200" dirty="0"/>
          </a:p>
          <a:p>
            <a:pPr indent="361950" algn="just"/>
            <a:r>
              <a:rPr lang="ru-RU" sz="1200" b="1" dirty="0">
                <a:solidFill>
                  <a:srgbClr val="002F80"/>
                </a:solidFill>
                <a:latin typeface="Open Sans 2 Ultra-Bold"/>
                <a:ea typeface="Open Sans 2 Ultra-Bold"/>
                <a:cs typeface="Open Sans 2 Ultra-Bold"/>
              </a:rPr>
              <a:t>Проработка инструментов чрезвычайных взносов. </a:t>
            </a:r>
            <a:r>
              <a:rPr lang="ru-RU" sz="1200" dirty="0"/>
              <a:t>С целью повышения готовности к кризисным ситуациям и увеличения возможности Агентства по выплате компенсаций были проработаны инструменты, прописанные в статье 30. «Чрезвычайные взносы» Закона для пополнения Фонда. </a:t>
            </a:r>
            <a:endParaRPr lang="ru-KG" sz="1200" dirty="0"/>
          </a:p>
          <a:p>
            <a:pPr indent="361950" algn="just"/>
            <a:r>
              <a:rPr lang="ru-RU" sz="1200" dirty="0"/>
              <a:t>В результате проделанной работы, Постановлением Правления Национального банка от 27 июня 2025 года внесены изменения в Положение "О предоставлении кредита Агентству по защите депозитов Кыргызской Республики" в части установления сроков рассмотрения о предоставлении кредита, проведения оценки залогового обеспечения по кредиту в виде ГЦБ по номинальной стоимости и процентной ставки. </a:t>
            </a:r>
            <a:endParaRPr lang="ru-KG" sz="1200" dirty="0"/>
          </a:p>
          <a:p>
            <a:pPr indent="361950" algn="just"/>
            <a:r>
              <a:rPr lang="ru-RU" sz="1200" dirty="0"/>
              <a:t>Совместно с Министерством финансов отработали механизмы получения займа у Кабинета Министров. 19 января 2026 года Постановлением Кабинета Министров Кыргызской Республики № 14 утверждена новая редакция «Положение о работе с бюджетными кредитами, выдаваемыми из республиканского бюджета», в соответствии с которым, определяется порядок предоставления бюджетных кредитов Агентству.</a:t>
            </a:r>
            <a:endParaRPr lang="ru-KG" sz="1200" dirty="0"/>
          </a:p>
          <a:p>
            <a:pPr indent="361950" algn="just"/>
            <a:r>
              <a:rPr lang="ru-RU" sz="1200" b="1" dirty="0">
                <a:solidFill>
                  <a:srgbClr val="002F80"/>
                </a:solidFill>
                <a:latin typeface="Open Sans 2 Ultra-Bold"/>
                <a:ea typeface="Open Sans 2 Ultra-Bold"/>
                <a:cs typeface="Open Sans 2 Ultra-Bold"/>
              </a:rPr>
              <a:t>Разработка дифференцированной системе взносов. </a:t>
            </a:r>
            <a:r>
              <a:rPr lang="ru-RU" sz="1200" dirty="0"/>
              <a:t>В Стратегии развития Агентства на 2023-2025 годы было предусмотрено развитие потенциала для последующего внедрения дифференцированной системы взносов, основанной на оценке риска. Для выполнения данной стратегической задачи была создана межведомственная рабочая группа по проекту разработки дифференцированной системы взносов на основе оценки рисков с участием Агентства, Национального банка, Союза Банков Кыргызстана и банковского сектора. По результатам работы МРГ 02.12.2025 года принята модель дифференцированных взносов. </a:t>
            </a:r>
          </a:p>
          <a:p>
            <a:pPr indent="361950" algn="just"/>
            <a:r>
              <a:rPr lang="ru-RU" sz="1200" b="1" dirty="0">
                <a:solidFill>
                  <a:srgbClr val="002F80"/>
                </a:solidFill>
                <a:latin typeface="Open Sans 2 Ultra-Bold"/>
                <a:ea typeface="Open Sans 2 Ultra-Bold"/>
                <a:cs typeface="Open Sans 2 Ultra-Bold"/>
              </a:rPr>
              <a:t>Развитие корпоративного управления. </a:t>
            </a:r>
            <a:r>
              <a:rPr lang="ru-RU" sz="1200" dirty="0"/>
              <a:t>В целях совершенствования системы корпоративного управления 14 декабря 2023 года внесены изменения в Закон, которыми установлены пятилетние сроки полномочий исполнительного директора и его заместителей с ограничением назначения не более чем на два срока. Также к исключительной компетенции Совета директоров отнесены вопросы одобрения кандидатов на должности внутреннего аудитора, риск-менеджера и корпоративного секретаря. Принятые нормативные изменения создали условия для повышения качества управления, укрепления независимых функций. </a:t>
            </a:r>
          </a:p>
          <a:p>
            <a:pPr indent="361950" algn="just"/>
            <a:r>
              <a:rPr lang="ru-RU" sz="1200" b="1" dirty="0">
                <a:solidFill>
                  <a:srgbClr val="002F80"/>
                </a:solidFill>
                <a:latin typeface="Open Sans 2 Ultra-Bold"/>
                <a:ea typeface="Open Sans 2 Ultra-Bold"/>
                <a:cs typeface="Open Sans 2 Ultra-Bold"/>
              </a:rPr>
              <a:t>Развитие цифровых технологий. </a:t>
            </a:r>
            <a:r>
              <a:rPr lang="ru-RU" sz="1200" dirty="0"/>
              <a:t>Реализация задач по развитию цифровых технологий была направлена на поэтапную цифровую трансформацию бизнес-процессов Агентства, обеспечивающей оперативное, эффективное и безопасное исполнение основной функции Агентства по выплате страховых возмещений при наступлении гарантийного случая. Проведена работа по оценке возможностей внедрения цифровых сервисов, включая получение страхового возмещения в онлайн-режиме через систему дистанционного обслуживания с использованием мобильных устройств. </a:t>
            </a:r>
            <a:endParaRPr lang="ru-KG" sz="1200" dirty="0"/>
          </a:p>
          <a:p>
            <a:pPr indent="361950" algn="just"/>
            <a:r>
              <a:rPr lang="ru-RU" sz="1200" dirty="0"/>
              <a:t>Сформирован перечень из 34 бизнес-процессов, подлежащих автоматизации для обеспечения полной функциональности ИТ-системы по выплате страховых возмещений и сопровождению процедур ликвидации банков. Завершен 1-й этап работ, включающий анализ текущих бизнес-процессов, а также установку стандартной конфигурации модульного программного обеспечения GNI на серверное оборудование Агентства.</a:t>
            </a:r>
            <a:endParaRPr lang="ru-KG" sz="1200" dirty="0"/>
          </a:p>
        </p:txBody>
      </p:sp>
      <p:sp>
        <p:nvSpPr>
          <p:cNvPr id="9" name="TextBox 14">
            <a:extLst>
              <a:ext uri="{FF2B5EF4-FFF2-40B4-BE49-F238E27FC236}">
                <a16:creationId xmlns:a16="http://schemas.microsoft.com/office/drawing/2014/main" id="{429DF318-93C1-E5F7-84A2-DF7ADBFFD78A}"/>
              </a:ext>
            </a:extLst>
          </p:cNvPr>
          <p:cNvSpPr txBox="1"/>
          <p:nvPr/>
        </p:nvSpPr>
        <p:spPr>
          <a:xfrm>
            <a:off x="939180" y="198934"/>
            <a:ext cx="6228498" cy="246221"/>
          </a:xfrm>
          <a:prstGeom prst="rect">
            <a:avLst/>
          </a:prstGeom>
        </p:spPr>
        <p:txBody>
          <a:bodyPr wrap="square" lIns="0" tIns="0" rIns="0" bIns="0" rtlCol="0" anchor="t">
            <a:spAutoFit/>
          </a:bodyPr>
          <a:lstStyle/>
          <a:p>
            <a:r>
              <a:rPr lang="ru-RU" sz="1600" b="1" dirty="0">
                <a:solidFill>
                  <a:srgbClr val="002F80"/>
                </a:solidFill>
                <a:latin typeface="Open Sans 2 Ultra-Bold"/>
                <a:ea typeface="Open Sans 2 Ultra-Bold"/>
                <a:cs typeface="Open Sans 2 Ultra-Bold"/>
              </a:rPr>
              <a:t>3.1. Реализация Стратегических направлений  </a:t>
            </a:r>
            <a:endParaRPr lang="ru-KG" sz="1600" b="1" dirty="0">
              <a:solidFill>
                <a:srgbClr val="002F80"/>
              </a:solidFill>
              <a:latin typeface="Open Sans 2 Ultra-Bold"/>
              <a:ea typeface="Open Sans 2 Ultra-Bold"/>
              <a:cs typeface="Open Sans 2 Ultra-Bold"/>
            </a:endParaRPr>
          </a:p>
        </p:txBody>
      </p:sp>
    </p:spTree>
    <p:extLst>
      <p:ext uri="{BB962C8B-B14F-4D97-AF65-F5344CB8AC3E}">
        <p14:creationId xmlns:p14="http://schemas.microsoft.com/office/powerpoint/2010/main" val="25600012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FFC17C-ED50-4D26-DA4A-1EE86CE89EC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67FC3E6-F93D-CD7C-5E84-3710A2D47634}"/>
              </a:ext>
            </a:extLst>
          </p:cNvPr>
          <p:cNvSpPr/>
          <p:nvPr/>
        </p:nvSpPr>
        <p:spPr>
          <a:xfrm>
            <a:off x="15875" y="-33248"/>
            <a:ext cx="7556500" cy="10692000"/>
          </a:xfrm>
          <a:custGeom>
            <a:avLst/>
            <a:gdLst/>
            <a:ahLst/>
            <a:cxnLst/>
            <a:rect l="l" t="t" r="r" b="b"/>
            <a:pathLst>
              <a:path w="7560000" h="10692000">
                <a:moveTo>
                  <a:pt x="0" y="0"/>
                </a:moveTo>
                <a:lnTo>
                  <a:pt x="7560000" y="0"/>
                </a:lnTo>
                <a:lnTo>
                  <a:pt x="7560000" y="10692000"/>
                </a:lnTo>
                <a:lnTo>
                  <a:pt x="0" y="10692000"/>
                </a:lnTo>
                <a:lnTo>
                  <a:pt x="0" y="0"/>
                </a:lnTo>
                <a:close/>
              </a:path>
            </a:pathLst>
          </a:custGeom>
          <a:blipFill>
            <a:blip r:embed="rId3"/>
            <a:stretch>
              <a:fillRect l="-4952" t="-1069" r="-168243" b="-1069"/>
            </a:stretch>
          </a:blipFill>
        </p:spPr>
        <p:txBody>
          <a:bodyPr/>
          <a:lstStyle/>
          <a:p>
            <a:endParaRPr lang="ru-KG" dirty="0"/>
          </a:p>
        </p:txBody>
      </p:sp>
      <p:sp>
        <p:nvSpPr>
          <p:cNvPr id="3" name="AutoShape 7">
            <a:extLst>
              <a:ext uri="{FF2B5EF4-FFF2-40B4-BE49-F238E27FC236}">
                <a16:creationId xmlns:a16="http://schemas.microsoft.com/office/drawing/2014/main" id="{96B38498-E773-B458-A145-2604E84470E2}"/>
              </a:ext>
            </a:extLst>
          </p:cNvPr>
          <p:cNvSpPr/>
          <p:nvPr/>
        </p:nvSpPr>
        <p:spPr>
          <a:xfrm>
            <a:off x="779094" y="10079821"/>
            <a:ext cx="6047992" cy="2381"/>
          </a:xfrm>
          <a:prstGeom prst="line">
            <a:avLst/>
          </a:prstGeom>
          <a:ln w="19050" cap="rnd">
            <a:solidFill>
              <a:srgbClr val="4F4F4F"/>
            </a:solidFill>
            <a:prstDash val="solid"/>
            <a:headEnd type="none" w="sm" len="sm"/>
            <a:tailEnd type="none" w="sm" len="sm"/>
          </a:ln>
        </p:spPr>
      </p:sp>
      <p:sp>
        <p:nvSpPr>
          <p:cNvPr id="4" name="TextBox 15">
            <a:extLst>
              <a:ext uri="{FF2B5EF4-FFF2-40B4-BE49-F238E27FC236}">
                <a16:creationId xmlns:a16="http://schemas.microsoft.com/office/drawing/2014/main" id="{A75F34AF-EA20-8880-7C16-3A8C86BBBBF1}"/>
              </a:ext>
            </a:extLst>
          </p:cNvPr>
          <p:cNvSpPr txBox="1"/>
          <p:nvPr/>
        </p:nvSpPr>
        <p:spPr>
          <a:xfrm>
            <a:off x="3598797" y="10291395"/>
            <a:ext cx="3201564" cy="181012"/>
          </a:xfrm>
          <a:prstGeom prst="rect">
            <a:avLst/>
          </a:prstGeom>
        </p:spPr>
        <p:txBody>
          <a:bodyPr lIns="0" tIns="0" rIns="0" bIns="0" rtlCol="0" anchor="t">
            <a:spAutoFit/>
          </a:bodyPr>
          <a:lstStyle/>
          <a:p>
            <a:pPr algn="r">
              <a:lnSpc>
                <a:spcPts val="1400"/>
              </a:lnSpc>
            </a:pPr>
            <a:r>
              <a:rPr lang="ru-RU" sz="1400" i="1" dirty="0">
                <a:solidFill>
                  <a:srgbClr val="4F4F4F"/>
                </a:solidFill>
                <a:latin typeface="Open Sans 1 Italics"/>
                <a:ea typeface="Open Sans 1 Italics"/>
                <a:cs typeface="Open Sans 1 Italics"/>
                <a:sym typeface="Open Sans 1 Italics"/>
              </a:rPr>
              <a:t>Годовой отчет за </a:t>
            </a:r>
            <a:r>
              <a:rPr lang="en-US" sz="1400" i="1" dirty="0">
                <a:solidFill>
                  <a:srgbClr val="4F4F4F"/>
                </a:solidFill>
                <a:latin typeface="Open Sans 1 Italics"/>
                <a:ea typeface="Open Sans 1 Italics"/>
                <a:cs typeface="Open Sans 1 Italics"/>
                <a:sym typeface="Open Sans 1 Italics"/>
              </a:rPr>
              <a:t>202</a:t>
            </a:r>
            <a:r>
              <a:rPr lang="ru-RU" sz="1400" i="1" dirty="0">
                <a:solidFill>
                  <a:srgbClr val="4F4F4F"/>
                </a:solidFill>
                <a:latin typeface="Open Sans 1 Italics"/>
                <a:ea typeface="Open Sans 1 Italics"/>
                <a:cs typeface="Open Sans 1 Italics"/>
                <a:sym typeface="Open Sans 1 Italics"/>
              </a:rPr>
              <a:t>5 год</a:t>
            </a:r>
            <a:endParaRPr lang="en-US" sz="1400" i="1" dirty="0">
              <a:solidFill>
                <a:srgbClr val="4F4F4F"/>
              </a:solidFill>
              <a:latin typeface="Open Sans 1 Italics"/>
              <a:ea typeface="Open Sans 1 Italics"/>
              <a:cs typeface="Open Sans 1 Italics"/>
              <a:sym typeface="Open Sans 1 Italics"/>
            </a:endParaRPr>
          </a:p>
        </p:txBody>
      </p:sp>
      <p:grpSp>
        <p:nvGrpSpPr>
          <p:cNvPr id="5" name="Group 2">
            <a:extLst>
              <a:ext uri="{FF2B5EF4-FFF2-40B4-BE49-F238E27FC236}">
                <a16:creationId xmlns:a16="http://schemas.microsoft.com/office/drawing/2014/main" id="{B8B55919-337E-BEAA-561A-EBF8932134A7}"/>
              </a:ext>
            </a:extLst>
          </p:cNvPr>
          <p:cNvGrpSpPr/>
          <p:nvPr/>
        </p:nvGrpSpPr>
        <p:grpSpPr>
          <a:xfrm>
            <a:off x="779094" y="10133318"/>
            <a:ext cx="490114" cy="490114"/>
            <a:chOff x="0" y="0"/>
            <a:chExt cx="812800" cy="812800"/>
          </a:xfrm>
        </p:grpSpPr>
        <p:sp>
          <p:nvSpPr>
            <p:cNvPr id="6" name="Freeform 3">
              <a:extLst>
                <a:ext uri="{FF2B5EF4-FFF2-40B4-BE49-F238E27FC236}">
                  <a16:creationId xmlns:a16="http://schemas.microsoft.com/office/drawing/2014/main" id="{CD069E3C-7233-D06C-F3F0-C44750DE1BB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DEDED"/>
            </a:solidFill>
          </p:spPr>
        </p:sp>
        <p:sp>
          <p:nvSpPr>
            <p:cNvPr id="8" name="TextBox 4">
              <a:extLst>
                <a:ext uri="{FF2B5EF4-FFF2-40B4-BE49-F238E27FC236}">
                  <a16:creationId xmlns:a16="http://schemas.microsoft.com/office/drawing/2014/main" id="{82AC1E5F-A7FB-73EE-B7EC-218B288EE967}"/>
                </a:ext>
              </a:extLst>
            </p:cNvPr>
            <p:cNvSpPr txBox="1"/>
            <p:nvPr/>
          </p:nvSpPr>
          <p:spPr>
            <a:xfrm>
              <a:off x="76200" y="76200"/>
              <a:ext cx="660400" cy="660400"/>
            </a:xfrm>
            <a:prstGeom prst="rect">
              <a:avLst/>
            </a:prstGeom>
          </p:spPr>
          <p:txBody>
            <a:bodyPr lIns="50800" tIns="50800" rIns="50800" bIns="50800" rtlCol="0" anchor="ctr"/>
            <a:lstStyle/>
            <a:p>
              <a:pPr algn="ctr">
                <a:lnSpc>
                  <a:spcPts val="1439"/>
                </a:lnSpc>
              </a:pPr>
              <a:endParaRPr/>
            </a:p>
          </p:txBody>
        </p:sp>
      </p:grpSp>
      <p:sp>
        <p:nvSpPr>
          <p:cNvPr id="12" name="TextBox 18">
            <a:extLst>
              <a:ext uri="{FF2B5EF4-FFF2-40B4-BE49-F238E27FC236}">
                <a16:creationId xmlns:a16="http://schemas.microsoft.com/office/drawing/2014/main" id="{550885E3-96A5-B7D7-03C5-7D36E3E84FA0}"/>
              </a:ext>
            </a:extLst>
          </p:cNvPr>
          <p:cNvSpPr txBox="1"/>
          <p:nvPr/>
        </p:nvSpPr>
        <p:spPr>
          <a:xfrm>
            <a:off x="779094" y="10261174"/>
            <a:ext cx="377272" cy="271485"/>
          </a:xfrm>
          <a:prstGeom prst="rect">
            <a:avLst/>
          </a:prstGeom>
        </p:spPr>
        <p:txBody>
          <a:bodyPr lIns="0" tIns="0" rIns="0" bIns="0" rtlCol="0" anchor="t">
            <a:spAutoFit/>
          </a:bodyPr>
          <a:lstStyle/>
          <a:p>
            <a:pPr algn="ctr">
              <a:lnSpc>
                <a:spcPts val="2100"/>
              </a:lnSpc>
            </a:pPr>
            <a:r>
              <a:rPr lang="ru-RU" sz="2100" b="1" dirty="0">
                <a:solidFill>
                  <a:srgbClr val="002F80"/>
                </a:solidFill>
                <a:latin typeface="Open Sans 1 Bold"/>
                <a:ea typeface="Open Sans 1 Bold"/>
                <a:cs typeface="Open Sans 1 Bold"/>
                <a:sym typeface="Open Sans 1 Bold"/>
              </a:rPr>
              <a:t>17</a:t>
            </a:r>
            <a:endParaRPr lang="en-US" sz="2100" b="1" dirty="0">
              <a:solidFill>
                <a:srgbClr val="002F80"/>
              </a:solidFill>
              <a:latin typeface="Open Sans 1 Bold"/>
              <a:ea typeface="Open Sans 1 Bold"/>
              <a:cs typeface="Open Sans 1 Bold"/>
              <a:sym typeface="Open Sans 1 Bold"/>
            </a:endParaRPr>
          </a:p>
        </p:txBody>
      </p:sp>
      <p:sp>
        <p:nvSpPr>
          <p:cNvPr id="18" name="AutoShape 6">
            <a:extLst>
              <a:ext uri="{FF2B5EF4-FFF2-40B4-BE49-F238E27FC236}">
                <a16:creationId xmlns:a16="http://schemas.microsoft.com/office/drawing/2014/main" id="{56BC62FA-4367-8116-F5F8-82DF7DC42869}"/>
              </a:ext>
            </a:extLst>
          </p:cNvPr>
          <p:cNvSpPr/>
          <p:nvPr/>
        </p:nvSpPr>
        <p:spPr>
          <a:xfrm>
            <a:off x="958850" y="774700"/>
            <a:ext cx="613868" cy="0"/>
          </a:xfrm>
          <a:prstGeom prst="line">
            <a:avLst/>
          </a:prstGeom>
          <a:ln w="47625" cap="rnd">
            <a:solidFill>
              <a:srgbClr val="FEBA3A"/>
            </a:solidFill>
            <a:prstDash val="solid"/>
            <a:headEnd type="none" w="sm" len="sm"/>
            <a:tailEnd type="none" w="sm" len="sm"/>
          </a:ln>
        </p:spPr>
      </p:sp>
      <p:sp>
        <p:nvSpPr>
          <p:cNvPr id="28" name="TextBox 27">
            <a:extLst>
              <a:ext uri="{FF2B5EF4-FFF2-40B4-BE49-F238E27FC236}">
                <a16:creationId xmlns:a16="http://schemas.microsoft.com/office/drawing/2014/main" id="{7CFD0190-6A42-887C-66E2-90E97DFF0E22}"/>
              </a:ext>
            </a:extLst>
          </p:cNvPr>
          <p:cNvSpPr txBox="1"/>
          <p:nvPr/>
        </p:nvSpPr>
        <p:spPr>
          <a:xfrm>
            <a:off x="820737" y="844100"/>
            <a:ext cx="6228497" cy="1092607"/>
          </a:xfrm>
          <a:prstGeom prst="rect">
            <a:avLst/>
          </a:prstGeom>
          <a:noFill/>
        </p:spPr>
        <p:txBody>
          <a:bodyPr wrap="square">
            <a:spAutoFit/>
          </a:bodyPr>
          <a:lstStyle/>
          <a:p>
            <a:pPr indent="361950" algn="just"/>
            <a:r>
              <a:rPr lang="ru-RU" sz="1300" dirty="0"/>
              <a:t>Фактические показатели финансовой отчетности Агентства за 2023–2025 годы подтверждают достижение целевых ориентиров, заложенных в финансовых прогнозах Стратегии развития. Выполнение прогнозных показателей финансового положения характеризуется устойчивым ростом по всем ключевым параметрам. </a:t>
            </a:r>
          </a:p>
          <a:p>
            <a:pPr indent="361950" algn="just"/>
            <a:r>
              <a:rPr lang="ru-RU" sz="1300" dirty="0"/>
              <a:t>Активы перевыполнены на </a:t>
            </a:r>
            <a:r>
              <a:rPr lang="ru-RU" sz="1300" b="1" dirty="0"/>
              <a:t>113%</a:t>
            </a:r>
            <a:r>
              <a:rPr lang="ru-RU" sz="1300" dirty="0"/>
              <a:t> в 2023 г., на </a:t>
            </a:r>
            <a:r>
              <a:rPr lang="ru-RU" sz="1300" b="1" dirty="0"/>
              <a:t>127%</a:t>
            </a:r>
            <a:r>
              <a:rPr lang="ru-RU" sz="1300" dirty="0"/>
              <a:t> в 2024 г. и на </a:t>
            </a:r>
            <a:r>
              <a:rPr lang="ru-RU" sz="1300" b="1" dirty="0"/>
              <a:t>147%</a:t>
            </a:r>
            <a:r>
              <a:rPr lang="ru-RU" sz="1300" dirty="0"/>
              <a:t> в 2025 г.</a:t>
            </a:r>
            <a:endParaRPr lang="ru-KG" sz="1300" dirty="0"/>
          </a:p>
        </p:txBody>
      </p:sp>
      <p:sp>
        <p:nvSpPr>
          <p:cNvPr id="9" name="TextBox 14">
            <a:extLst>
              <a:ext uri="{FF2B5EF4-FFF2-40B4-BE49-F238E27FC236}">
                <a16:creationId xmlns:a16="http://schemas.microsoft.com/office/drawing/2014/main" id="{4E2FA266-B720-B56C-1744-50395DA02104}"/>
              </a:ext>
            </a:extLst>
          </p:cNvPr>
          <p:cNvSpPr txBox="1"/>
          <p:nvPr/>
        </p:nvSpPr>
        <p:spPr>
          <a:xfrm>
            <a:off x="958850" y="383143"/>
            <a:ext cx="6268070" cy="246221"/>
          </a:xfrm>
          <a:prstGeom prst="rect">
            <a:avLst/>
          </a:prstGeom>
        </p:spPr>
        <p:txBody>
          <a:bodyPr wrap="square" lIns="0" tIns="0" rIns="0" bIns="0" rtlCol="0" anchor="t">
            <a:spAutoFit/>
          </a:bodyPr>
          <a:lstStyle/>
          <a:p>
            <a:r>
              <a:rPr lang="ru-RU" sz="1600" b="1" dirty="0">
                <a:solidFill>
                  <a:srgbClr val="002F80"/>
                </a:solidFill>
                <a:latin typeface="Open Sans 2 Ultra-Bold"/>
                <a:ea typeface="Open Sans 2 Ultra-Bold"/>
                <a:cs typeface="Open Sans 2 Ultra-Bold"/>
              </a:rPr>
              <a:t>3.2. Выполнение целевых показателей Стратегии </a:t>
            </a:r>
            <a:endParaRPr lang="ru-KG" sz="1600" b="1" dirty="0">
              <a:solidFill>
                <a:srgbClr val="002F80"/>
              </a:solidFill>
              <a:latin typeface="Open Sans 2 Ultra-Bold"/>
              <a:ea typeface="Open Sans 2 Ultra-Bold"/>
              <a:cs typeface="Open Sans 2 Ultra-Bold"/>
            </a:endParaRPr>
          </a:p>
        </p:txBody>
      </p:sp>
      <p:graphicFrame>
        <p:nvGraphicFramePr>
          <p:cNvPr id="10" name="Диаграмма 9">
            <a:extLst>
              <a:ext uri="{FF2B5EF4-FFF2-40B4-BE49-F238E27FC236}">
                <a16:creationId xmlns:a16="http://schemas.microsoft.com/office/drawing/2014/main" id="{B775B4C0-6AF5-C0CD-FA37-D7614D568454}"/>
              </a:ext>
            </a:extLst>
          </p:cNvPr>
          <p:cNvGraphicFramePr/>
          <p:nvPr>
            <p:extLst>
              <p:ext uri="{D42A27DB-BD31-4B8C-83A1-F6EECF244321}">
                <p14:modId xmlns:p14="http://schemas.microsoft.com/office/powerpoint/2010/main" val="3846945546"/>
              </p:ext>
            </p:extLst>
          </p:nvPr>
        </p:nvGraphicFramePr>
        <p:xfrm>
          <a:off x="925529" y="1939543"/>
          <a:ext cx="6058968" cy="1198869"/>
        </p:xfrm>
        <a:graphic>
          <a:graphicData uri="http://schemas.openxmlformats.org/drawingml/2006/chart">
            <c:chart xmlns:c="http://schemas.openxmlformats.org/drawingml/2006/chart" xmlns:r="http://schemas.openxmlformats.org/officeDocument/2006/relationships" r:id="rId4"/>
          </a:graphicData>
        </a:graphic>
      </p:graphicFrame>
      <p:sp>
        <p:nvSpPr>
          <p:cNvPr id="13" name="TextBox 12">
            <a:extLst>
              <a:ext uri="{FF2B5EF4-FFF2-40B4-BE49-F238E27FC236}">
                <a16:creationId xmlns:a16="http://schemas.microsoft.com/office/drawing/2014/main" id="{1F7F89B6-1C0A-D3A8-4C30-20613979C9C3}"/>
              </a:ext>
            </a:extLst>
          </p:cNvPr>
          <p:cNvSpPr txBox="1"/>
          <p:nvPr/>
        </p:nvSpPr>
        <p:spPr>
          <a:xfrm>
            <a:off x="838741" y="3494125"/>
            <a:ext cx="6099021" cy="692497"/>
          </a:xfrm>
          <a:prstGeom prst="rect">
            <a:avLst/>
          </a:prstGeom>
          <a:noFill/>
        </p:spPr>
        <p:txBody>
          <a:bodyPr wrap="square">
            <a:spAutoFit/>
          </a:bodyPr>
          <a:lstStyle/>
          <a:p>
            <a:pPr indent="360000" algn="just"/>
            <a:r>
              <a:rPr lang="ru-RU" sz="1300" dirty="0"/>
              <a:t>Показатели доходности демонстрирует значительное превышение плановых значений и отражают эффективность управления активами Фонда. Чистый совокупный доход перевыполнен на 158% в 2023 г., 173% в 2024 г., 209% в 2025 г.</a:t>
            </a:r>
            <a:endParaRPr lang="ru-KG" sz="1300" dirty="0"/>
          </a:p>
        </p:txBody>
      </p:sp>
      <p:sp>
        <p:nvSpPr>
          <p:cNvPr id="14" name="TextBox 13">
            <a:extLst>
              <a:ext uri="{FF2B5EF4-FFF2-40B4-BE49-F238E27FC236}">
                <a16:creationId xmlns:a16="http://schemas.microsoft.com/office/drawing/2014/main" id="{5C183ED6-8B8E-EF0A-E6DF-7008FEDB4D67}"/>
              </a:ext>
            </a:extLst>
          </p:cNvPr>
          <p:cNvSpPr txBox="1"/>
          <p:nvPr/>
        </p:nvSpPr>
        <p:spPr>
          <a:xfrm>
            <a:off x="889731" y="3193158"/>
            <a:ext cx="5910769" cy="246221"/>
          </a:xfrm>
          <a:prstGeom prst="rect">
            <a:avLst/>
          </a:prstGeom>
          <a:noFill/>
        </p:spPr>
        <p:txBody>
          <a:bodyPr wrap="square">
            <a:spAutoFit/>
          </a:bodyPr>
          <a:lstStyle/>
          <a:p>
            <a:r>
              <a:rPr lang="ru-RU" sz="1000" i="1" dirty="0"/>
              <a:t>Рисунок 6. Исполнение показателя совокупных активов с 2023-2025 гг. (в млн. сом и %)</a:t>
            </a:r>
            <a:endParaRPr lang="ru-KG" sz="1000" dirty="0"/>
          </a:p>
        </p:txBody>
      </p:sp>
      <p:graphicFrame>
        <p:nvGraphicFramePr>
          <p:cNvPr id="19" name="Диаграмма 18">
            <a:extLst>
              <a:ext uri="{FF2B5EF4-FFF2-40B4-BE49-F238E27FC236}">
                <a16:creationId xmlns:a16="http://schemas.microsoft.com/office/drawing/2014/main" id="{800BF816-DEF3-F9FC-F2D5-133F0EF620E9}"/>
              </a:ext>
            </a:extLst>
          </p:cNvPr>
          <p:cNvGraphicFramePr/>
          <p:nvPr>
            <p:extLst>
              <p:ext uri="{D42A27DB-BD31-4B8C-83A1-F6EECF244321}">
                <p14:modId xmlns:p14="http://schemas.microsoft.com/office/powerpoint/2010/main" val="1483371438"/>
              </p:ext>
            </p:extLst>
          </p:nvPr>
        </p:nvGraphicFramePr>
        <p:xfrm>
          <a:off x="889592" y="4207589"/>
          <a:ext cx="5934075" cy="1552575"/>
        </p:xfrm>
        <a:graphic>
          <a:graphicData uri="http://schemas.openxmlformats.org/drawingml/2006/chart">
            <c:chart xmlns:c="http://schemas.openxmlformats.org/drawingml/2006/chart" xmlns:r="http://schemas.openxmlformats.org/officeDocument/2006/relationships" r:id="rId5"/>
          </a:graphicData>
        </a:graphic>
      </p:graphicFrame>
      <p:sp>
        <p:nvSpPr>
          <p:cNvPr id="20" name="TextBox 19">
            <a:extLst>
              <a:ext uri="{FF2B5EF4-FFF2-40B4-BE49-F238E27FC236}">
                <a16:creationId xmlns:a16="http://schemas.microsoft.com/office/drawing/2014/main" id="{6EB2B002-4286-7739-65B1-DE86E306C8D2}"/>
              </a:ext>
            </a:extLst>
          </p:cNvPr>
          <p:cNvSpPr txBox="1"/>
          <p:nvPr/>
        </p:nvSpPr>
        <p:spPr>
          <a:xfrm>
            <a:off x="848441" y="5780181"/>
            <a:ext cx="5910769" cy="246221"/>
          </a:xfrm>
          <a:prstGeom prst="rect">
            <a:avLst/>
          </a:prstGeom>
          <a:noFill/>
        </p:spPr>
        <p:txBody>
          <a:bodyPr wrap="square">
            <a:spAutoFit/>
          </a:bodyPr>
          <a:lstStyle/>
          <a:p>
            <a:r>
              <a:rPr lang="ru-RU" sz="1000" i="1" dirty="0"/>
              <a:t>Рисунок 7. Исполнение показателя совокупных доходов с 2023-2025 гг. (в млн. сом и %)</a:t>
            </a:r>
            <a:endParaRPr lang="ru-KG" sz="1000" dirty="0"/>
          </a:p>
        </p:txBody>
      </p:sp>
      <p:sp>
        <p:nvSpPr>
          <p:cNvPr id="7" name="TextBox 6">
            <a:extLst>
              <a:ext uri="{FF2B5EF4-FFF2-40B4-BE49-F238E27FC236}">
                <a16:creationId xmlns:a16="http://schemas.microsoft.com/office/drawing/2014/main" id="{574C7242-D009-276F-24C9-58A3A0BFB0A8}"/>
              </a:ext>
            </a:extLst>
          </p:cNvPr>
          <p:cNvSpPr txBox="1"/>
          <p:nvPr/>
        </p:nvSpPr>
        <p:spPr>
          <a:xfrm>
            <a:off x="820737" y="6092540"/>
            <a:ext cx="6228497" cy="1092607"/>
          </a:xfrm>
          <a:prstGeom prst="rect">
            <a:avLst/>
          </a:prstGeom>
          <a:noFill/>
        </p:spPr>
        <p:txBody>
          <a:bodyPr wrap="square">
            <a:spAutoFit/>
          </a:bodyPr>
          <a:lstStyle/>
          <a:p>
            <a:pPr indent="360363" algn="just"/>
            <a:r>
              <a:rPr lang="ru-RU" sz="1300" dirty="0"/>
              <a:t>На конец 2025 года объем Фонда сформирован в размере более 9,7 млрд. сомов при плановом значении 6,65 млрд. сомов, что соответствует 146% исполнения. Стратегический целевой ориентир по формированию Фонда был достигнут досрочно в 2024 году.  С 2023-2025 гг. Фонд вырос более чем в 2 раза, прирост составил более 5 млрд. сом. </a:t>
            </a:r>
            <a:endParaRPr lang="ru-KG" sz="1300" dirty="0"/>
          </a:p>
        </p:txBody>
      </p:sp>
      <p:graphicFrame>
        <p:nvGraphicFramePr>
          <p:cNvPr id="11" name="Диаграмма 10">
            <a:extLst>
              <a:ext uri="{FF2B5EF4-FFF2-40B4-BE49-F238E27FC236}">
                <a16:creationId xmlns:a16="http://schemas.microsoft.com/office/drawing/2014/main" id="{FA47C421-B3C0-4E27-1358-DE556EDD2F3D}"/>
              </a:ext>
            </a:extLst>
          </p:cNvPr>
          <p:cNvGraphicFramePr/>
          <p:nvPr>
            <p:extLst>
              <p:ext uri="{D42A27DB-BD31-4B8C-83A1-F6EECF244321}">
                <p14:modId xmlns:p14="http://schemas.microsoft.com/office/powerpoint/2010/main" val="1149890505"/>
              </p:ext>
            </p:extLst>
          </p:nvPr>
        </p:nvGraphicFramePr>
        <p:xfrm>
          <a:off x="848441" y="7205603"/>
          <a:ext cx="5915025" cy="1600200"/>
        </p:xfrm>
        <a:graphic>
          <a:graphicData uri="http://schemas.openxmlformats.org/drawingml/2006/chart">
            <c:chart xmlns:c="http://schemas.openxmlformats.org/drawingml/2006/chart" xmlns:r="http://schemas.openxmlformats.org/officeDocument/2006/relationships" r:id="rId6"/>
          </a:graphicData>
        </a:graphic>
      </p:graphicFrame>
      <p:sp>
        <p:nvSpPr>
          <p:cNvPr id="15" name="TextBox 14">
            <a:extLst>
              <a:ext uri="{FF2B5EF4-FFF2-40B4-BE49-F238E27FC236}">
                <a16:creationId xmlns:a16="http://schemas.microsoft.com/office/drawing/2014/main" id="{06F6B55A-9070-9D62-0CC9-4E7D53C4E870}"/>
              </a:ext>
            </a:extLst>
          </p:cNvPr>
          <p:cNvSpPr txBox="1"/>
          <p:nvPr/>
        </p:nvSpPr>
        <p:spPr>
          <a:xfrm>
            <a:off x="820737" y="9117270"/>
            <a:ext cx="6099022" cy="892552"/>
          </a:xfrm>
          <a:prstGeom prst="rect">
            <a:avLst/>
          </a:prstGeom>
          <a:noFill/>
        </p:spPr>
        <p:txBody>
          <a:bodyPr wrap="square">
            <a:spAutoFit/>
          </a:bodyPr>
          <a:lstStyle/>
          <a:p>
            <a:pPr indent="361950" algn="just"/>
            <a:r>
              <a:rPr lang="ru-RU" sz="1300" dirty="0"/>
              <a:t>Достигнутые результаты свидетельствуют об эффективности применяемой модели управления Фондом, результативности инвестиционной политики и существенно повысило способность Агентства выполнять свои обязательства по выплате страховых возмещений. </a:t>
            </a:r>
            <a:endParaRPr lang="ru-KG" sz="1300" dirty="0"/>
          </a:p>
        </p:txBody>
      </p:sp>
      <p:sp>
        <p:nvSpPr>
          <p:cNvPr id="16" name="TextBox 15">
            <a:extLst>
              <a:ext uri="{FF2B5EF4-FFF2-40B4-BE49-F238E27FC236}">
                <a16:creationId xmlns:a16="http://schemas.microsoft.com/office/drawing/2014/main" id="{8B7C8CC1-A696-B86D-EA8A-81DA2AEEC7B0}"/>
              </a:ext>
            </a:extLst>
          </p:cNvPr>
          <p:cNvSpPr txBox="1"/>
          <p:nvPr/>
        </p:nvSpPr>
        <p:spPr>
          <a:xfrm>
            <a:off x="889592" y="8851751"/>
            <a:ext cx="5910769" cy="246221"/>
          </a:xfrm>
          <a:prstGeom prst="rect">
            <a:avLst/>
          </a:prstGeom>
          <a:noFill/>
        </p:spPr>
        <p:txBody>
          <a:bodyPr wrap="square">
            <a:spAutoFit/>
          </a:bodyPr>
          <a:lstStyle/>
          <a:p>
            <a:r>
              <a:rPr lang="ru-RU" sz="1000" i="1" dirty="0"/>
              <a:t>Рисунок 8. Исполнение показателя Фонда с 2023-2025гг. (в млн. сом и %)</a:t>
            </a:r>
            <a:endParaRPr lang="ru-KG" sz="1000" dirty="0"/>
          </a:p>
        </p:txBody>
      </p:sp>
    </p:spTree>
    <p:extLst>
      <p:ext uri="{BB962C8B-B14F-4D97-AF65-F5344CB8AC3E}">
        <p14:creationId xmlns:p14="http://schemas.microsoft.com/office/powerpoint/2010/main" val="33802777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D3A326-4DCF-2C0E-BF79-C9BBA0FC3B9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3DF3A26-E4C1-402E-BE49-44C671BB6832}"/>
              </a:ext>
            </a:extLst>
          </p:cNvPr>
          <p:cNvSpPr/>
          <p:nvPr/>
        </p:nvSpPr>
        <p:spPr>
          <a:xfrm>
            <a:off x="0" y="14100"/>
            <a:ext cx="7556500" cy="10692000"/>
          </a:xfrm>
          <a:custGeom>
            <a:avLst/>
            <a:gdLst/>
            <a:ahLst/>
            <a:cxnLst/>
            <a:rect l="l" t="t" r="r" b="b"/>
            <a:pathLst>
              <a:path w="7560000" h="10692000">
                <a:moveTo>
                  <a:pt x="0" y="0"/>
                </a:moveTo>
                <a:lnTo>
                  <a:pt x="7560000" y="0"/>
                </a:lnTo>
                <a:lnTo>
                  <a:pt x="7560000" y="10692000"/>
                </a:lnTo>
                <a:lnTo>
                  <a:pt x="0" y="10692000"/>
                </a:lnTo>
                <a:lnTo>
                  <a:pt x="0" y="0"/>
                </a:lnTo>
                <a:close/>
              </a:path>
            </a:pathLst>
          </a:custGeom>
          <a:blipFill>
            <a:blip r:embed="rId3"/>
            <a:stretch>
              <a:fillRect l="-4952" t="-1069" r="-168243" b="-1069"/>
            </a:stretch>
          </a:blipFill>
        </p:spPr>
        <p:txBody>
          <a:bodyPr/>
          <a:lstStyle/>
          <a:p>
            <a:endParaRPr lang="ru-KG" dirty="0"/>
          </a:p>
        </p:txBody>
      </p:sp>
      <p:sp>
        <p:nvSpPr>
          <p:cNvPr id="3" name="AutoShape 7">
            <a:extLst>
              <a:ext uri="{FF2B5EF4-FFF2-40B4-BE49-F238E27FC236}">
                <a16:creationId xmlns:a16="http://schemas.microsoft.com/office/drawing/2014/main" id="{E63B0B41-346A-15F1-68BD-95471C76C98F}"/>
              </a:ext>
            </a:extLst>
          </p:cNvPr>
          <p:cNvSpPr/>
          <p:nvPr/>
        </p:nvSpPr>
        <p:spPr>
          <a:xfrm>
            <a:off x="756008" y="9933619"/>
            <a:ext cx="6047992" cy="2381"/>
          </a:xfrm>
          <a:prstGeom prst="line">
            <a:avLst/>
          </a:prstGeom>
          <a:ln w="19050" cap="rnd">
            <a:solidFill>
              <a:srgbClr val="4F4F4F"/>
            </a:solidFill>
            <a:prstDash val="solid"/>
            <a:headEnd type="none" w="sm" len="sm"/>
            <a:tailEnd type="none" w="sm" len="sm"/>
          </a:ln>
        </p:spPr>
      </p:sp>
      <p:sp>
        <p:nvSpPr>
          <p:cNvPr id="4" name="TextBox 15">
            <a:extLst>
              <a:ext uri="{FF2B5EF4-FFF2-40B4-BE49-F238E27FC236}">
                <a16:creationId xmlns:a16="http://schemas.microsoft.com/office/drawing/2014/main" id="{0E989092-7FA0-1266-564C-EC6900A6A75F}"/>
              </a:ext>
            </a:extLst>
          </p:cNvPr>
          <p:cNvSpPr txBox="1"/>
          <p:nvPr/>
        </p:nvSpPr>
        <p:spPr>
          <a:xfrm>
            <a:off x="3608398" y="10210902"/>
            <a:ext cx="3201564" cy="181012"/>
          </a:xfrm>
          <a:prstGeom prst="rect">
            <a:avLst/>
          </a:prstGeom>
        </p:spPr>
        <p:txBody>
          <a:bodyPr lIns="0" tIns="0" rIns="0" bIns="0" rtlCol="0" anchor="t">
            <a:spAutoFit/>
          </a:bodyPr>
          <a:lstStyle/>
          <a:p>
            <a:pPr algn="r">
              <a:lnSpc>
                <a:spcPts val="1400"/>
              </a:lnSpc>
            </a:pPr>
            <a:r>
              <a:rPr lang="ru-RU" sz="1400" i="1" dirty="0">
                <a:solidFill>
                  <a:srgbClr val="4F4F4F"/>
                </a:solidFill>
                <a:latin typeface="Open Sans 1 Italics"/>
                <a:ea typeface="Open Sans 1 Italics"/>
                <a:cs typeface="Open Sans 1 Italics"/>
                <a:sym typeface="Open Sans 1 Italics"/>
              </a:rPr>
              <a:t>Годовой отчет за </a:t>
            </a:r>
            <a:r>
              <a:rPr lang="en-US" sz="1400" i="1" dirty="0">
                <a:solidFill>
                  <a:srgbClr val="4F4F4F"/>
                </a:solidFill>
                <a:latin typeface="Open Sans 1 Italics"/>
                <a:ea typeface="Open Sans 1 Italics"/>
                <a:cs typeface="Open Sans 1 Italics"/>
                <a:sym typeface="Open Sans 1 Italics"/>
              </a:rPr>
              <a:t>202</a:t>
            </a:r>
            <a:r>
              <a:rPr lang="ru-RU" sz="1400" i="1" dirty="0">
                <a:solidFill>
                  <a:srgbClr val="4F4F4F"/>
                </a:solidFill>
                <a:latin typeface="Open Sans 1 Italics"/>
                <a:ea typeface="Open Sans 1 Italics"/>
                <a:cs typeface="Open Sans 1 Italics"/>
                <a:sym typeface="Open Sans 1 Italics"/>
              </a:rPr>
              <a:t>5 год</a:t>
            </a:r>
            <a:endParaRPr lang="en-US" sz="1400" i="1" dirty="0">
              <a:solidFill>
                <a:srgbClr val="4F4F4F"/>
              </a:solidFill>
              <a:latin typeface="Open Sans 1 Italics"/>
              <a:ea typeface="Open Sans 1 Italics"/>
              <a:cs typeface="Open Sans 1 Italics"/>
              <a:sym typeface="Open Sans 1 Italics"/>
            </a:endParaRPr>
          </a:p>
        </p:txBody>
      </p:sp>
      <p:grpSp>
        <p:nvGrpSpPr>
          <p:cNvPr id="5" name="Group 2">
            <a:extLst>
              <a:ext uri="{FF2B5EF4-FFF2-40B4-BE49-F238E27FC236}">
                <a16:creationId xmlns:a16="http://schemas.microsoft.com/office/drawing/2014/main" id="{A6974738-DE05-B3CF-F6B0-596E3CC2500A}"/>
              </a:ext>
            </a:extLst>
          </p:cNvPr>
          <p:cNvGrpSpPr/>
          <p:nvPr/>
        </p:nvGrpSpPr>
        <p:grpSpPr>
          <a:xfrm>
            <a:off x="756000" y="10050300"/>
            <a:ext cx="490114" cy="490114"/>
            <a:chOff x="0" y="0"/>
            <a:chExt cx="812800" cy="812800"/>
          </a:xfrm>
        </p:grpSpPr>
        <p:sp>
          <p:nvSpPr>
            <p:cNvPr id="6" name="Freeform 3">
              <a:extLst>
                <a:ext uri="{FF2B5EF4-FFF2-40B4-BE49-F238E27FC236}">
                  <a16:creationId xmlns:a16="http://schemas.microsoft.com/office/drawing/2014/main" id="{E3D0DCED-FCAC-1A5B-E3B1-964F8B52668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DEDED"/>
            </a:solidFill>
          </p:spPr>
        </p:sp>
        <p:sp>
          <p:nvSpPr>
            <p:cNvPr id="8" name="TextBox 4">
              <a:extLst>
                <a:ext uri="{FF2B5EF4-FFF2-40B4-BE49-F238E27FC236}">
                  <a16:creationId xmlns:a16="http://schemas.microsoft.com/office/drawing/2014/main" id="{236DA7EB-0D92-8ECC-BCAB-3E0BF7DA5A3A}"/>
                </a:ext>
              </a:extLst>
            </p:cNvPr>
            <p:cNvSpPr txBox="1"/>
            <p:nvPr/>
          </p:nvSpPr>
          <p:spPr>
            <a:xfrm>
              <a:off x="76200" y="76200"/>
              <a:ext cx="660400" cy="660400"/>
            </a:xfrm>
            <a:prstGeom prst="rect">
              <a:avLst/>
            </a:prstGeom>
          </p:spPr>
          <p:txBody>
            <a:bodyPr lIns="50800" tIns="50800" rIns="50800" bIns="50800" rtlCol="0" anchor="ctr"/>
            <a:lstStyle/>
            <a:p>
              <a:pPr algn="ctr">
                <a:lnSpc>
                  <a:spcPts val="1439"/>
                </a:lnSpc>
              </a:pPr>
              <a:endParaRPr/>
            </a:p>
          </p:txBody>
        </p:sp>
      </p:grpSp>
      <p:sp>
        <p:nvSpPr>
          <p:cNvPr id="12" name="TextBox 18">
            <a:extLst>
              <a:ext uri="{FF2B5EF4-FFF2-40B4-BE49-F238E27FC236}">
                <a16:creationId xmlns:a16="http://schemas.microsoft.com/office/drawing/2014/main" id="{F27DF2AA-5630-AD01-A0CE-3B13866AD7EE}"/>
              </a:ext>
            </a:extLst>
          </p:cNvPr>
          <p:cNvSpPr txBox="1"/>
          <p:nvPr/>
        </p:nvSpPr>
        <p:spPr>
          <a:xfrm>
            <a:off x="812421" y="10173437"/>
            <a:ext cx="377272" cy="271485"/>
          </a:xfrm>
          <a:prstGeom prst="rect">
            <a:avLst/>
          </a:prstGeom>
        </p:spPr>
        <p:txBody>
          <a:bodyPr lIns="0" tIns="0" rIns="0" bIns="0" rtlCol="0" anchor="t">
            <a:spAutoFit/>
          </a:bodyPr>
          <a:lstStyle/>
          <a:p>
            <a:pPr algn="ctr">
              <a:lnSpc>
                <a:spcPts val="2100"/>
              </a:lnSpc>
            </a:pPr>
            <a:r>
              <a:rPr lang="ru-RU" sz="2100" b="1" dirty="0">
                <a:solidFill>
                  <a:srgbClr val="002F80"/>
                </a:solidFill>
                <a:latin typeface="Open Sans 1 Bold"/>
                <a:ea typeface="Open Sans 1 Bold"/>
                <a:cs typeface="Open Sans 1 Bold"/>
                <a:sym typeface="Open Sans 1 Bold"/>
              </a:rPr>
              <a:t>18</a:t>
            </a:r>
            <a:endParaRPr lang="en-US" sz="2100" b="1" dirty="0">
              <a:solidFill>
                <a:srgbClr val="002F80"/>
              </a:solidFill>
              <a:latin typeface="Open Sans 1 Bold"/>
              <a:ea typeface="Open Sans 1 Bold"/>
              <a:cs typeface="Open Sans 1 Bold"/>
              <a:sym typeface="Open Sans 1 Bold"/>
            </a:endParaRPr>
          </a:p>
        </p:txBody>
      </p:sp>
      <p:sp>
        <p:nvSpPr>
          <p:cNvPr id="18" name="AutoShape 6">
            <a:extLst>
              <a:ext uri="{FF2B5EF4-FFF2-40B4-BE49-F238E27FC236}">
                <a16:creationId xmlns:a16="http://schemas.microsoft.com/office/drawing/2014/main" id="{12B1AAEE-CFB0-3A9D-7412-CA0F3AFB4F8C}"/>
              </a:ext>
            </a:extLst>
          </p:cNvPr>
          <p:cNvSpPr/>
          <p:nvPr/>
        </p:nvSpPr>
        <p:spPr>
          <a:xfrm>
            <a:off x="1240260" y="1993900"/>
            <a:ext cx="935285" cy="0"/>
          </a:xfrm>
          <a:prstGeom prst="line">
            <a:avLst/>
          </a:prstGeom>
          <a:ln w="47625" cap="rnd">
            <a:solidFill>
              <a:srgbClr val="FEBA3A"/>
            </a:solidFill>
            <a:prstDash val="solid"/>
            <a:headEnd type="none" w="sm" len="sm"/>
            <a:tailEnd type="none" w="sm" len="sm"/>
          </a:ln>
        </p:spPr>
      </p:sp>
      <p:grpSp>
        <p:nvGrpSpPr>
          <p:cNvPr id="13" name="Group 33">
            <a:extLst>
              <a:ext uri="{FF2B5EF4-FFF2-40B4-BE49-F238E27FC236}">
                <a16:creationId xmlns:a16="http://schemas.microsoft.com/office/drawing/2014/main" id="{7D243930-407A-A29A-AA0E-0D27E016EDAA}"/>
              </a:ext>
            </a:extLst>
          </p:cNvPr>
          <p:cNvGrpSpPr/>
          <p:nvPr/>
        </p:nvGrpSpPr>
        <p:grpSpPr>
          <a:xfrm>
            <a:off x="1240261" y="908400"/>
            <a:ext cx="935285" cy="852877"/>
            <a:chOff x="0" y="0"/>
            <a:chExt cx="335185" cy="305652"/>
          </a:xfrm>
        </p:grpSpPr>
        <p:sp>
          <p:nvSpPr>
            <p:cNvPr id="14" name="Freeform 34">
              <a:extLst>
                <a:ext uri="{FF2B5EF4-FFF2-40B4-BE49-F238E27FC236}">
                  <a16:creationId xmlns:a16="http://schemas.microsoft.com/office/drawing/2014/main" id="{F6CB9A59-044E-355B-CA82-FC4B772C8FB1}"/>
                </a:ext>
              </a:extLst>
            </p:cNvPr>
            <p:cNvSpPr/>
            <p:nvPr/>
          </p:nvSpPr>
          <p:spPr>
            <a:xfrm>
              <a:off x="0" y="0"/>
              <a:ext cx="335185" cy="305652"/>
            </a:xfrm>
            <a:custGeom>
              <a:avLst/>
              <a:gdLst/>
              <a:ahLst/>
              <a:cxnLst/>
              <a:rect l="l" t="t" r="r" b="b"/>
              <a:pathLst>
                <a:path w="335185" h="305652">
                  <a:moveTo>
                    <a:pt x="0" y="0"/>
                  </a:moveTo>
                  <a:lnTo>
                    <a:pt x="335185" y="0"/>
                  </a:lnTo>
                  <a:lnTo>
                    <a:pt x="335185" y="305652"/>
                  </a:lnTo>
                  <a:lnTo>
                    <a:pt x="0" y="305652"/>
                  </a:lnTo>
                  <a:close/>
                </a:path>
              </a:pathLst>
            </a:custGeom>
            <a:solidFill>
              <a:srgbClr val="FEBA3A"/>
            </a:solidFill>
          </p:spPr>
          <p:txBody>
            <a:bodyPr/>
            <a:lstStyle/>
            <a:p>
              <a:endParaRPr lang="ru-KG" dirty="0"/>
            </a:p>
          </p:txBody>
        </p:sp>
        <p:sp>
          <p:nvSpPr>
            <p:cNvPr id="15" name="TextBox 35">
              <a:extLst>
                <a:ext uri="{FF2B5EF4-FFF2-40B4-BE49-F238E27FC236}">
                  <a16:creationId xmlns:a16="http://schemas.microsoft.com/office/drawing/2014/main" id="{116A61AE-5121-5CC3-6679-DCE717DE3D15}"/>
                </a:ext>
              </a:extLst>
            </p:cNvPr>
            <p:cNvSpPr txBox="1"/>
            <p:nvPr/>
          </p:nvSpPr>
          <p:spPr>
            <a:xfrm>
              <a:off x="0" y="0"/>
              <a:ext cx="335185" cy="305652"/>
            </a:xfrm>
            <a:prstGeom prst="rect">
              <a:avLst/>
            </a:prstGeom>
          </p:spPr>
          <p:txBody>
            <a:bodyPr lIns="50800" tIns="50800" rIns="50800" bIns="50800" rtlCol="0" anchor="ctr"/>
            <a:lstStyle/>
            <a:p>
              <a:pPr algn="ctr">
                <a:lnSpc>
                  <a:spcPts val="1439"/>
                </a:lnSpc>
              </a:pPr>
              <a:endParaRPr/>
            </a:p>
          </p:txBody>
        </p:sp>
      </p:grpSp>
      <p:sp>
        <p:nvSpPr>
          <p:cNvPr id="16" name="TextBox 36">
            <a:extLst>
              <a:ext uri="{FF2B5EF4-FFF2-40B4-BE49-F238E27FC236}">
                <a16:creationId xmlns:a16="http://schemas.microsoft.com/office/drawing/2014/main" id="{48EC6ADF-183D-5079-60F5-F9AB91E0524A}"/>
              </a:ext>
            </a:extLst>
          </p:cNvPr>
          <p:cNvSpPr txBox="1"/>
          <p:nvPr/>
        </p:nvSpPr>
        <p:spPr>
          <a:xfrm>
            <a:off x="1402297" y="1142859"/>
            <a:ext cx="611212" cy="413703"/>
          </a:xfrm>
          <a:prstGeom prst="rect">
            <a:avLst/>
          </a:prstGeom>
        </p:spPr>
        <p:txBody>
          <a:bodyPr lIns="0" tIns="0" rIns="0" bIns="0" rtlCol="0" anchor="t">
            <a:spAutoFit/>
          </a:bodyPr>
          <a:lstStyle/>
          <a:p>
            <a:pPr algn="ctr">
              <a:lnSpc>
                <a:spcPts val="3200"/>
              </a:lnSpc>
            </a:pPr>
            <a:r>
              <a:rPr lang="en-US" sz="3200" b="1" dirty="0">
                <a:solidFill>
                  <a:srgbClr val="FFFFFF"/>
                </a:solidFill>
                <a:latin typeface="Open Sans 2 Ultra-Bold"/>
                <a:ea typeface="Open Sans 2 Ultra-Bold"/>
                <a:cs typeface="Open Sans 2 Ultra-Bold"/>
                <a:sym typeface="Open Sans 2 Ultra-Bold"/>
              </a:rPr>
              <a:t>0</a:t>
            </a:r>
            <a:r>
              <a:rPr lang="ru-RU" sz="3200" b="1" dirty="0">
                <a:solidFill>
                  <a:srgbClr val="FFFFFF"/>
                </a:solidFill>
                <a:latin typeface="Open Sans 2 Ultra-Bold"/>
                <a:ea typeface="Open Sans 2 Ultra-Bold"/>
                <a:cs typeface="Open Sans 2 Ultra-Bold"/>
                <a:sym typeface="Open Sans 2 Ultra-Bold"/>
              </a:rPr>
              <a:t>4</a:t>
            </a:r>
            <a:endParaRPr lang="en-US" sz="3200" b="1" dirty="0">
              <a:solidFill>
                <a:srgbClr val="FFFFFF"/>
              </a:solidFill>
              <a:latin typeface="Open Sans 2 Ultra-Bold"/>
              <a:ea typeface="Open Sans 2 Ultra-Bold"/>
              <a:cs typeface="Open Sans 2 Ultra-Bold"/>
              <a:sym typeface="Open Sans 2 Ultra-Bold"/>
            </a:endParaRPr>
          </a:p>
        </p:txBody>
      </p:sp>
      <p:sp>
        <p:nvSpPr>
          <p:cNvPr id="17" name="TextBox 9">
            <a:extLst>
              <a:ext uri="{FF2B5EF4-FFF2-40B4-BE49-F238E27FC236}">
                <a16:creationId xmlns:a16="http://schemas.microsoft.com/office/drawing/2014/main" id="{65C99DD6-321E-AF54-877A-7EB739B9CFDF}"/>
              </a:ext>
            </a:extLst>
          </p:cNvPr>
          <p:cNvSpPr txBox="1"/>
          <p:nvPr/>
        </p:nvSpPr>
        <p:spPr>
          <a:xfrm>
            <a:off x="1133280" y="2192602"/>
            <a:ext cx="5890789" cy="1234440"/>
          </a:xfrm>
          <a:prstGeom prst="rect">
            <a:avLst/>
          </a:prstGeom>
        </p:spPr>
        <p:txBody>
          <a:bodyPr wrap="square" lIns="0" tIns="0" rIns="0" bIns="0" rtlCol="0" anchor="t">
            <a:spAutoFit/>
          </a:bodyPr>
          <a:lstStyle/>
          <a:p>
            <a:pPr>
              <a:lnSpc>
                <a:spcPts val="3200"/>
              </a:lnSpc>
            </a:pPr>
            <a:r>
              <a:rPr lang="ru-RU" sz="3200" b="1" dirty="0">
                <a:solidFill>
                  <a:srgbClr val="002F80"/>
                </a:solidFill>
                <a:latin typeface="Open Sans 2 Ultra-Bold"/>
                <a:ea typeface="Open Sans 2 Ultra-Bold"/>
                <a:cs typeface="Open Sans 2 Ultra-Bold"/>
              </a:rPr>
              <a:t>ПОСТРОЕНИЕ </a:t>
            </a:r>
          </a:p>
          <a:p>
            <a:pPr>
              <a:lnSpc>
                <a:spcPts val="3200"/>
              </a:lnSpc>
            </a:pPr>
            <a:r>
              <a:rPr lang="ru-RU" sz="3200" b="1" dirty="0">
                <a:solidFill>
                  <a:srgbClr val="002F80"/>
                </a:solidFill>
                <a:latin typeface="Open Sans 2 Ultra-Bold"/>
                <a:ea typeface="Open Sans 2 Ultra-Bold"/>
                <a:cs typeface="Open Sans 2 Ultra-Bold"/>
              </a:rPr>
              <a:t>СИСТЕМЫ ЗАЩИТЫ ДЕПОЗИТОВ</a:t>
            </a:r>
            <a:endParaRPr lang="ru-KG" sz="3200" b="1" dirty="0">
              <a:solidFill>
                <a:srgbClr val="002F80"/>
              </a:solidFill>
              <a:latin typeface="Open Sans 2 Ultra-Bold"/>
              <a:ea typeface="Open Sans 2 Ultra-Bold"/>
              <a:cs typeface="Open Sans 2 Ultra-Bold"/>
            </a:endParaRPr>
          </a:p>
        </p:txBody>
      </p:sp>
      <p:pic>
        <p:nvPicPr>
          <p:cNvPr id="9" name="Рисунок 8">
            <a:extLst>
              <a:ext uri="{FF2B5EF4-FFF2-40B4-BE49-F238E27FC236}">
                <a16:creationId xmlns:a16="http://schemas.microsoft.com/office/drawing/2014/main" id="{D81881AD-EE8D-1DC5-9491-FC75769905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4752" y="3843166"/>
            <a:ext cx="6326995" cy="4222354"/>
          </a:xfrm>
          <a:prstGeom prst="rect">
            <a:avLst/>
          </a:prstGeom>
          <a:ln>
            <a:noFill/>
          </a:ln>
          <a:effectLst>
            <a:softEdge rad="112500"/>
          </a:effectLst>
        </p:spPr>
      </p:pic>
    </p:spTree>
    <p:extLst>
      <p:ext uri="{BB962C8B-B14F-4D97-AF65-F5344CB8AC3E}">
        <p14:creationId xmlns:p14="http://schemas.microsoft.com/office/powerpoint/2010/main" val="9162609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D42AF2-8D22-55B5-DC21-DD7BF9C2A1B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20FF591-96BE-1AB6-6EB8-40711538E9AA}"/>
              </a:ext>
            </a:extLst>
          </p:cNvPr>
          <p:cNvSpPr/>
          <p:nvPr/>
        </p:nvSpPr>
        <p:spPr>
          <a:xfrm>
            <a:off x="15875" y="-33248"/>
            <a:ext cx="7556500" cy="10737948"/>
          </a:xfrm>
          <a:custGeom>
            <a:avLst/>
            <a:gdLst/>
            <a:ahLst/>
            <a:cxnLst/>
            <a:rect l="l" t="t" r="r" b="b"/>
            <a:pathLst>
              <a:path w="7560000" h="10692000">
                <a:moveTo>
                  <a:pt x="0" y="0"/>
                </a:moveTo>
                <a:lnTo>
                  <a:pt x="7560000" y="0"/>
                </a:lnTo>
                <a:lnTo>
                  <a:pt x="7560000" y="10692000"/>
                </a:lnTo>
                <a:lnTo>
                  <a:pt x="0" y="10692000"/>
                </a:lnTo>
                <a:lnTo>
                  <a:pt x="0" y="0"/>
                </a:lnTo>
                <a:close/>
              </a:path>
            </a:pathLst>
          </a:custGeom>
          <a:blipFill>
            <a:blip r:embed="rId3"/>
            <a:stretch>
              <a:fillRect l="-4952" t="-1069" r="-168243" b="-1069"/>
            </a:stretch>
          </a:blipFill>
        </p:spPr>
        <p:txBody>
          <a:bodyPr/>
          <a:lstStyle/>
          <a:p>
            <a:endParaRPr lang="ru-KG" dirty="0"/>
          </a:p>
        </p:txBody>
      </p:sp>
      <p:sp>
        <p:nvSpPr>
          <p:cNvPr id="3" name="AutoShape 7">
            <a:extLst>
              <a:ext uri="{FF2B5EF4-FFF2-40B4-BE49-F238E27FC236}">
                <a16:creationId xmlns:a16="http://schemas.microsoft.com/office/drawing/2014/main" id="{D957C466-9544-07C6-A6C0-EAF240D91001}"/>
              </a:ext>
            </a:extLst>
          </p:cNvPr>
          <p:cNvSpPr/>
          <p:nvPr/>
        </p:nvSpPr>
        <p:spPr>
          <a:xfrm>
            <a:off x="756000" y="10123893"/>
            <a:ext cx="6047992" cy="2381"/>
          </a:xfrm>
          <a:prstGeom prst="line">
            <a:avLst/>
          </a:prstGeom>
          <a:ln w="19050" cap="rnd">
            <a:solidFill>
              <a:srgbClr val="4F4F4F"/>
            </a:solidFill>
            <a:prstDash val="solid"/>
            <a:headEnd type="none" w="sm" len="sm"/>
            <a:tailEnd type="none" w="sm" len="sm"/>
          </a:ln>
        </p:spPr>
      </p:sp>
      <p:sp>
        <p:nvSpPr>
          <p:cNvPr id="4" name="TextBox 15">
            <a:extLst>
              <a:ext uri="{FF2B5EF4-FFF2-40B4-BE49-F238E27FC236}">
                <a16:creationId xmlns:a16="http://schemas.microsoft.com/office/drawing/2014/main" id="{64580B4C-C844-B992-B223-55FA1DD11CC3}"/>
              </a:ext>
            </a:extLst>
          </p:cNvPr>
          <p:cNvSpPr txBox="1"/>
          <p:nvPr/>
        </p:nvSpPr>
        <p:spPr>
          <a:xfrm>
            <a:off x="3598936" y="10354416"/>
            <a:ext cx="3201564" cy="181012"/>
          </a:xfrm>
          <a:prstGeom prst="rect">
            <a:avLst/>
          </a:prstGeom>
        </p:spPr>
        <p:txBody>
          <a:bodyPr lIns="0" tIns="0" rIns="0" bIns="0" rtlCol="0" anchor="t">
            <a:spAutoFit/>
          </a:bodyPr>
          <a:lstStyle/>
          <a:p>
            <a:pPr algn="r">
              <a:lnSpc>
                <a:spcPts val="1400"/>
              </a:lnSpc>
            </a:pPr>
            <a:r>
              <a:rPr lang="ru-RU" sz="1400" i="1" dirty="0">
                <a:solidFill>
                  <a:srgbClr val="4F4F4F"/>
                </a:solidFill>
                <a:latin typeface="Open Sans 1 Italics"/>
                <a:ea typeface="Open Sans 1 Italics"/>
                <a:cs typeface="Open Sans 1 Italics"/>
                <a:sym typeface="Open Sans 1 Italics"/>
              </a:rPr>
              <a:t>Годовой отчет за </a:t>
            </a:r>
            <a:r>
              <a:rPr lang="en-US" sz="1400" i="1" dirty="0">
                <a:solidFill>
                  <a:srgbClr val="4F4F4F"/>
                </a:solidFill>
                <a:latin typeface="Open Sans 1 Italics"/>
                <a:ea typeface="Open Sans 1 Italics"/>
                <a:cs typeface="Open Sans 1 Italics"/>
                <a:sym typeface="Open Sans 1 Italics"/>
              </a:rPr>
              <a:t>202</a:t>
            </a:r>
            <a:r>
              <a:rPr lang="ru-RU" sz="1400" i="1" dirty="0">
                <a:solidFill>
                  <a:srgbClr val="4F4F4F"/>
                </a:solidFill>
                <a:latin typeface="Open Sans 1 Italics"/>
                <a:ea typeface="Open Sans 1 Italics"/>
                <a:cs typeface="Open Sans 1 Italics"/>
                <a:sym typeface="Open Sans 1 Italics"/>
              </a:rPr>
              <a:t>5 год</a:t>
            </a:r>
            <a:endParaRPr lang="en-US" sz="1400" i="1" dirty="0">
              <a:solidFill>
                <a:srgbClr val="4F4F4F"/>
              </a:solidFill>
              <a:latin typeface="Open Sans 1 Italics"/>
              <a:ea typeface="Open Sans 1 Italics"/>
              <a:cs typeface="Open Sans 1 Italics"/>
              <a:sym typeface="Open Sans 1 Italics"/>
            </a:endParaRPr>
          </a:p>
        </p:txBody>
      </p:sp>
      <p:grpSp>
        <p:nvGrpSpPr>
          <p:cNvPr id="5" name="Group 2">
            <a:extLst>
              <a:ext uri="{FF2B5EF4-FFF2-40B4-BE49-F238E27FC236}">
                <a16:creationId xmlns:a16="http://schemas.microsoft.com/office/drawing/2014/main" id="{6DB52F46-85C0-A608-1197-D01DC5E0FC31}"/>
              </a:ext>
            </a:extLst>
          </p:cNvPr>
          <p:cNvGrpSpPr/>
          <p:nvPr/>
        </p:nvGrpSpPr>
        <p:grpSpPr>
          <a:xfrm>
            <a:off x="756000" y="10214586"/>
            <a:ext cx="490114" cy="490114"/>
            <a:chOff x="0" y="0"/>
            <a:chExt cx="812800" cy="812800"/>
          </a:xfrm>
        </p:grpSpPr>
        <p:sp>
          <p:nvSpPr>
            <p:cNvPr id="6" name="Freeform 3">
              <a:extLst>
                <a:ext uri="{FF2B5EF4-FFF2-40B4-BE49-F238E27FC236}">
                  <a16:creationId xmlns:a16="http://schemas.microsoft.com/office/drawing/2014/main" id="{761A531D-1DD2-088E-7AE8-AABAC3051EA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DEDED"/>
            </a:solidFill>
          </p:spPr>
        </p:sp>
        <p:sp>
          <p:nvSpPr>
            <p:cNvPr id="8" name="TextBox 4">
              <a:extLst>
                <a:ext uri="{FF2B5EF4-FFF2-40B4-BE49-F238E27FC236}">
                  <a16:creationId xmlns:a16="http://schemas.microsoft.com/office/drawing/2014/main" id="{042922B7-5A08-7A79-6368-C8E9D2AD65F5}"/>
                </a:ext>
              </a:extLst>
            </p:cNvPr>
            <p:cNvSpPr txBox="1"/>
            <p:nvPr/>
          </p:nvSpPr>
          <p:spPr>
            <a:xfrm>
              <a:off x="76200" y="76200"/>
              <a:ext cx="660400" cy="660400"/>
            </a:xfrm>
            <a:prstGeom prst="rect">
              <a:avLst/>
            </a:prstGeom>
          </p:spPr>
          <p:txBody>
            <a:bodyPr lIns="50800" tIns="50800" rIns="50800" bIns="50800" rtlCol="0" anchor="ctr"/>
            <a:lstStyle/>
            <a:p>
              <a:pPr algn="ctr">
                <a:lnSpc>
                  <a:spcPts val="1439"/>
                </a:lnSpc>
              </a:pPr>
              <a:endParaRPr/>
            </a:p>
          </p:txBody>
        </p:sp>
      </p:grpSp>
      <p:sp>
        <p:nvSpPr>
          <p:cNvPr id="12" name="TextBox 18">
            <a:extLst>
              <a:ext uri="{FF2B5EF4-FFF2-40B4-BE49-F238E27FC236}">
                <a16:creationId xmlns:a16="http://schemas.microsoft.com/office/drawing/2014/main" id="{FE873957-9EC8-38BA-DAE8-12A4E9828D05}"/>
              </a:ext>
            </a:extLst>
          </p:cNvPr>
          <p:cNvSpPr txBox="1"/>
          <p:nvPr/>
        </p:nvSpPr>
        <p:spPr>
          <a:xfrm>
            <a:off x="822894" y="10315280"/>
            <a:ext cx="377272" cy="271485"/>
          </a:xfrm>
          <a:prstGeom prst="rect">
            <a:avLst/>
          </a:prstGeom>
        </p:spPr>
        <p:txBody>
          <a:bodyPr lIns="0" tIns="0" rIns="0" bIns="0" rtlCol="0" anchor="t">
            <a:spAutoFit/>
          </a:bodyPr>
          <a:lstStyle/>
          <a:p>
            <a:pPr algn="ctr">
              <a:lnSpc>
                <a:spcPts val="2100"/>
              </a:lnSpc>
            </a:pPr>
            <a:r>
              <a:rPr lang="ru-RU" sz="2100" b="1" dirty="0">
                <a:solidFill>
                  <a:srgbClr val="002F80"/>
                </a:solidFill>
                <a:latin typeface="Open Sans 1 Bold"/>
                <a:ea typeface="Open Sans 1 Bold"/>
                <a:cs typeface="Open Sans 1 Bold"/>
                <a:sym typeface="Open Sans 1 Bold"/>
              </a:rPr>
              <a:t>19</a:t>
            </a:r>
            <a:endParaRPr lang="en-US" sz="2100" b="1" dirty="0">
              <a:solidFill>
                <a:srgbClr val="002F80"/>
              </a:solidFill>
              <a:latin typeface="Open Sans 1 Bold"/>
              <a:ea typeface="Open Sans 1 Bold"/>
              <a:cs typeface="Open Sans 1 Bold"/>
              <a:sym typeface="Open Sans 1 Bold"/>
            </a:endParaRPr>
          </a:p>
        </p:txBody>
      </p:sp>
      <p:sp>
        <p:nvSpPr>
          <p:cNvPr id="18" name="AutoShape 6">
            <a:extLst>
              <a:ext uri="{FF2B5EF4-FFF2-40B4-BE49-F238E27FC236}">
                <a16:creationId xmlns:a16="http://schemas.microsoft.com/office/drawing/2014/main" id="{B3A8F9BA-68B2-061F-E345-42FCFCF90244}"/>
              </a:ext>
            </a:extLst>
          </p:cNvPr>
          <p:cNvSpPr/>
          <p:nvPr/>
        </p:nvSpPr>
        <p:spPr>
          <a:xfrm>
            <a:off x="958850" y="774700"/>
            <a:ext cx="613868" cy="0"/>
          </a:xfrm>
          <a:prstGeom prst="line">
            <a:avLst/>
          </a:prstGeom>
          <a:ln w="47625" cap="rnd">
            <a:solidFill>
              <a:srgbClr val="FEBA3A"/>
            </a:solidFill>
            <a:prstDash val="solid"/>
            <a:headEnd type="none" w="sm" len="sm"/>
            <a:tailEnd type="none" w="sm" len="sm"/>
          </a:ln>
        </p:spPr>
      </p:sp>
      <p:sp>
        <p:nvSpPr>
          <p:cNvPr id="28" name="TextBox 27">
            <a:extLst>
              <a:ext uri="{FF2B5EF4-FFF2-40B4-BE49-F238E27FC236}">
                <a16:creationId xmlns:a16="http://schemas.microsoft.com/office/drawing/2014/main" id="{1CABDE6D-0B13-D792-E331-553C922E7F37}"/>
              </a:ext>
            </a:extLst>
          </p:cNvPr>
          <p:cNvSpPr txBox="1"/>
          <p:nvPr/>
        </p:nvSpPr>
        <p:spPr>
          <a:xfrm>
            <a:off x="801948" y="912709"/>
            <a:ext cx="6228497" cy="3293209"/>
          </a:xfrm>
          <a:prstGeom prst="rect">
            <a:avLst/>
          </a:prstGeom>
          <a:noFill/>
        </p:spPr>
        <p:txBody>
          <a:bodyPr wrap="square">
            <a:spAutoFit/>
          </a:bodyPr>
          <a:lstStyle/>
          <a:p>
            <a:pPr indent="360363" algn="just"/>
            <a:r>
              <a:rPr lang="ru-RU" sz="1300" dirty="0"/>
              <a:t>Фонд демонстрирует устойчивый рост и по состоянию на 31.12.2025 г. объем Фонда составил 9 710,3 млн. сомов, увеличившись за отчетный год на 2 239,7 млн. сомов (+30%). Рост Фонда обеспечен за счет обязательных взносов участников и инвестиционного дохода, что подтверждает его институциональную устойчивость. </a:t>
            </a:r>
          </a:p>
          <a:p>
            <a:pPr indent="360363" algn="just"/>
            <a:r>
              <a:rPr lang="ru-RU" sz="1300" dirty="0"/>
              <a:t>На конец 2025 года структура Фонда выглядит следующим образом:</a:t>
            </a:r>
            <a:endParaRPr lang="ru-KG" sz="1300" dirty="0"/>
          </a:p>
          <a:p>
            <a:pPr marL="360363" indent="-360363" algn="just">
              <a:buFont typeface="Wingdings" panose="05000000000000000000" pitchFamily="2" charset="2"/>
              <a:buChar char="§"/>
            </a:pPr>
            <a:r>
              <a:rPr lang="ru-RU" sz="1300" dirty="0"/>
              <a:t>Взносы Кабинета министров Кыргызской Республики – 3%; </a:t>
            </a:r>
            <a:endParaRPr lang="ru-KG" sz="1300" dirty="0"/>
          </a:p>
          <a:p>
            <a:pPr marL="360363" indent="-360363" algn="just">
              <a:buFont typeface="Wingdings" panose="05000000000000000000" pitchFamily="2" charset="2"/>
              <a:buChar char="§"/>
            </a:pPr>
            <a:r>
              <a:rPr lang="ru-RU" sz="1300" dirty="0"/>
              <a:t>Капитализированный чистый доход – 39%; </a:t>
            </a:r>
            <a:endParaRPr lang="ru-KG" sz="1300" dirty="0"/>
          </a:p>
          <a:p>
            <a:pPr marL="360363" indent="-360363" algn="just">
              <a:buFont typeface="Wingdings" panose="05000000000000000000" pitchFamily="2" charset="2"/>
              <a:buChar char="§"/>
            </a:pPr>
            <a:r>
              <a:rPr lang="ru-RU" sz="1300" dirty="0"/>
              <a:t>Взносы участников системы защиты депозитов – 58%.  </a:t>
            </a:r>
            <a:endParaRPr lang="ru-KG" sz="1300" dirty="0"/>
          </a:p>
          <a:p>
            <a:pPr indent="360363" algn="just"/>
            <a:r>
              <a:rPr lang="ru-RU" sz="1300" dirty="0"/>
              <a:t>Взносы уплачиваются участниками СЗД с момента основания Агентства по защите депозитов по ставке 0,2% годовых от общей депозитной базы участника системы защиты депозитов.</a:t>
            </a:r>
          </a:p>
          <a:p>
            <a:pPr indent="360363" algn="just"/>
            <a:r>
              <a:rPr lang="ru-RU" sz="1300" b="1" dirty="0">
                <a:solidFill>
                  <a:srgbClr val="002F80"/>
                </a:solidFill>
                <a:latin typeface="Open Sans 2 Ultra-Bold"/>
                <a:ea typeface="Open Sans 2 Ultra-Bold"/>
                <a:cs typeface="Open Sans 2 Ultra-Bold"/>
              </a:rPr>
              <a:t>Достаточность Фонда защиты депозитов. </a:t>
            </a:r>
            <a:r>
              <a:rPr lang="ru-RU" sz="1300" dirty="0"/>
              <a:t>Соотношение объема Фонда к общей сумме гарантированных депозитов по состоянию на 31.12.2025 года составило 4,3% при установленном целевом ориентире 12%. Снижение показателя с 4,9% в 2023 году до 4,3% в 2025 году обусловлено увеличением с июня 2023 года лимита страхового возмещения с 200 тыс. до 1 млн. сомов. </a:t>
            </a:r>
            <a:endParaRPr lang="ru-KG" sz="1300" dirty="0"/>
          </a:p>
        </p:txBody>
      </p:sp>
      <p:sp>
        <p:nvSpPr>
          <p:cNvPr id="9" name="TextBox 14">
            <a:extLst>
              <a:ext uri="{FF2B5EF4-FFF2-40B4-BE49-F238E27FC236}">
                <a16:creationId xmlns:a16="http://schemas.microsoft.com/office/drawing/2014/main" id="{807E823D-A6FC-DE4E-B34C-D7EBF50E25A3}"/>
              </a:ext>
            </a:extLst>
          </p:cNvPr>
          <p:cNvSpPr txBox="1"/>
          <p:nvPr/>
        </p:nvSpPr>
        <p:spPr>
          <a:xfrm>
            <a:off x="958850" y="383143"/>
            <a:ext cx="6268070" cy="246221"/>
          </a:xfrm>
          <a:prstGeom prst="rect">
            <a:avLst/>
          </a:prstGeom>
        </p:spPr>
        <p:txBody>
          <a:bodyPr wrap="square" lIns="0" tIns="0" rIns="0" bIns="0" rtlCol="0" anchor="t">
            <a:spAutoFit/>
          </a:bodyPr>
          <a:lstStyle/>
          <a:p>
            <a:r>
              <a:rPr lang="ru-RU" sz="1600" b="1" dirty="0">
                <a:solidFill>
                  <a:srgbClr val="002F80"/>
                </a:solidFill>
                <a:latin typeface="Open Sans 2 Ultra-Bold"/>
                <a:ea typeface="Open Sans 2 Ultra-Bold"/>
                <a:cs typeface="Open Sans 2 Ultra-Bold"/>
              </a:rPr>
              <a:t>4.1. Управление Фондом защиты депозитов   </a:t>
            </a:r>
            <a:endParaRPr lang="ru-KG" sz="1600" b="1" dirty="0">
              <a:solidFill>
                <a:srgbClr val="002F80"/>
              </a:solidFill>
              <a:latin typeface="Open Sans 2 Ultra-Bold"/>
              <a:ea typeface="Open Sans 2 Ultra-Bold"/>
              <a:cs typeface="Open Sans 2 Ultra-Bold"/>
            </a:endParaRPr>
          </a:p>
        </p:txBody>
      </p:sp>
      <p:graphicFrame>
        <p:nvGraphicFramePr>
          <p:cNvPr id="17" name="Диаграмма 16">
            <a:extLst>
              <a:ext uri="{FF2B5EF4-FFF2-40B4-BE49-F238E27FC236}">
                <a16:creationId xmlns:a16="http://schemas.microsoft.com/office/drawing/2014/main" id="{5F4B4A16-3E15-41E0-995B-46F9BBA8DE2A}"/>
              </a:ext>
            </a:extLst>
          </p:cNvPr>
          <p:cNvGraphicFramePr/>
          <p:nvPr>
            <p:extLst>
              <p:ext uri="{D42A27DB-BD31-4B8C-83A1-F6EECF244321}">
                <p14:modId xmlns:p14="http://schemas.microsoft.com/office/powerpoint/2010/main" val="2678214005"/>
              </p:ext>
            </p:extLst>
          </p:nvPr>
        </p:nvGraphicFramePr>
        <p:xfrm>
          <a:off x="801948" y="4146178"/>
          <a:ext cx="6105525" cy="1604126"/>
        </p:xfrm>
        <a:graphic>
          <a:graphicData uri="http://schemas.openxmlformats.org/drawingml/2006/chart">
            <c:chart xmlns:c="http://schemas.openxmlformats.org/drawingml/2006/chart" xmlns:r="http://schemas.openxmlformats.org/officeDocument/2006/relationships" r:id="rId4"/>
          </a:graphicData>
        </a:graphic>
      </p:graphicFrame>
      <p:sp>
        <p:nvSpPr>
          <p:cNvPr id="22" name="TextBox 21">
            <a:extLst>
              <a:ext uri="{FF2B5EF4-FFF2-40B4-BE49-F238E27FC236}">
                <a16:creationId xmlns:a16="http://schemas.microsoft.com/office/drawing/2014/main" id="{1404A1AC-9AA3-3241-1647-1F03B9973380}"/>
              </a:ext>
            </a:extLst>
          </p:cNvPr>
          <p:cNvSpPr txBox="1"/>
          <p:nvPr/>
        </p:nvSpPr>
        <p:spPr>
          <a:xfrm>
            <a:off x="756000" y="5766570"/>
            <a:ext cx="5910769" cy="246221"/>
          </a:xfrm>
          <a:prstGeom prst="rect">
            <a:avLst/>
          </a:prstGeom>
          <a:noFill/>
        </p:spPr>
        <p:txBody>
          <a:bodyPr wrap="square">
            <a:spAutoFit/>
          </a:bodyPr>
          <a:lstStyle/>
          <a:p>
            <a:r>
              <a:rPr lang="ru-RU" sz="1000" i="1" dirty="0"/>
              <a:t>Рисунок 9. Соотношение Фонда к гарантированным депозитам с 2023 -2025 гг. (в млн. сом и %)</a:t>
            </a:r>
            <a:endParaRPr lang="ru-KG" sz="1000" dirty="0"/>
          </a:p>
        </p:txBody>
      </p:sp>
      <p:sp>
        <p:nvSpPr>
          <p:cNvPr id="7" name="TextBox 6">
            <a:extLst>
              <a:ext uri="{FF2B5EF4-FFF2-40B4-BE49-F238E27FC236}">
                <a16:creationId xmlns:a16="http://schemas.microsoft.com/office/drawing/2014/main" id="{84EB60DE-9C66-D31D-F86B-A3641EFFB95A}"/>
              </a:ext>
            </a:extLst>
          </p:cNvPr>
          <p:cNvSpPr txBox="1"/>
          <p:nvPr/>
        </p:nvSpPr>
        <p:spPr>
          <a:xfrm>
            <a:off x="761094" y="6042473"/>
            <a:ext cx="6227741" cy="1492716"/>
          </a:xfrm>
          <a:prstGeom prst="rect">
            <a:avLst/>
          </a:prstGeom>
          <a:noFill/>
        </p:spPr>
        <p:txBody>
          <a:bodyPr wrap="square">
            <a:spAutoFit/>
          </a:bodyPr>
          <a:lstStyle/>
          <a:p>
            <a:pPr indent="360363" algn="just"/>
            <a:r>
              <a:rPr lang="ru-RU" sz="1300" b="1" dirty="0">
                <a:solidFill>
                  <a:srgbClr val="002F80"/>
                </a:solidFill>
                <a:latin typeface="Open Sans 2 Ultra-Bold"/>
                <a:ea typeface="Open Sans 2 Ultra-Bold"/>
                <a:cs typeface="Open Sans 2 Ultra-Bold"/>
              </a:rPr>
              <a:t>Инвестиционная политика. </a:t>
            </a:r>
            <a:r>
              <a:rPr lang="ru-RU" sz="1300" dirty="0"/>
              <a:t>Инвестирование осуществляется в соответствии с инвестиционной политикой Агентства. По состоянию на 31 декабря 2025 года портфель ГЦБ составил 8,6 млрд. сомов со средневзвешенной доходностью 12,79%. Структура портфеля ГЦБ выглядит следующим образом:</a:t>
            </a:r>
            <a:endParaRPr lang="ru-KG" sz="1300" dirty="0"/>
          </a:p>
          <a:p>
            <a:pPr marL="360363" indent="-360363" algn="just">
              <a:buFont typeface="Wingdings" panose="05000000000000000000" pitchFamily="2" charset="2"/>
              <a:buChar char="§"/>
            </a:pPr>
            <a:r>
              <a:rPr lang="ru-RU" sz="1300" dirty="0"/>
              <a:t>государственные казначейские облигации (ГКО) – 83,5% (+8,7);</a:t>
            </a:r>
            <a:endParaRPr lang="ru-KG" sz="1300" dirty="0"/>
          </a:p>
          <a:p>
            <a:pPr marL="360363" indent="-360363" algn="just">
              <a:buFont typeface="Wingdings" panose="05000000000000000000" pitchFamily="2" charset="2"/>
              <a:buChar char="§"/>
            </a:pPr>
            <a:r>
              <a:rPr lang="ru-RU" sz="1300" dirty="0"/>
              <a:t>государственные казначейские вексели (ГКВ) – 651,3 млн. сомов (7,6%);</a:t>
            </a:r>
            <a:endParaRPr lang="ru-KG" sz="1300" dirty="0"/>
          </a:p>
          <a:p>
            <a:pPr marL="360363" indent="-360363" algn="just">
              <a:buFont typeface="Wingdings" panose="05000000000000000000" pitchFamily="2" charset="2"/>
              <a:buChar char="§"/>
            </a:pPr>
            <a:r>
              <a:rPr lang="ru-RU" sz="1300" dirty="0"/>
              <a:t>ноты Национального банка – 765,4 млн. сомов (8,9%).</a:t>
            </a:r>
            <a:endParaRPr lang="ru-KG" sz="1300" dirty="0"/>
          </a:p>
        </p:txBody>
      </p:sp>
      <p:sp>
        <p:nvSpPr>
          <p:cNvPr id="10" name="TextBox 9">
            <a:extLst>
              <a:ext uri="{FF2B5EF4-FFF2-40B4-BE49-F238E27FC236}">
                <a16:creationId xmlns:a16="http://schemas.microsoft.com/office/drawing/2014/main" id="{9FE10EB3-7E2E-7046-628E-854FB1BC6E46}"/>
              </a:ext>
            </a:extLst>
          </p:cNvPr>
          <p:cNvSpPr txBox="1"/>
          <p:nvPr/>
        </p:nvSpPr>
        <p:spPr>
          <a:xfrm>
            <a:off x="801948" y="9167452"/>
            <a:ext cx="6218043" cy="892552"/>
          </a:xfrm>
          <a:prstGeom prst="rect">
            <a:avLst/>
          </a:prstGeom>
          <a:noFill/>
        </p:spPr>
        <p:txBody>
          <a:bodyPr wrap="square">
            <a:spAutoFit/>
          </a:bodyPr>
          <a:lstStyle/>
          <a:p>
            <a:pPr lvl="0" indent="360363" algn="just"/>
            <a:r>
              <a:rPr lang="ru-RU" sz="1300" b="1" dirty="0">
                <a:solidFill>
                  <a:srgbClr val="002F80"/>
                </a:solidFill>
                <a:latin typeface="Open Sans 2 Ultra-Bold"/>
                <a:ea typeface="Open Sans 2 Ultra-Bold"/>
                <a:cs typeface="Open Sans 2 Ultra-Bold"/>
              </a:rPr>
              <a:t>Итоги 2025 года по управлению Фондом защиты депозитов:</a:t>
            </a:r>
          </a:p>
          <a:p>
            <a:pPr marL="360363" lvl="0" indent="-360363" algn="just">
              <a:buFont typeface="Wingdings" panose="05000000000000000000" pitchFamily="2" charset="2"/>
              <a:buChar char="ü"/>
              <a:tabLst>
                <a:tab pos="361950" algn="l"/>
              </a:tabLst>
            </a:pPr>
            <a:r>
              <a:rPr lang="ru-RU" sz="1300" dirty="0"/>
              <a:t>обеспечен устойчивый рост и финансовая стабильность Фонда; </a:t>
            </a:r>
          </a:p>
          <a:p>
            <a:pPr marL="360363" indent="-360363" algn="just">
              <a:buFont typeface="Wingdings" panose="05000000000000000000" pitchFamily="2" charset="2"/>
              <a:buChar char="ü"/>
              <a:tabLst>
                <a:tab pos="361950" algn="l"/>
              </a:tabLst>
            </a:pPr>
            <a:r>
              <a:rPr lang="ru-RU" sz="1300" dirty="0"/>
              <a:t>обеспечена ликвидность Фонда: месячная — 10%, годовая – 57%;</a:t>
            </a:r>
          </a:p>
          <a:p>
            <a:pPr marL="360363" indent="-360363" algn="just">
              <a:buFont typeface="Wingdings" panose="05000000000000000000" pitchFamily="2" charset="2"/>
              <a:buChar char="ü"/>
              <a:tabLst>
                <a:tab pos="361950" algn="l"/>
              </a:tabLst>
            </a:pPr>
            <a:r>
              <a:rPr lang="ru-RU" sz="1300" dirty="0"/>
              <a:t>готовность к своевременному исполнению обязательств перед вкладчиками. </a:t>
            </a:r>
            <a:endParaRPr lang="ru-KG" sz="1300" dirty="0"/>
          </a:p>
        </p:txBody>
      </p:sp>
      <p:graphicFrame>
        <p:nvGraphicFramePr>
          <p:cNvPr id="14" name="Диаграмма 13">
            <a:extLst>
              <a:ext uri="{FF2B5EF4-FFF2-40B4-BE49-F238E27FC236}">
                <a16:creationId xmlns:a16="http://schemas.microsoft.com/office/drawing/2014/main" id="{F50B693A-0C41-D47B-609E-2D304FE3B097}"/>
              </a:ext>
            </a:extLst>
          </p:cNvPr>
          <p:cNvGraphicFramePr/>
          <p:nvPr>
            <p:extLst>
              <p:ext uri="{D42A27DB-BD31-4B8C-83A1-F6EECF244321}">
                <p14:modId xmlns:p14="http://schemas.microsoft.com/office/powerpoint/2010/main" val="2224550798"/>
              </p:ext>
            </p:extLst>
          </p:nvPr>
        </p:nvGraphicFramePr>
        <p:xfrm>
          <a:off x="756000" y="7589935"/>
          <a:ext cx="5991225" cy="1303375"/>
        </p:xfrm>
        <a:graphic>
          <a:graphicData uri="http://schemas.openxmlformats.org/drawingml/2006/chart">
            <c:chart xmlns:c="http://schemas.openxmlformats.org/drawingml/2006/chart" xmlns:r="http://schemas.openxmlformats.org/officeDocument/2006/relationships" r:id="rId5"/>
          </a:graphicData>
        </a:graphic>
      </p:graphicFrame>
      <p:sp>
        <p:nvSpPr>
          <p:cNvPr id="16" name="TextBox 15">
            <a:extLst>
              <a:ext uri="{FF2B5EF4-FFF2-40B4-BE49-F238E27FC236}">
                <a16:creationId xmlns:a16="http://schemas.microsoft.com/office/drawing/2014/main" id="{68D239BE-8544-B1CC-9E61-8CD1D53F42FB}"/>
              </a:ext>
            </a:extLst>
          </p:cNvPr>
          <p:cNvSpPr txBox="1"/>
          <p:nvPr/>
        </p:nvSpPr>
        <p:spPr>
          <a:xfrm>
            <a:off x="755999" y="8923245"/>
            <a:ext cx="5910769" cy="246221"/>
          </a:xfrm>
          <a:prstGeom prst="rect">
            <a:avLst/>
          </a:prstGeom>
          <a:noFill/>
        </p:spPr>
        <p:txBody>
          <a:bodyPr wrap="square">
            <a:spAutoFit/>
          </a:bodyPr>
          <a:lstStyle/>
          <a:p>
            <a:r>
              <a:rPr lang="ru-RU" sz="1000" i="1" dirty="0"/>
              <a:t>Рисунок 10. Инвестиционные доходы с 2024-2025гг. (в млн. сом и % прироста)</a:t>
            </a:r>
            <a:endParaRPr lang="ru-KG" sz="1000" dirty="0"/>
          </a:p>
        </p:txBody>
      </p:sp>
    </p:spTree>
    <p:extLst>
      <p:ext uri="{BB962C8B-B14F-4D97-AF65-F5344CB8AC3E}">
        <p14:creationId xmlns:p14="http://schemas.microsoft.com/office/powerpoint/2010/main" val="12941546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58CFF8-05AF-8DB8-56D6-8E399309F1F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612E527-200F-ECAA-7815-F240A58AAB51}"/>
              </a:ext>
            </a:extLst>
          </p:cNvPr>
          <p:cNvSpPr/>
          <p:nvPr/>
        </p:nvSpPr>
        <p:spPr>
          <a:xfrm>
            <a:off x="15748" y="0"/>
            <a:ext cx="7556500" cy="10692000"/>
          </a:xfrm>
          <a:custGeom>
            <a:avLst/>
            <a:gdLst/>
            <a:ahLst/>
            <a:cxnLst/>
            <a:rect l="l" t="t" r="r" b="b"/>
            <a:pathLst>
              <a:path w="7560000" h="10692000">
                <a:moveTo>
                  <a:pt x="0" y="0"/>
                </a:moveTo>
                <a:lnTo>
                  <a:pt x="7560000" y="0"/>
                </a:lnTo>
                <a:lnTo>
                  <a:pt x="7560000" y="10692000"/>
                </a:lnTo>
                <a:lnTo>
                  <a:pt x="0" y="10692000"/>
                </a:lnTo>
                <a:lnTo>
                  <a:pt x="0" y="0"/>
                </a:lnTo>
                <a:close/>
              </a:path>
            </a:pathLst>
          </a:custGeom>
          <a:blipFill>
            <a:blip r:embed="rId2"/>
            <a:stretch>
              <a:fillRect l="-4952" t="-1069" r="-168243" b="-1069"/>
            </a:stretch>
          </a:blipFill>
        </p:spPr>
        <p:txBody>
          <a:bodyPr/>
          <a:lstStyle/>
          <a:p>
            <a:r>
              <a:rPr lang="en-US" dirty="0"/>
              <a:t> </a:t>
            </a:r>
            <a:endParaRPr lang="ru-KG" dirty="0"/>
          </a:p>
        </p:txBody>
      </p:sp>
      <p:sp>
        <p:nvSpPr>
          <p:cNvPr id="7" name="TextBox 7">
            <a:extLst>
              <a:ext uri="{FF2B5EF4-FFF2-40B4-BE49-F238E27FC236}">
                <a16:creationId xmlns:a16="http://schemas.microsoft.com/office/drawing/2014/main" id="{C78D1E34-A9E8-87B3-F627-416D654AFF66}"/>
              </a:ext>
            </a:extLst>
          </p:cNvPr>
          <p:cNvSpPr txBox="1"/>
          <p:nvPr/>
        </p:nvSpPr>
        <p:spPr>
          <a:xfrm rot="-5400000">
            <a:off x="-216981" y="6912152"/>
            <a:ext cx="2813348" cy="1717586"/>
          </a:xfrm>
          <a:prstGeom prst="rect">
            <a:avLst/>
          </a:prstGeom>
        </p:spPr>
        <p:txBody>
          <a:bodyPr wrap="square" lIns="0" tIns="0" rIns="0" bIns="0" rtlCol="0" anchor="t">
            <a:spAutoFit/>
          </a:bodyPr>
          <a:lstStyle/>
          <a:p>
            <a:pPr algn="just">
              <a:lnSpc>
                <a:spcPts val="13851"/>
              </a:lnSpc>
            </a:pPr>
            <a:r>
              <a:rPr lang="en-US" sz="9894" b="1" dirty="0">
                <a:solidFill>
                  <a:srgbClr val="D7DCE1"/>
                </a:solidFill>
                <a:latin typeface="Garet Bold"/>
                <a:ea typeface="Garet Bold"/>
                <a:cs typeface="Garet Bold"/>
                <a:sym typeface="Garet Bold"/>
              </a:rPr>
              <a:t>2025</a:t>
            </a:r>
          </a:p>
        </p:txBody>
      </p:sp>
      <p:sp>
        <p:nvSpPr>
          <p:cNvPr id="14" name="TextBox 13">
            <a:extLst>
              <a:ext uri="{FF2B5EF4-FFF2-40B4-BE49-F238E27FC236}">
                <a16:creationId xmlns:a16="http://schemas.microsoft.com/office/drawing/2014/main" id="{C50BA9E5-D8BB-E492-8D0D-79CA5A750562}"/>
              </a:ext>
            </a:extLst>
          </p:cNvPr>
          <p:cNvSpPr txBox="1"/>
          <p:nvPr/>
        </p:nvSpPr>
        <p:spPr>
          <a:xfrm>
            <a:off x="902553" y="1144613"/>
            <a:ext cx="5314098" cy="1200329"/>
          </a:xfrm>
          <a:prstGeom prst="rect">
            <a:avLst/>
          </a:prstGeom>
          <a:noFill/>
        </p:spPr>
        <p:txBody>
          <a:bodyPr wrap="square" rtlCol="0">
            <a:spAutoFit/>
          </a:bodyPr>
          <a:lstStyle/>
          <a:p>
            <a:r>
              <a:rPr lang="ru-RU" b="1" dirty="0">
                <a:solidFill>
                  <a:srgbClr val="002F80"/>
                </a:solidFill>
                <a:latin typeface="Open Sans 2 Ultra-Bold"/>
                <a:ea typeface="Open Sans 2 Ultra-Bold"/>
                <a:cs typeface="Open Sans 2 Ultra-Bold"/>
              </a:rPr>
              <a:t>о деятельности Агентства по защите депозитов Кыргызской Республики за 2025 год</a:t>
            </a:r>
            <a:endParaRPr lang="ru-KG" b="1" dirty="0">
              <a:solidFill>
                <a:srgbClr val="002F80"/>
              </a:solidFill>
              <a:latin typeface="Open Sans 2 Ultra-Bold"/>
              <a:ea typeface="Open Sans 2 Ultra-Bold"/>
              <a:cs typeface="Open Sans 2 Ultra-Bold"/>
            </a:endParaRPr>
          </a:p>
          <a:p>
            <a:endParaRPr lang="ru-KG" dirty="0"/>
          </a:p>
        </p:txBody>
      </p:sp>
      <p:sp>
        <p:nvSpPr>
          <p:cNvPr id="3" name="AutoShape 7">
            <a:extLst>
              <a:ext uri="{FF2B5EF4-FFF2-40B4-BE49-F238E27FC236}">
                <a16:creationId xmlns:a16="http://schemas.microsoft.com/office/drawing/2014/main" id="{72F2F006-D01D-4FFA-3B0D-2708823A9D3D}"/>
              </a:ext>
            </a:extLst>
          </p:cNvPr>
          <p:cNvSpPr/>
          <p:nvPr/>
        </p:nvSpPr>
        <p:spPr>
          <a:xfrm>
            <a:off x="756008" y="9933619"/>
            <a:ext cx="6047992" cy="2381"/>
          </a:xfrm>
          <a:prstGeom prst="line">
            <a:avLst/>
          </a:prstGeom>
          <a:ln w="19050" cap="rnd">
            <a:solidFill>
              <a:srgbClr val="4F4F4F"/>
            </a:solidFill>
            <a:prstDash val="solid"/>
            <a:headEnd type="none" w="sm" len="sm"/>
            <a:tailEnd type="none" w="sm" len="sm"/>
          </a:ln>
        </p:spPr>
      </p:sp>
      <p:sp>
        <p:nvSpPr>
          <p:cNvPr id="4" name="TextBox 15">
            <a:extLst>
              <a:ext uri="{FF2B5EF4-FFF2-40B4-BE49-F238E27FC236}">
                <a16:creationId xmlns:a16="http://schemas.microsoft.com/office/drawing/2014/main" id="{21F952C7-A44B-6731-5EA4-2E660DC9068A}"/>
              </a:ext>
            </a:extLst>
          </p:cNvPr>
          <p:cNvSpPr txBox="1"/>
          <p:nvPr/>
        </p:nvSpPr>
        <p:spPr>
          <a:xfrm>
            <a:off x="3608398" y="10210902"/>
            <a:ext cx="3201564" cy="181012"/>
          </a:xfrm>
          <a:prstGeom prst="rect">
            <a:avLst/>
          </a:prstGeom>
        </p:spPr>
        <p:txBody>
          <a:bodyPr lIns="0" tIns="0" rIns="0" bIns="0" rtlCol="0" anchor="t">
            <a:spAutoFit/>
          </a:bodyPr>
          <a:lstStyle/>
          <a:p>
            <a:pPr algn="r">
              <a:lnSpc>
                <a:spcPts val="1400"/>
              </a:lnSpc>
            </a:pPr>
            <a:r>
              <a:rPr lang="ru-RU" sz="1400" i="1" dirty="0">
                <a:solidFill>
                  <a:srgbClr val="4F4F4F"/>
                </a:solidFill>
                <a:latin typeface="Open Sans 1 Italics"/>
                <a:ea typeface="Open Sans 1 Italics"/>
                <a:cs typeface="Open Sans 1 Italics"/>
                <a:sym typeface="Open Sans 1 Italics"/>
              </a:rPr>
              <a:t>Годовой отчет за </a:t>
            </a:r>
            <a:r>
              <a:rPr lang="en-US" sz="1400" i="1" dirty="0">
                <a:solidFill>
                  <a:srgbClr val="4F4F4F"/>
                </a:solidFill>
                <a:latin typeface="Open Sans 1 Italics"/>
                <a:ea typeface="Open Sans 1 Italics"/>
                <a:cs typeface="Open Sans 1 Italics"/>
                <a:sym typeface="Open Sans 1 Italics"/>
              </a:rPr>
              <a:t>202</a:t>
            </a:r>
            <a:r>
              <a:rPr lang="ru-RU" sz="1400" i="1" dirty="0">
                <a:solidFill>
                  <a:srgbClr val="4F4F4F"/>
                </a:solidFill>
                <a:latin typeface="Open Sans 1 Italics"/>
                <a:ea typeface="Open Sans 1 Italics"/>
                <a:cs typeface="Open Sans 1 Italics"/>
                <a:sym typeface="Open Sans 1 Italics"/>
              </a:rPr>
              <a:t>5 год</a:t>
            </a:r>
            <a:endParaRPr lang="en-US" sz="1400" i="1" dirty="0">
              <a:solidFill>
                <a:srgbClr val="4F4F4F"/>
              </a:solidFill>
              <a:latin typeface="Open Sans 1 Italics"/>
              <a:ea typeface="Open Sans 1 Italics"/>
              <a:cs typeface="Open Sans 1 Italics"/>
              <a:sym typeface="Open Sans 1 Italics"/>
            </a:endParaRPr>
          </a:p>
        </p:txBody>
      </p:sp>
      <p:grpSp>
        <p:nvGrpSpPr>
          <p:cNvPr id="5" name="Group 2">
            <a:extLst>
              <a:ext uri="{FF2B5EF4-FFF2-40B4-BE49-F238E27FC236}">
                <a16:creationId xmlns:a16="http://schemas.microsoft.com/office/drawing/2014/main" id="{0B0C7EB5-8710-8556-E824-19A5B8650490}"/>
              </a:ext>
            </a:extLst>
          </p:cNvPr>
          <p:cNvGrpSpPr/>
          <p:nvPr/>
        </p:nvGrpSpPr>
        <p:grpSpPr>
          <a:xfrm>
            <a:off x="756000" y="10050300"/>
            <a:ext cx="490114" cy="490114"/>
            <a:chOff x="0" y="0"/>
            <a:chExt cx="812800" cy="812800"/>
          </a:xfrm>
        </p:grpSpPr>
        <p:sp>
          <p:nvSpPr>
            <p:cNvPr id="6" name="Freeform 3">
              <a:extLst>
                <a:ext uri="{FF2B5EF4-FFF2-40B4-BE49-F238E27FC236}">
                  <a16:creationId xmlns:a16="http://schemas.microsoft.com/office/drawing/2014/main" id="{277C070B-C7E5-839A-B423-7E33ED2D7C8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DEDED"/>
            </a:solidFill>
          </p:spPr>
        </p:sp>
        <p:sp>
          <p:nvSpPr>
            <p:cNvPr id="8" name="TextBox 4">
              <a:extLst>
                <a:ext uri="{FF2B5EF4-FFF2-40B4-BE49-F238E27FC236}">
                  <a16:creationId xmlns:a16="http://schemas.microsoft.com/office/drawing/2014/main" id="{329A91BE-7ED9-0110-ECF0-1E4BC2422891}"/>
                </a:ext>
              </a:extLst>
            </p:cNvPr>
            <p:cNvSpPr txBox="1"/>
            <p:nvPr/>
          </p:nvSpPr>
          <p:spPr>
            <a:xfrm>
              <a:off x="76200" y="76200"/>
              <a:ext cx="660400" cy="660400"/>
            </a:xfrm>
            <a:prstGeom prst="rect">
              <a:avLst/>
            </a:prstGeom>
          </p:spPr>
          <p:txBody>
            <a:bodyPr lIns="50800" tIns="50800" rIns="50800" bIns="50800" rtlCol="0" anchor="ctr"/>
            <a:lstStyle/>
            <a:p>
              <a:pPr algn="ctr">
                <a:lnSpc>
                  <a:spcPts val="1439"/>
                </a:lnSpc>
              </a:pPr>
              <a:endParaRPr/>
            </a:p>
          </p:txBody>
        </p:sp>
      </p:grpSp>
      <p:sp>
        <p:nvSpPr>
          <p:cNvPr id="12" name="TextBox 18">
            <a:extLst>
              <a:ext uri="{FF2B5EF4-FFF2-40B4-BE49-F238E27FC236}">
                <a16:creationId xmlns:a16="http://schemas.microsoft.com/office/drawing/2014/main" id="{7E43D9F4-1AE7-2136-1DCC-93735D89A3C7}"/>
              </a:ext>
            </a:extLst>
          </p:cNvPr>
          <p:cNvSpPr txBox="1"/>
          <p:nvPr/>
        </p:nvSpPr>
        <p:spPr>
          <a:xfrm>
            <a:off x="812421" y="10173437"/>
            <a:ext cx="377272" cy="281940"/>
          </a:xfrm>
          <a:prstGeom prst="rect">
            <a:avLst/>
          </a:prstGeom>
        </p:spPr>
        <p:txBody>
          <a:bodyPr lIns="0" tIns="0" rIns="0" bIns="0" rtlCol="0" anchor="t">
            <a:spAutoFit/>
          </a:bodyPr>
          <a:lstStyle/>
          <a:p>
            <a:pPr algn="ctr">
              <a:lnSpc>
                <a:spcPts val="2100"/>
              </a:lnSpc>
            </a:pPr>
            <a:r>
              <a:rPr lang="en-US" sz="2100" b="1" dirty="0">
                <a:solidFill>
                  <a:srgbClr val="002F80"/>
                </a:solidFill>
                <a:latin typeface="Open Sans 1 Bold"/>
                <a:ea typeface="Open Sans 1 Bold"/>
                <a:cs typeface="Open Sans 1 Bold"/>
                <a:sym typeface="Open Sans 1 Bold"/>
              </a:rPr>
              <a:t>02</a:t>
            </a:r>
          </a:p>
        </p:txBody>
      </p:sp>
      <p:sp>
        <p:nvSpPr>
          <p:cNvPr id="13" name="TextBox 14">
            <a:extLst>
              <a:ext uri="{FF2B5EF4-FFF2-40B4-BE49-F238E27FC236}">
                <a16:creationId xmlns:a16="http://schemas.microsoft.com/office/drawing/2014/main" id="{6A023D64-0833-FC44-5436-11F84FFEF881}"/>
              </a:ext>
            </a:extLst>
          </p:cNvPr>
          <p:cNvSpPr txBox="1"/>
          <p:nvPr/>
        </p:nvSpPr>
        <p:spPr>
          <a:xfrm>
            <a:off x="902552" y="609633"/>
            <a:ext cx="4382492" cy="413703"/>
          </a:xfrm>
          <a:prstGeom prst="rect">
            <a:avLst/>
          </a:prstGeom>
        </p:spPr>
        <p:txBody>
          <a:bodyPr wrap="square" lIns="0" tIns="0" rIns="0" bIns="0" rtlCol="0" anchor="t">
            <a:spAutoFit/>
          </a:bodyPr>
          <a:lstStyle/>
          <a:p>
            <a:pPr>
              <a:lnSpc>
                <a:spcPts val="3200"/>
              </a:lnSpc>
            </a:pPr>
            <a:r>
              <a:rPr lang="ru-RU" sz="2800" b="1" dirty="0">
                <a:solidFill>
                  <a:srgbClr val="002F80"/>
                </a:solidFill>
                <a:latin typeface="Open Sans 2 Ultra-Bold"/>
                <a:ea typeface="Open Sans 2 Ultra-Bold"/>
                <a:cs typeface="Open Sans 2 Ultra-Bold"/>
              </a:rPr>
              <a:t>Годовой отчет</a:t>
            </a:r>
            <a:endParaRPr lang="ru-KG" sz="2800" b="1" dirty="0">
              <a:solidFill>
                <a:srgbClr val="002F80"/>
              </a:solidFill>
              <a:latin typeface="Open Sans 2 Ultra-Bold"/>
              <a:ea typeface="Open Sans 2 Ultra-Bold"/>
              <a:cs typeface="Open Sans 2 Ultra-Bold"/>
            </a:endParaRPr>
          </a:p>
        </p:txBody>
      </p:sp>
      <p:sp>
        <p:nvSpPr>
          <p:cNvPr id="18" name="AutoShape 6">
            <a:extLst>
              <a:ext uri="{FF2B5EF4-FFF2-40B4-BE49-F238E27FC236}">
                <a16:creationId xmlns:a16="http://schemas.microsoft.com/office/drawing/2014/main" id="{77F0B1B7-0965-2011-4B3A-53B329034772}"/>
              </a:ext>
            </a:extLst>
          </p:cNvPr>
          <p:cNvSpPr/>
          <p:nvPr/>
        </p:nvSpPr>
        <p:spPr>
          <a:xfrm>
            <a:off x="939180" y="1139421"/>
            <a:ext cx="613868" cy="0"/>
          </a:xfrm>
          <a:prstGeom prst="line">
            <a:avLst/>
          </a:prstGeom>
          <a:ln w="47625" cap="rnd">
            <a:solidFill>
              <a:srgbClr val="FEBA3A"/>
            </a:solidFill>
            <a:prstDash val="solid"/>
            <a:headEnd type="none" w="sm" len="sm"/>
            <a:tailEnd type="none" w="sm" len="sm"/>
          </a:ln>
        </p:spPr>
      </p:sp>
      <p:sp>
        <p:nvSpPr>
          <p:cNvPr id="20" name="TextBox 19">
            <a:extLst>
              <a:ext uri="{FF2B5EF4-FFF2-40B4-BE49-F238E27FC236}">
                <a16:creationId xmlns:a16="http://schemas.microsoft.com/office/drawing/2014/main" id="{62E2F2DF-B526-226C-64E6-7B34DC6E419F}"/>
              </a:ext>
            </a:extLst>
          </p:cNvPr>
          <p:cNvSpPr txBox="1"/>
          <p:nvPr/>
        </p:nvSpPr>
        <p:spPr>
          <a:xfrm>
            <a:off x="557203" y="2275365"/>
            <a:ext cx="6442094" cy="4278094"/>
          </a:xfrm>
          <a:prstGeom prst="rect">
            <a:avLst/>
          </a:prstGeom>
          <a:noFill/>
        </p:spPr>
        <p:txBody>
          <a:bodyPr wrap="square" rtlCol="0">
            <a:spAutoFit/>
          </a:bodyPr>
          <a:lstStyle/>
          <a:p>
            <a:pPr marL="261938" indent="361950" algn="just" defTabSz="885825"/>
            <a:r>
              <a:rPr lang="ru-RU" sz="1600" dirty="0"/>
              <a:t>Годовой отчет Агентства по защите депозитов Кыргызской Республики подготовлен в соответствии со статьей 40 Закона Кыргызской Республики «О защите банковских вкладов (депозитов)». </a:t>
            </a:r>
            <a:endParaRPr lang="ru-KG" sz="1600" dirty="0"/>
          </a:p>
          <a:p>
            <a:pPr marL="261938" indent="361950" algn="just"/>
            <a:r>
              <a:rPr lang="ru-RU" sz="1600" dirty="0"/>
              <a:t> </a:t>
            </a:r>
            <a:endParaRPr lang="ru-KG" sz="1600" dirty="0"/>
          </a:p>
          <a:p>
            <a:pPr marL="261938" indent="361950" algn="just"/>
            <a:r>
              <a:rPr lang="ru-RU" sz="1600" dirty="0"/>
              <a:t>Годовой отчет за 2025 год утвержден постановлением Совета директоров Агентства по защите депозитов Кыргызской Республики от 10 апреля 2026 года № 17.</a:t>
            </a:r>
            <a:endParaRPr lang="ru-KG" sz="1600" dirty="0"/>
          </a:p>
          <a:p>
            <a:pPr marL="261938" indent="361950" algn="just"/>
            <a:r>
              <a:rPr lang="ru-RU" sz="1600" dirty="0"/>
              <a:t> </a:t>
            </a:r>
            <a:endParaRPr lang="ru-KG" sz="1600" dirty="0"/>
          </a:p>
          <a:p>
            <a:pPr marL="261938" indent="361950" algn="just"/>
            <a:r>
              <a:rPr lang="ru-RU" sz="1600" dirty="0"/>
              <a:t>Финансовая отчетность по состоянию на 31 декабря 2025 года подтверждена заключением независимой аудиторской компании </a:t>
            </a:r>
            <a:r>
              <a:rPr lang="ru-RU" sz="1600" dirty="0" err="1"/>
              <a:t>ОсОО</a:t>
            </a:r>
            <a:r>
              <a:rPr lang="ru-RU" sz="1600" dirty="0"/>
              <a:t> «Грант Торнтон» 30 марта 2026 года.</a:t>
            </a:r>
            <a:endParaRPr lang="ru-KG" sz="1600" dirty="0"/>
          </a:p>
          <a:p>
            <a:pPr marL="261938" indent="361950" algn="just"/>
            <a:r>
              <a:rPr lang="ru-RU" sz="1600" dirty="0"/>
              <a:t> </a:t>
            </a:r>
            <a:endParaRPr lang="ru-KG" sz="1600" dirty="0"/>
          </a:p>
          <a:p>
            <a:pPr marL="261938" indent="361950" algn="just"/>
            <a:r>
              <a:rPr lang="ru-RU" sz="1600" dirty="0"/>
              <a:t>По всем вопросам, связанным с содержанием и распространением публикации, можно обратиться по адресу: город Бишкек, ул. Московская, 190, 1 этаж, Агентство по защите депозитов Кыргызской Республики.</a:t>
            </a:r>
            <a:endParaRPr lang="ru-KG" sz="1600" dirty="0"/>
          </a:p>
        </p:txBody>
      </p:sp>
      <p:sp>
        <p:nvSpPr>
          <p:cNvPr id="28" name="TextBox 27">
            <a:extLst>
              <a:ext uri="{FF2B5EF4-FFF2-40B4-BE49-F238E27FC236}">
                <a16:creationId xmlns:a16="http://schemas.microsoft.com/office/drawing/2014/main" id="{2ADD5BB9-ACAA-BF03-691B-0756EB9533BA}"/>
              </a:ext>
            </a:extLst>
          </p:cNvPr>
          <p:cNvSpPr txBox="1"/>
          <p:nvPr/>
        </p:nvSpPr>
        <p:spPr>
          <a:xfrm>
            <a:off x="3218327" y="7922641"/>
            <a:ext cx="3780970" cy="1138773"/>
          </a:xfrm>
          <a:prstGeom prst="rect">
            <a:avLst/>
          </a:prstGeom>
          <a:noFill/>
        </p:spPr>
        <p:txBody>
          <a:bodyPr wrap="square">
            <a:spAutoFit/>
          </a:bodyPr>
          <a:lstStyle/>
          <a:p>
            <a:pPr>
              <a:spcBef>
                <a:spcPts val="600"/>
              </a:spcBef>
              <a:spcAft>
                <a:spcPts val="600"/>
              </a:spcAft>
            </a:pPr>
            <a:r>
              <a:rPr lang="ru-RU" sz="1600" dirty="0"/>
              <a:t>(+996 312) 456-456</a:t>
            </a:r>
            <a:endParaRPr lang="ru-KG" sz="1600" dirty="0"/>
          </a:p>
          <a:p>
            <a:pPr>
              <a:spcBef>
                <a:spcPts val="600"/>
              </a:spcBef>
              <a:spcAft>
                <a:spcPts val="600"/>
              </a:spcAft>
            </a:pPr>
            <a:r>
              <a:rPr lang="ru-RU" sz="1600" u="sng" dirty="0">
                <a:hlinkClick r:id="rId3"/>
              </a:rPr>
              <a:t>deposit@deposit.kg</a:t>
            </a:r>
            <a:endParaRPr lang="ru-KG" sz="1600" dirty="0"/>
          </a:p>
          <a:p>
            <a:pPr>
              <a:spcBef>
                <a:spcPts val="600"/>
              </a:spcBef>
              <a:spcAft>
                <a:spcPts val="600"/>
              </a:spcAft>
            </a:pPr>
            <a:r>
              <a:rPr lang="ru-RU" sz="1600" dirty="0"/>
              <a:t>http//www.deposit.kg</a:t>
            </a:r>
            <a:endParaRPr lang="ru-KG" sz="1600" dirty="0"/>
          </a:p>
        </p:txBody>
      </p:sp>
      <p:grpSp>
        <p:nvGrpSpPr>
          <p:cNvPr id="9" name="Group 19">
            <a:extLst>
              <a:ext uri="{FF2B5EF4-FFF2-40B4-BE49-F238E27FC236}">
                <a16:creationId xmlns:a16="http://schemas.microsoft.com/office/drawing/2014/main" id="{AE342EB8-18C0-BC01-00B5-B026E39DEA29}"/>
              </a:ext>
            </a:extLst>
          </p:cNvPr>
          <p:cNvGrpSpPr/>
          <p:nvPr/>
        </p:nvGrpSpPr>
        <p:grpSpPr>
          <a:xfrm>
            <a:off x="2760173" y="7922641"/>
            <a:ext cx="333024" cy="333024"/>
            <a:chOff x="0" y="0"/>
            <a:chExt cx="812800" cy="812800"/>
          </a:xfrm>
        </p:grpSpPr>
        <p:sp>
          <p:nvSpPr>
            <p:cNvPr id="11" name="Freeform 20">
              <a:extLst>
                <a:ext uri="{FF2B5EF4-FFF2-40B4-BE49-F238E27FC236}">
                  <a16:creationId xmlns:a16="http://schemas.microsoft.com/office/drawing/2014/main" id="{23FB9BAC-9B04-0888-1C42-E6B79AB2187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BA3A"/>
            </a:solidFill>
          </p:spPr>
          <p:txBody>
            <a:bodyPr/>
            <a:lstStyle/>
            <a:p>
              <a:endParaRPr lang="ru-KG" dirty="0"/>
            </a:p>
          </p:txBody>
        </p:sp>
        <p:sp>
          <p:nvSpPr>
            <p:cNvPr id="16" name="TextBox 21">
              <a:extLst>
                <a:ext uri="{FF2B5EF4-FFF2-40B4-BE49-F238E27FC236}">
                  <a16:creationId xmlns:a16="http://schemas.microsoft.com/office/drawing/2014/main" id="{50F2A2C9-BC4B-257A-5612-9A761DC85EB1}"/>
                </a:ext>
              </a:extLst>
            </p:cNvPr>
            <p:cNvSpPr txBox="1"/>
            <p:nvPr/>
          </p:nvSpPr>
          <p:spPr>
            <a:xfrm>
              <a:off x="76200" y="76200"/>
              <a:ext cx="660400" cy="660400"/>
            </a:xfrm>
            <a:prstGeom prst="rect">
              <a:avLst/>
            </a:prstGeom>
          </p:spPr>
          <p:txBody>
            <a:bodyPr lIns="50800" tIns="50800" rIns="50800" bIns="50800" rtlCol="0" anchor="ctr"/>
            <a:lstStyle/>
            <a:p>
              <a:pPr algn="ctr">
                <a:lnSpc>
                  <a:spcPts val="1439"/>
                </a:lnSpc>
              </a:pPr>
              <a:endParaRPr/>
            </a:p>
          </p:txBody>
        </p:sp>
      </p:grpSp>
      <p:sp>
        <p:nvSpPr>
          <p:cNvPr id="19" name="Freeform 22">
            <a:extLst>
              <a:ext uri="{FF2B5EF4-FFF2-40B4-BE49-F238E27FC236}">
                <a16:creationId xmlns:a16="http://schemas.microsoft.com/office/drawing/2014/main" id="{E67CBE69-354F-2069-D17D-A5899BF19F9A}"/>
              </a:ext>
            </a:extLst>
          </p:cNvPr>
          <p:cNvSpPr/>
          <p:nvPr/>
        </p:nvSpPr>
        <p:spPr>
          <a:xfrm>
            <a:off x="2840198" y="8009102"/>
            <a:ext cx="179073" cy="179073"/>
          </a:xfrm>
          <a:custGeom>
            <a:avLst/>
            <a:gdLst/>
            <a:ahLst/>
            <a:cxnLst/>
            <a:rect l="l" t="t" r="r" b="b"/>
            <a:pathLst>
              <a:path w="179073" h="179073">
                <a:moveTo>
                  <a:pt x="0" y="0"/>
                </a:moveTo>
                <a:lnTo>
                  <a:pt x="179073" y="0"/>
                </a:lnTo>
                <a:lnTo>
                  <a:pt x="179073" y="179073"/>
                </a:lnTo>
                <a:lnTo>
                  <a:pt x="0" y="179073"/>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ru-KG" dirty="0"/>
          </a:p>
        </p:txBody>
      </p:sp>
      <p:grpSp>
        <p:nvGrpSpPr>
          <p:cNvPr id="21" name="Group 19">
            <a:extLst>
              <a:ext uri="{FF2B5EF4-FFF2-40B4-BE49-F238E27FC236}">
                <a16:creationId xmlns:a16="http://schemas.microsoft.com/office/drawing/2014/main" id="{9EB4C2E2-5CF8-E506-8B06-FDDB70E51866}"/>
              </a:ext>
            </a:extLst>
          </p:cNvPr>
          <p:cNvGrpSpPr/>
          <p:nvPr/>
        </p:nvGrpSpPr>
        <p:grpSpPr>
          <a:xfrm>
            <a:off x="2760173" y="8342320"/>
            <a:ext cx="333024" cy="333024"/>
            <a:chOff x="0" y="0"/>
            <a:chExt cx="812800" cy="812800"/>
          </a:xfrm>
        </p:grpSpPr>
        <p:sp>
          <p:nvSpPr>
            <p:cNvPr id="22" name="Freeform 20">
              <a:extLst>
                <a:ext uri="{FF2B5EF4-FFF2-40B4-BE49-F238E27FC236}">
                  <a16:creationId xmlns:a16="http://schemas.microsoft.com/office/drawing/2014/main" id="{96ED6E28-1DE0-EF42-AFB9-6AC98DFCFA0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BA3A"/>
            </a:solidFill>
          </p:spPr>
          <p:txBody>
            <a:bodyPr/>
            <a:lstStyle/>
            <a:p>
              <a:endParaRPr lang="ru-KG" dirty="0"/>
            </a:p>
          </p:txBody>
        </p:sp>
        <p:sp>
          <p:nvSpPr>
            <p:cNvPr id="23" name="TextBox 21">
              <a:extLst>
                <a:ext uri="{FF2B5EF4-FFF2-40B4-BE49-F238E27FC236}">
                  <a16:creationId xmlns:a16="http://schemas.microsoft.com/office/drawing/2014/main" id="{610F2369-0C81-4F62-7C95-BB89CFDCC668}"/>
                </a:ext>
              </a:extLst>
            </p:cNvPr>
            <p:cNvSpPr txBox="1"/>
            <p:nvPr/>
          </p:nvSpPr>
          <p:spPr>
            <a:xfrm>
              <a:off x="76200" y="76200"/>
              <a:ext cx="660400" cy="660400"/>
            </a:xfrm>
            <a:prstGeom prst="rect">
              <a:avLst/>
            </a:prstGeom>
          </p:spPr>
          <p:txBody>
            <a:bodyPr lIns="50800" tIns="50800" rIns="50800" bIns="50800" rtlCol="0" anchor="ctr"/>
            <a:lstStyle/>
            <a:p>
              <a:pPr algn="ctr">
                <a:lnSpc>
                  <a:spcPts val="1439"/>
                </a:lnSpc>
              </a:pPr>
              <a:endParaRPr/>
            </a:p>
          </p:txBody>
        </p:sp>
      </p:grpSp>
      <p:sp>
        <p:nvSpPr>
          <p:cNvPr id="24" name="Freeform 18">
            <a:extLst>
              <a:ext uri="{FF2B5EF4-FFF2-40B4-BE49-F238E27FC236}">
                <a16:creationId xmlns:a16="http://schemas.microsoft.com/office/drawing/2014/main" id="{75FBCFB6-7746-79D4-DB87-12D334779967}"/>
              </a:ext>
            </a:extLst>
          </p:cNvPr>
          <p:cNvSpPr/>
          <p:nvPr/>
        </p:nvSpPr>
        <p:spPr>
          <a:xfrm>
            <a:off x="2850360" y="8447882"/>
            <a:ext cx="189984" cy="135601"/>
          </a:xfrm>
          <a:custGeom>
            <a:avLst/>
            <a:gdLst/>
            <a:ahLst/>
            <a:cxnLst/>
            <a:rect l="l" t="t" r="r" b="b"/>
            <a:pathLst>
              <a:path w="189984" h="135601">
                <a:moveTo>
                  <a:pt x="0" y="0"/>
                </a:moveTo>
                <a:lnTo>
                  <a:pt x="189984" y="0"/>
                </a:lnTo>
                <a:lnTo>
                  <a:pt x="189984" y="135602"/>
                </a:lnTo>
                <a:lnTo>
                  <a:pt x="0" y="135602"/>
                </a:lnTo>
                <a:lnTo>
                  <a:pt x="0" y="0"/>
                </a:lnTo>
                <a:close/>
              </a:path>
            </a:pathLst>
          </a:custGeom>
          <a:blipFill>
            <a:blip>
              <a:extLst>
                <a:ext uri="{96DAC541-7B7A-43D3-8B79-37D633B846F1}">
                  <asvg:svgBlip xmlns:asvg="http://schemas.microsoft.com/office/drawing/2016/SVG/main" r:embed="rId5"/>
                </a:ext>
              </a:extLst>
            </a:blip>
            <a:stretch>
              <a:fillRect/>
            </a:stretch>
          </a:blipFill>
        </p:spPr>
      </p:sp>
      <p:grpSp>
        <p:nvGrpSpPr>
          <p:cNvPr id="25" name="Group 19">
            <a:extLst>
              <a:ext uri="{FF2B5EF4-FFF2-40B4-BE49-F238E27FC236}">
                <a16:creationId xmlns:a16="http://schemas.microsoft.com/office/drawing/2014/main" id="{74066C72-0D11-5BF3-5EE6-8F22F97E680A}"/>
              </a:ext>
            </a:extLst>
          </p:cNvPr>
          <p:cNvGrpSpPr/>
          <p:nvPr/>
        </p:nvGrpSpPr>
        <p:grpSpPr>
          <a:xfrm>
            <a:off x="2760173" y="8749685"/>
            <a:ext cx="333024" cy="333024"/>
            <a:chOff x="0" y="0"/>
            <a:chExt cx="812800" cy="812800"/>
          </a:xfrm>
        </p:grpSpPr>
        <p:sp>
          <p:nvSpPr>
            <p:cNvPr id="26" name="Freeform 20">
              <a:extLst>
                <a:ext uri="{FF2B5EF4-FFF2-40B4-BE49-F238E27FC236}">
                  <a16:creationId xmlns:a16="http://schemas.microsoft.com/office/drawing/2014/main" id="{A024369E-C823-941D-3C5E-8E8F045872E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BA3A"/>
            </a:solidFill>
          </p:spPr>
          <p:txBody>
            <a:bodyPr/>
            <a:lstStyle/>
            <a:p>
              <a:endParaRPr lang="ru-KG" dirty="0"/>
            </a:p>
          </p:txBody>
        </p:sp>
        <p:sp>
          <p:nvSpPr>
            <p:cNvPr id="27" name="TextBox 21">
              <a:extLst>
                <a:ext uri="{FF2B5EF4-FFF2-40B4-BE49-F238E27FC236}">
                  <a16:creationId xmlns:a16="http://schemas.microsoft.com/office/drawing/2014/main" id="{988EB959-D565-E3A6-9352-CCA28409DE15}"/>
                </a:ext>
              </a:extLst>
            </p:cNvPr>
            <p:cNvSpPr txBox="1"/>
            <p:nvPr/>
          </p:nvSpPr>
          <p:spPr>
            <a:xfrm>
              <a:off x="76200" y="76200"/>
              <a:ext cx="660400" cy="660400"/>
            </a:xfrm>
            <a:prstGeom prst="rect">
              <a:avLst/>
            </a:prstGeom>
          </p:spPr>
          <p:txBody>
            <a:bodyPr lIns="50800" tIns="50800" rIns="50800" bIns="50800" rtlCol="0" anchor="ctr"/>
            <a:lstStyle/>
            <a:p>
              <a:pPr algn="ctr">
                <a:lnSpc>
                  <a:spcPts val="1439"/>
                </a:lnSpc>
              </a:pPr>
              <a:endParaRPr dirty="0"/>
            </a:p>
          </p:txBody>
        </p:sp>
      </p:grpSp>
      <p:sp>
        <p:nvSpPr>
          <p:cNvPr id="29" name="Freeform 26">
            <a:extLst>
              <a:ext uri="{FF2B5EF4-FFF2-40B4-BE49-F238E27FC236}">
                <a16:creationId xmlns:a16="http://schemas.microsoft.com/office/drawing/2014/main" id="{AFD57951-2D72-567D-854B-A09C38835067}"/>
              </a:ext>
            </a:extLst>
          </p:cNvPr>
          <p:cNvSpPr/>
          <p:nvPr/>
        </p:nvSpPr>
        <p:spPr>
          <a:xfrm>
            <a:off x="2862089" y="8823917"/>
            <a:ext cx="129191" cy="184559"/>
          </a:xfrm>
          <a:custGeom>
            <a:avLst/>
            <a:gdLst/>
            <a:ahLst/>
            <a:cxnLst/>
            <a:rect l="l" t="t" r="r" b="b"/>
            <a:pathLst>
              <a:path w="129191" h="184559">
                <a:moveTo>
                  <a:pt x="0" y="0"/>
                </a:moveTo>
                <a:lnTo>
                  <a:pt x="129192" y="0"/>
                </a:lnTo>
                <a:lnTo>
                  <a:pt x="129192" y="184559"/>
                </a:lnTo>
                <a:lnTo>
                  <a:pt x="0" y="184559"/>
                </a:lnTo>
                <a:lnTo>
                  <a:pt x="0" y="0"/>
                </a:lnTo>
                <a:close/>
              </a:path>
            </a:pathLst>
          </a:custGeom>
          <a:blipFill>
            <a:blip>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10424842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111">
        <p159:morph option="byObject"/>
      </p:transition>
    </mc:Choice>
    <mc:Fallback xmlns="">
      <p:transition spd="slow" advTm="1111">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5D8E02-21FD-C786-2556-A08FA68C2D3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5A22D46-4BA6-4E57-290C-FE6CFA4F721D}"/>
              </a:ext>
            </a:extLst>
          </p:cNvPr>
          <p:cNvSpPr/>
          <p:nvPr/>
        </p:nvSpPr>
        <p:spPr>
          <a:xfrm>
            <a:off x="15875" y="-33248"/>
            <a:ext cx="7556500" cy="10692000"/>
          </a:xfrm>
          <a:custGeom>
            <a:avLst/>
            <a:gdLst/>
            <a:ahLst/>
            <a:cxnLst/>
            <a:rect l="l" t="t" r="r" b="b"/>
            <a:pathLst>
              <a:path w="7560000" h="10692000">
                <a:moveTo>
                  <a:pt x="0" y="0"/>
                </a:moveTo>
                <a:lnTo>
                  <a:pt x="7560000" y="0"/>
                </a:lnTo>
                <a:lnTo>
                  <a:pt x="7560000" y="10692000"/>
                </a:lnTo>
                <a:lnTo>
                  <a:pt x="0" y="10692000"/>
                </a:lnTo>
                <a:lnTo>
                  <a:pt x="0" y="0"/>
                </a:lnTo>
                <a:close/>
              </a:path>
            </a:pathLst>
          </a:custGeom>
          <a:blipFill>
            <a:blip r:embed="rId3"/>
            <a:stretch>
              <a:fillRect l="-4952" t="-1069" r="-168243" b="-1069"/>
            </a:stretch>
          </a:blipFill>
        </p:spPr>
        <p:txBody>
          <a:bodyPr/>
          <a:lstStyle/>
          <a:p>
            <a:endParaRPr lang="ru-KG" dirty="0"/>
          </a:p>
        </p:txBody>
      </p:sp>
      <p:sp>
        <p:nvSpPr>
          <p:cNvPr id="3" name="AutoShape 7">
            <a:extLst>
              <a:ext uri="{FF2B5EF4-FFF2-40B4-BE49-F238E27FC236}">
                <a16:creationId xmlns:a16="http://schemas.microsoft.com/office/drawing/2014/main" id="{14B6CDB6-BE89-76E8-37F8-DB8D113D1549}"/>
              </a:ext>
            </a:extLst>
          </p:cNvPr>
          <p:cNvSpPr/>
          <p:nvPr/>
        </p:nvSpPr>
        <p:spPr>
          <a:xfrm>
            <a:off x="756000" y="10123893"/>
            <a:ext cx="6047992" cy="2381"/>
          </a:xfrm>
          <a:prstGeom prst="line">
            <a:avLst/>
          </a:prstGeom>
          <a:ln w="19050" cap="rnd">
            <a:solidFill>
              <a:srgbClr val="4F4F4F"/>
            </a:solidFill>
            <a:prstDash val="solid"/>
            <a:headEnd type="none" w="sm" len="sm"/>
            <a:tailEnd type="none" w="sm" len="sm"/>
          </a:ln>
        </p:spPr>
      </p:sp>
      <p:sp>
        <p:nvSpPr>
          <p:cNvPr id="4" name="TextBox 15">
            <a:extLst>
              <a:ext uri="{FF2B5EF4-FFF2-40B4-BE49-F238E27FC236}">
                <a16:creationId xmlns:a16="http://schemas.microsoft.com/office/drawing/2014/main" id="{3EE11BB9-E7A6-149F-3A17-72BBB6D77F5E}"/>
              </a:ext>
            </a:extLst>
          </p:cNvPr>
          <p:cNvSpPr txBox="1"/>
          <p:nvPr/>
        </p:nvSpPr>
        <p:spPr>
          <a:xfrm>
            <a:off x="3598936" y="10354416"/>
            <a:ext cx="3201564" cy="181012"/>
          </a:xfrm>
          <a:prstGeom prst="rect">
            <a:avLst/>
          </a:prstGeom>
        </p:spPr>
        <p:txBody>
          <a:bodyPr lIns="0" tIns="0" rIns="0" bIns="0" rtlCol="0" anchor="t">
            <a:spAutoFit/>
          </a:bodyPr>
          <a:lstStyle/>
          <a:p>
            <a:pPr algn="r">
              <a:lnSpc>
                <a:spcPts val="1400"/>
              </a:lnSpc>
            </a:pPr>
            <a:r>
              <a:rPr lang="ru-RU" sz="1400" i="1" dirty="0">
                <a:solidFill>
                  <a:srgbClr val="4F4F4F"/>
                </a:solidFill>
                <a:latin typeface="Open Sans 1 Italics"/>
                <a:ea typeface="Open Sans 1 Italics"/>
                <a:cs typeface="Open Sans 1 Italics"/>
                <a:sym typeface="Open Sans 1 Italics"/>
              </a:rPr>
              <a:t>Годовой отчет за </a:t>
            </a:r>
            <a:r>
              <a:rPr lang="en-US" sz="1400" i="1" dirty="0">
                <a:solidFill>
                  <a:srgbClr val="4F4F4F"/>
                </a:solidFill>
                <a:latin typeface="Open Sans 1 Italics"/>
                <a:ea typeface="Open Sans 1 Italics"/>
                <a:cs typeface="Open Sans 1 Italics"/>
                <a:sym typeface="Open Sans 1 Italics"/>
              </a:rPr>
              <a:t>202</a:t>
            </a:r>
            <a:r>
              <a:rPr lang="ru-RU" sz="1400" i="1" dirty="0">
                <a:solidFill>
                  <a:srgbClr val="4F4F4F"/>
                </a:solidFill>
                <a:latin typeface="Open Sans 1 Italics"/>
                <a:ea typeface="Open Sans 1 Italics"/>
                <a:cs typeface="Open Sans 1 Italics"/>
                <a:sym typeface="Open Sans 1 Italics"/>
              </a:rPr>
              <a:t>5 год</a:t>
            </a:r>
            <a:endParaRPr lang="en-US" sz="1400" i="1" dirty="0">
              <a:solidFill>
                <a:srgbClr val="4F4F4F"/>
              </a:solidFill>
              <a:latin typeface="Open Sans 1 Italics"/>
              <a:ea typeface="Open Sans 1 Italics"/>
              <a:cs typeface="Open Sans 1 Italics"/>
              <a:sym typeface="Open Sans 1 Italics"/>
            </a:endParaRPr>
          </a:p>
        </p:txBody>
      </p:sp>
      <p:grpSp>
        <p:nvGrpSpPr>
          <p:cNvPr id="5" name="Group 2">
            <a:extLst>
              <a:ext uri="{FF2B5EF4-FFF2-40B4-BE49-F238E27FC236}">
                <a16:creationId xmlns:a16="http://schemas.microsoft.com/office/drawing/2014/main" id="{94CC5452-37FB-A91B-F377-9816A0F882CE}"/>
              </a:ext>
            </a:extLst>
          </p:cNvPr>
          <p:cNvGrpSpPr/>
          <p:nvPr/>
        </p:nvGrpSpPr>
        <p:grpSpPr>
          <a:xfrm>
            <a:off x="756000" y="10189820"/>
            <a:ext cx="490114" cy="490114"/>
            <a:chOff x="0" y="0"/>
            <a:chExt cx="812800" cy="812800"/>
          </a:xfrm>
        </p:grpSpPr>
        <p:sp>
          <p:nvSpPr>
            <p:cNvPr id="6" name="Freeform 3">
              <a:extLst>
                <a:ext uri="{FF2B5EF4-FFF2-40B4-BE49-F238E27FC236}">
                  <a16:creationId xmlns:a16="http://schemas.microsoft.com/office/drawing/2014/main" id="{9F8B8BC5-8702-762C-D886-CC013050CEC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DEDED"/>
            </a:solidFill>
          </p:spPr>
        </p:sp>
        <p:sp>
          <p:nvSpPr>
            <p:cNvPr id="8" name="TextBox 4">
              <a:extLst>
                <a:ext uri="{FF2B5EF4-FFF2-40B4-BE49-F238E27FC236}">
                  <a16:creationId xmlns:a16="http://schemas.microsoft.com/office/drawing/2014/main" id="{2720A81F-E9A5-283D-A155-78FB8FEF81F5}"/>
                </a:ext>
              </a:extLst>
            </p:cNvPr>
            <p:cNvSpPr txBox="1"/>
            <p:nvPr/>
          </p:nvSpPr>
          <p:spPr>
            <a:xfrm>
              <a:off x="76200" y="76200"/>
              <a:ext cx="660400" cy="660400"/>
            </a:xfrm>
            <a:prstGeom prst="rect">
              <a:avLst/>
            </a:prstGeom>
          </p:spPr>
          <p:txBody>
            <a:bodyPr lIns="50800" tIns="50800" rIns="50800" bIns="50800" rtlCol="0" anchor="ctr"/>
            <a:lstStyle/>
            <a:p>
              <a:pPr algn="ctr">
                <a:lnSpc>
                  <a:spcPts val="1439"/>
                </a:lnSpc>
              </a:pPr>
              <a:endParaRPr/>
            </a:p>
          </p:txBody>
        </p:sp>
      </p:grpSp>
      <p:sp>
        <p:nvSpPr>
          <p:cNvPr id="12" name="TextBox 18">
            <a:extLst>
              <a:ext uri="{FF2B5EF4-FFF2-40B4-BE49-F238E27FC236}">
                <a16:creationId xmlns:a16="http://schemas.microsoft.com/office/drawing/2014/main" id="{EF63D7B0-5899-002B-2C1F-D4D7DEBE6EB0}"/>
              </a:ext>
            </a:extLst>
          </p:cNvPr>
          <p:cNvSpPr txBox="1"/>
          <p:nvPr/>
        </p:nvSpPr>
        <p:spPr>
          <a:xfrm>
            <a:off x="822952" y="10281931"/>
            <a:ext cx="377272" cy="271485"/>
          </a:xfrm>
          <a:prstGeom prst="rect">
            <a:avLst/>
          </a:prstGeom>
        </p:spPr>
        <p:txBody>
          <a:bodyPr lIns="0" tIns="0" rIns="0" bIns="0" rtlCol="0" anchor="t">
            <a:spAutoFit/>
          </a:bodyPr>
          <a:lstStyle/>
          <a:p>
            <a:pPr algn="ctr">
              <a:lnSpc>
                <a:spcPts val="2100"/>
              </a:lnSpc>
            </a:pPr>
            <a:r>
              <a:rPr lang="ru-RU" sz="2100" b="1" dirty="0">
                <a:solidFill>
                  <a:srgbClr val="002F80"/>
                </a:solidFill>
                <a:latin typeface="Open Sans 1 Bold"/>
                <a:ea typeface="Open Sans 1 Bold"/>
                <a:cs typeface="Open Sans 1 Bold"/>
                <a:sym typeface="Open Sans 1 Bold"/>
              </a:rPr>
              <a:t>20</a:t>
            </a:r>
            <a:endParaRPr lang="en-US" sz="2100" b="1" dirty="0">
              <a:solidFill>
                <a:srgbClr val="002F80"/>
              </a:solidFill>
              <a:latin typeface="Open Sans 1 Bold"/>
              <a:ea typeface="Open Sans 1 Bold"/>
              <a:cs typeface="Open Sans 1 Bold"/>
              <a:sym typeface="Open Sans 1 Bold"/>
            </a:endParaRPr>
          </a:p>
        </p:txBody>
      </p:sp>
      <p:sp>
        <p:nvSpPr>
          <p:cNvPr id="18" name="AutoShape 6">
            <a:extLst>
              <a:ext uri="{FF2B5EF4-FFF2-40B4-BE49-F238E27FC236}">
                <a16:creationId xmlns:a16="http://schemas.microsoft.com/office/drawing/2014/main" id="{C047371A-E7E6-7D19-71AB-0769767F146A}"/>
              </a:ext>
            </a:extLst>
          </p:cNvPr>
          <p:cNvSpPr/>
          <p:nvPr/>
        </p:nvSpPr>
        <p:spPr>
          <a:xfrm>
            <a:off x="973318" y="622300"/>
            <a:ext cx="613868" cy="0"/>
          </a:xfrm>
          <a:prstGeom prst="line">
            <a:avLst/>
          </a:prstGeom>
          <a:ln w="47625" cap="rnd">
            <a:solidFill>
              <a:srgbClr val="FEBA3A"/>
            </a:solidFill>
            <a:prstDash val="solid"/>
            <a:headEnd type="none" w="sm" len="sm"/>
            <a:tailEnd type="none" w="sm" len="sm"/>
          </a:ln>
        </p:spPr>
      </p:sp>
      <p:sp>
        <p:nvSpPr>
          <p:cNvPr id="28" name="TextBox 27">
            <a:extLst>
              <a:ext uri="{FF2B5EF4-FFF2-40B4-BE49-F238E27FC236}">
                <a16:creationId xmlns:a16="http://schemas.microsoft.com/office/drawing/2014/main" id="{D532532A-AA81-32E5-8AD1-AD55A08F4AE1}"/>
              </a:ext>
            </a:extLst>
          </p:cNvPr>
          <p:cNvSpPr txBox="1"/>
          <p:nvPr/>
        </p:nvSpPr>
        <p:spPr>
          <a:xfrm>
            <a:off x="822894" y="726961"/>
            <a:ext cx="6228497" cy="7494359"/>
          </a:xfrm>
          <a:prstGeom prst="rect">
            <a:avLst/>
          </a:prstGeom>
          <a:noFill/>
        </p:spPr>
        <p:txBody>
          <a:bodyPr wrap="square">
            <a:spAutoFit/>
          </a:bodyPr>
          <a:lstStyle/>
          <a:p>
            <a:pPr indent="360363" algn="just"/>
            <a:r>
              <a:rPr lang="ru-RU" sz="1300" dirty="0"/>
              <a:t>В 2025 году деятельность Агентства была направлена на институциональное развитие, такие как: цифровизация, совершенствование нормативной базы, усиление операционной готовности к стрессовым сценариям.</a:t>
            </a:r>
            <a:endParaRPr lang="ru-KG" sz="1300" dirty="0"/>
          </a:p>
          <a:p>
            <a:pPr indent="360363" algn="just"/>
            <a:r>
              <a:rPr lang="ru-RU" sz="1300" b="1" dirty="0">
                <a:solidFill>
                  <a:srgbClr val="002F80"/>
                </a:solidFill>
                <a:latin typeface="Open Sans 2 Ultra-Bold"/>
                <a:ea typeface="Open Sans 2 Ultra-Bold"/>
                <a:cs typeface="Open Sans 2 Ultra-Bold"/>
              </a:rPr>
              <a:t>Цифровая трансформация и модернизация инфраструктуры</a:t>
            </a:r>
          </a:p>
          <a:p>
            <a:pPr indent="360363" algn="just"/>
            <a:r>
              <a:rPr lang="ru-RU" sz="1300" dirty="0"/>
              <a:t>В отчетном году начата реализация стратегического проекта по модернизации информационно-аналитической системы, в целях повышения скорости реагирования на страховые случаи и снижение операционных рисков, в том числе:</a:t>
            </a:r>
            <a:endParaRPr lang="ru-KG" sz="1300" dirty="0"/>
          </a:p>
          <a:p>
            <a:pPr marL="360363" lvl="0" indent="-360363" algn="just">
              <a:buFont typeface="Wingdings" panose="05000000000000000000" pitchFamily="2" charset="2"/>
              <a:buChar char="§"/>
            </a:pPr>
            <a:r>
              <a:rPr lang="ru-RU" sz="1300" dirty="0"/>
              <a:t>автоматизация процессов формирования реестров выплат;</a:t>
            </a:r>
            <a:endParaRPr lang="ru-KG" sz="1300" dirty="0"/>
          </a:p>
          <a:p>
            <a:pPr marL="360363" lvl="0" indent="-360363" algn="just">
              <a:buFont typeface="Wingdings" panose="05000000000000000000" pitchFamily="2" charset="2"/>
              <a:buChar char="§"/>
            </a:pPr>
            <a:r>
              <a:rPr lang="ru-RU" sz="1300" dirty="0"/>
              <a:t>внедрение дистанционных сервисов и сокращение сроков обработки данных;</a:t>
            </a:r>
            <a:endParaRPr lang="ru-KG" sz="1300" dirty="0"/>
          </a:p>
          <a:p>
            <a:pPr marL="360363" lvl="0" indent="-360363" algn="just">
              <a:buFont typeface="Wingdings" panose="05000000000000000000" pitchFamily="2" charset="2"/>
              <a:buChar char="§"/>
            </a:pPr>
            <a:r>
              <a:rPr lang="ru-RU" sz="1300" dirty="0"/>
              <a:t>повышение киберустойчивости и масштабируемости ИТ-инфраструктуры.</a:t>
            </a:r>
            <a:endParaRPr lang="ru-KG" sz="1300" dirty="0"/>
          </a:p>
          <a:p>
            <a:pPr indent="360363" algn="just"/>
            <a:r>
              <a:rPr lang="ru-RU" sz="1300" dirty="0"/>
              <a:t>Обновленная архитектура ИАС формируется с учетом положений Концепции цифровой трансформации страны на 2024–2028 годы и ориентирована на создание единой высокотехнологичной среды для обработки данных участников системы.</a:t>
            </a:r>
            <a:endParaRPr lang="ru-KG" sz="1300" dirty="0"/>
          </a:p>
          <a:p>
            <a:pPr indent="360363" algn="just"/>
            <a:r>
              <a:rPr lang="ru-RU" sz="1300" b="1" dirty="0">
                <a:solidFill>
                  <a:srgbClr val="002F80"/>
                </a:solidFill>
                <a:latin typeface="Open Sans 2 Ultra-Bold"/>
                <a:ea typeface="Open Sans 2 Ultra-Bold"/>
                <a:cs typeface="Open Sans 2 Ultra-Bold"/>
              </a:rPr>
              <a:t>Переход к модели предварительного отбора банков-агентов </a:t>
            </a:r>
          </a:p>
          <a:p>
            <a:pPr indent="360363" algn="just"/>
            <a:r>
              <a:rPr lang="ru-RU" sz="1300" dirty="0"/>
              <a:t>В 2025 году Агентством инициирована реформа механизма привлечения банков-агентов. Вместо действующей модели отбора банка после наступления гарантийного случая внедряется система предварительного отбора (Pre-selection): </a:t>
            </a:r>
            <a:endParaRPr lang="ru-KG" sz="1300" dirty="0"/>
          </a:p>
          <a:p>
            <a:pPr marL="360363" indent="-360363" algn="just">
              <a:buFont typeface="Wingdings" panose="05000000000000000000" pitchFamily="2" charset="2"/>
              <a:buChar char="§"/>
            </a:pPr>
            <a:r>
              <a:rPr lang="ru-RU" sz="1300" dirty="0"/>
              <a:t>формирование пула банков-агентов на постоянной основе;</a:t>
            </a:r>
            <a:endParaRPr lang="ru-KG" sz="1300" dirty="0"/>
          </a:p>
          <a:p>
            <a:pPr marL="360363" indent="-360363" algn="just">
              <a:buFont typeface="Wingdings" panose="05000000000000000000" pitchFamily="2" charset="2"/>
              <a:buChar char="§"/>
            </a:pPr>
            <a:r>
              <a:rPr lang="ru-RU" sz="1300" dirty="0"/>
              <a:t>проведение оценки их операционной и финансовой устойчивости;</a:t>
            </a:r>
            <a:endParaRPr lang="ru-KG" sz="1300" dirty="0"/>
          </a:p>
          <a:p>
            <a:pPr marL="360363" indent="-360363" algn="just">
              <a:buFont typeface="Wingdings" panose="05000000000000000000" pitchFamily="2" charset="2"/>
              <a:buChar char="§"/>
            </a:pPr>
            <a:r>
              <a:rPr lang="ru-RU" sz="1300" dirty="0"/>
              <a:t>сокращение времени от наступления страхового случая и началом выплат.</a:t>
            </a:r>
            <a:endParaRPr lang="ru-KG" sz="1300" dirty="0"/>
          </a:p>
          <a:p>
            <a:pPr indent="360363" algn="just"/>
            <a:r>
              <a:rPr lang="ru-RU" sz="1300" dirty="0"/>
              <a:t>Разработан проект соответствующего постановления Кабинета Министров, направленный на нормативное закрепление нового механизма. Переход к модели Pre-selection существенно повышает операционную готовность системы и соответствует лучшим международным практикам.</a:t>
            </a:r>
            <a:endParaRPr lang="ru-KG" sz="1300" dirty="0"/>
          </a:p>
          <a:p>
            <a:pPr indent="360363" algn="just"/>
            <a:r>
              <a:rPr lang="ru-RU" sz="1300" b="1" dirty="0">
                <a:solidFill>
                  <a:srgbClr val="002F80"/>
                </a:solidFill>
                <a:latin typeface="Open Sans 2 Ultra-Bold"/>
                <a:ea typeface="Open Sans 2 Ultra-Bold"/>
                <a:cs typeface="Open Sans 2 Ultra-Bold"/>
              </a:rPr>
              <a:t>Политика чрезвычайного финансирования </a:t>
            </a:r>
          </a:p>
          <a:p>
            <a:pPr indent="360363" algn="just"/>
            <a:r>
              <a:rPr lang="ru-RU" sz="1300" dirty="0"/>
              <a:t>В отчетном году разработана «Политика чрезвычайного финансирования», определяющая порядок привлечения ресурсов в условиях системного кризиса. Принятие данного документа усиливает финансовую устойчивость системы и снижает риски дефицита ликвидности при наступлении масштабных гарантийных случаев в банковской системе.</a:t>
            </a:r>
          </a:p>
          <a:p>
            <a:pPr indent="360363" algn="just"/>
            <a:r>
              <a:rPr lang="ru-RU" sz="1300" b="1" dirty="0">
                <a:solidFill>
                  <a:srgbClr val="002F80"/>
                </a:solidFill>
                <a:latin typeface="Open Sans 2 Ultra-Bold"/>
                <a:ea typeface="Open Sans 2 Ultra-Bold"/>
                <a:cs typeface="Open Sans 2 Ultra-Bold"/>
              </a:rPr>
              <a:t>Повышение операционной готовности участников СЗД </a:t>
            </a:r>
          </a:p>
          <a:p>
            <a:pPr indent="360363" algn="just"/>
            <a:r>
              <a:rPr lang="ru-RU" sz="1300" dirty="0"/>
              <a:t>Агентство на регулярной основе проводит тестирование IT-систем участников СЗД для корректности расчета депозитной базы вкладчиков, включая ведение автоматизированного учета обязательств в режиме реального времени. </a:t>
            </a:r>
            <a:endParaRPr lang="ru-KG" sz="1300" dirty="0"/>
          </a:p>
          <a:p>
            <a:pPr indent="360363" algn="just"/>
            <a:r>
              <a:rPr lang="ru-RU" sz="1300" dirty="0"/>
              <a:t>Результаты тестирования подтвердили техническую готовность большинства банков-участников системы защиты депозитов к оперативному формированию реестров обязательств и обеспечению своевременных выплат.</a:t>
            </a:r>
          </a:p>
        </p:txBody>
      </p:sp>
      <p:sp>
        <p:nvSpPr>
          <p:cNvPr id="9" name="TextBox 14">
            <a:extLst>
              <a:ext uri="{FF2B5EF4-FFF2-40B4-BE49-F238E27FC236}">
                <a16:creationId xmlns:a16="http://schemas.microsoft.com/office/drawing/2014/main" id="{4EB92AB9-981A-5ABB-10D6-5BDFDE8DD98F}"/>
              </a:ext>
            </a:extLst>
          </p:cNvPr>
          <p:cNvSpPr txBox="1"/>
          <p:nvPr/>
        </p:nvSpPr>
        <p:spPr>
          <a:xfrm>
            <a:off x="973318" y="202925"/>
            <a:ext cx="6268070" cy="246221"/>
          </a:xfrm>
          <a:prstGeom prst="rect">
            <a:avLst/>
          </a:prstGeom>
        </p:spPr>
        <p:txBody>
          <a:bodyPr wrap="square" lIns="0" tIns="0" rIns="0" bIns="0" rtlCol="0" anchor="t">
            <a:spAutoFit/>
          </a:bodyPr>
          <a:lstStyle/>
          <a:p>
            <a:r>
              <a:rPr lang="ru-RU" sz="1600" b="1" dirty="0">
                <a:solidFill>
                  <a:srgbClr val="002F80"/>
                </a:solidFill>
                <a:latin typeface="Open Sans 2 Ultra-Bold"/>
                <a:ea typeface="Open Sans 2 Ultra-Bold"/>
                <a:cs typeface="Open Sans 2 Ultra-Bold"/>
              </a:rPr>
              <a:t>4.2. Укрепление системы защиты депозитов </a:t>
            </a:r>
            <a:endParaRPr lang="ru-KG" sz="1600" b="1" dirty="0">
              <a:solidFill>
                <a:srgbClr val="002F80"/>
              </a:solidFill>
              <a:latin typeface="Open Sans 2 Ultra-Bold"/>
              <a:ea typeface="Open Sans 2 Ultra-Bold"/>
              <a:cs typeface="Open Sans 2 Ultra-Bold"/>
            </a:endParaRPr>
          </a:p>
        </p:txBody>
      </p:sp>
      <p:sp>
        <p:nvSpPr>
          <p:cNvPr id="7" name="TextBox 6">
            <a:extLst>
              <a:ext uri="{FF2B5EF4-FFF2-40B4-BE49-F238E27FC236}">
                <a16:creationId xmlns:a16="http://schemas.microsoft.com/office/drawing/2014/main" id="{9774C51F-9B52-2F6D-2846-2C429796764B}"/>
              </a:ext>
            </a:extLst>
          </p:cNvPr>
          <p:cNvSpPr txBox="1"/>
          <p:nvPr/>
        </p:nvSpPr>
        <p:spPr>
          <a:xfrm>
            <a:off x="826313" y="8288000"/>
            <a:ext cx="6228497" cy="1692771"/>
          </a:xfrm>
          <a:prstGeom prst="rect">
            <a:avLst/>
          </a:prstGeom>
          <a:noFill/>
        </p:spPr>
        <p:txBody>
          <a:bodyPr wrap="square">
            <a:spAutoFit/>
          </a:bodyPr>
          <a:lstStyle/>
          <a:p>
            <a:pPr indent="360363" algn="just"/>
            <a:r>
              <a:rPr lang="ru-RU" sz="1300" b="1" dirty="0">
                <a:solidFill>
                  <a:srgbClr val="002F80"/>
                </a:solidFill>
                <a:latin typeface="Open Sans 2 Ultra-Bold"/>
                <a:ea typeface="Open Sans 2 Ultra-Bold"/>
                <a:cs typeface="Open Sans 2 Ultra-Bold"/>
              </a:rPr>
              <a:t>Итоги 2025 года по укреплению системы защиты депозитов:</a:t>
            </a:r>
            <a:endParaRPr lang="ru-KG" sz="1300" b="1" dirty="0">
              <a:solidFill>
                <a:srgbClr val="002F80"/>
              </a:solidFill>
              <a:latin typeface="Open Sans 2 Ultra-Bold"/>
              <a:ea typeface="Open Sans 2 Ultra-Bold"/>
              <a:cs typeface="Open Sans 2 Ultra-Bold"/>
            </a:endParaRPr>
          </a:p>
          <a:p>
            <a:pPr indent="360363"/>
            <a:r>
              <a:rPr lang="ru-RU" sz="1300" dirty="0"/>
              <a:t>Комплекс мер, реализованных в 2025 году, сформировал основу для перехода к современной, проактивной и технологически устойчивой модели функционирования системы защиты депозитов:</a:t>
            </a:r>
            <a:endParaRPr lang="ru-KG" sz="1300" dirty="0"/>
          </a:p>
          <a:p>
            <a:pPr marL="360363" lvl="0" indent="-360363" algn="just">
              <a:buFont typeface="Wingdings" panose="05000000000000000000" pitchFamily="2" charset="2"/>
              <a:buChar char="ü"/>
            </a:pPr>
            <a:r>
              <a:rPr lang="ru-RU" sz="1300" dirty="0"/>
              <a:t>запуск модернизации ИТ-инфраструктуры;</a:t>
            </a:r>
            <a:endParaRPr lang="ru-KG" sz="1300" dirty="0"/>
          </a:p>
          <a:p>
            <a:pPr marL="360363" lvl="0" indent="-360363" algn="just">
              <a:buFont typeface="Wingdings" panose="05000000000000000000" pitchFamily="2" charset="2"/>
              <a:buChar char="ü"/>
            </a:pPr>
            <a:r>
              <a:rPr lang="ru-RU" sz="1300" dirty="0"/>
              <a:t>реформирование механизма отбора банков-агентов;</a:t>
            </a:r>
            <a:endParaRPr lang="ru-KG" sz="1300" dirty="0"/>
          </a:p>
          <a:p>
            <a:pPr marL="360363" lvl="0" indent="-360363" algn="just">
              <a:buFont typeface="Wingdings" panose="05000000000000000000" pitchFamily="2" charset="2"/>
              <a:buChar char="ü"/>
            </a:pPr>
            <a:r>
              <a:rPr lang="ru-RU" sz="1300" dirty="0"/>
              <a:t>разработка механизмов чрезвычайного финансирования;</a:t>
            </a:r>
            <a:endParaRPr lang="ru-KG" sz="1300" dirty="0"/>
          </a:p>
          <a:p>
            <a:pPr marL="360363" lvl="0" indent="-360363" algn="just">
              <a:buFont typeface="Wingdings" panose="05000000000000000000" pitchFamily="2" charset="2"/>
              <a:buChar char="ü"/>
            </a:pPr>
            <a:r>
              <a:rPr lang="ru-RU" sz="1300" dirty="0"/>
              <a:t>подтверждение операционной готовности участников СЗД.</a:t>
            </a:r>
            <a:endParaRPr lang="ru-KG" sz="1300" dirty="0"/>
          </a:p>
        </p:txBody>
      </p:sp>
    </p:spTree>
    <p:extLst>
      <p:ext uri="{BB962C8B-B14F-4D97-AF65-F5344CB8AC3E}">
        <p14:creationId xmlns:p14="http://schemas.microsoft.com/office/powerpoint/2010/main" val="40205649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157AB9-6F82-99A6-1E3C-84031DF9967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DD15CF1-4C2D-384A-9A33-640BA5273492}"/>
              </a:ext>
            </a:extLst>
          </p:cNvPr>
          <p:cNvSpPr/>
          <p:nvPr/>
        </p:nvSpPr>
        <p:spPr>
          <a:xfrm>
            <a:off x="7606" y="-72748"/>
            <a:ext cx="7556500" cy="10737948"/>
          </a:xfrm>
          <a:custGeom>
            <a:avLst/>
            <a:gdLst/>
            <a:ahLst/>
            <a:cxnLst/>
            <a:rect l="l" t="t" r="r" b="b"/>
            <a:pathLst>
              <a:path w="7560000" h="10692000">
                <a:moveTo>
                  <a:pt x="0" y="0"/>
                </a:moveTo>
                <a:lnTo>
                  <a:pt x="7560000" y="0"/>
                </a:lnTo>
                <a:lnTo>
                  <a:pt x="7560000" y="10692000"/>
                </a:lnTo>
                <a:lnTo>
                  <a:pt x="0" y="10692000"/>
                </a:lnTo>
                <a:lnTo>
                  <a:pt x="0" y="0"/>
                </a:lnTo>
                <a:close/>
              </a:path>
            </a:pathLst>
          </a:custGeom>
          <a:blipFill>
            <a:blip r:embed="rId3"/>
            <a:stretch>
              <a:fillRect l="-4952" t="-1069" r="-168243" b="-1069"/>
            </a:stretch>
          </a:blipFill>
        </p:spPr>
        <p:txBody>
          <a:bodyPr/>
          <a:lstStyle/>
          <a:p>
            <a:endParaRPr lang="ru-KG" dirty="0"/>
          </a:p>
        </p:txBody>
      </p:sp>
      <p:sp>
        <p:nvSpPr>
          <p:cNvPr id="3" name="AutoShape 7">
            <a:extLst>
              <a:ext uri="{FF2B5EF4-FFF2-40B4-BE49-F238E27FC236}">
                <a16:creationId xmlns:a16="http://schemas.microsoft.com/office/drawing/2014/main" id="{D3F7B415-562B-80E8-AFF7-A072051081A8}"/>
              </a:ext>
            </a:extLst>
          </p:cNvPr>
          <p:cNvSpPr/>
          <p:nvPr/>
        </p:nvSpPr>
        <p:spPr>
          <a:xfrm>
            <a:off x="756000" y="10123893"/>
            <a:ext cx="6047992" cy="2381"/>
          </a:xfrm>
          <a:prstGeom prst="line">
            <a:avLst/>
          </a:prstGeom>
          <a:ln w="19050" cap="rnd">
            <a:solidFill>
              <a:srgbClr val="4F4F4F"/>
            </a:solidFill>
            <a:prstDash val="solid"/>
            <a:headEnd type="none" w="sm" len="sm"/>
            <a:tailEnd type="none" w="sm" len="sm"/>
          </a:ln>
        </p:spPr>
      </p:sp>
      <p:sp>
        <p:nvSpPr>
          <p:cNvPr id="4" name="TextBox 15">
            <a:extLst>
              <a:ext uri="{FF2B5EF4-FFF2-40B4-BE49-F238E27FC236}">
                <a16:creationId xmlns:a16="http://schemas.microsoft.com/office/drawing/2014/main" id="{5C1E1B42-DA4F-EA40-346E-0E80BD26DD34}"/>
              </a:ext>
            </a:extLst>
          </p:cNvPr>
          <p:cNvSpPr txBox="1"/>
          <p:nvPr/>
        </p:nvSpPr>
        <p:spPr>
          <a:xfrm>
            <a:off x="3598936" y="10354416"/>
            <a:ext cx="3201564" cy="181012"/>
          </a:xfrm>
          <a:prstGeom prst="rect">
            <a:avLst/>
          </a:prstGeom>
        </p:spPr>
        <p:txBody>
          <a:bodyPr lIns="0" tIns="0" rIns="0" bIns="0" rtlCol="0" anchor="t">
            <a:spAutoFit/>
          </a:bodyPr>
          <a:lstStyle/>
          <a:p>
            <a:pPr algn="r">
              <a:lnSpc>
                <a:spcPts val="1400"/>
              </a:lnSpc>
            </a:pPr>
            <a:r>
              <a:rPr lang="ru-RU" sz="1400" i="1" dirty="0">
                <a:solidFill>
                  <a:srgbClr val="4F4F4F"/>
                </a:solidFill>
                <a:latin typeface="Open Sans 1 Italics"/>
                <a:ea typeface="Open Sans 1 Italics"/>
                <a:cs typeface="Open Sans 1 Italics"/>
                <a:sym typeface="Open Sans 1 Italics"/>
              </a:rPr>
              <a:t>Годовой отчет за </a:t>
            </a:r>
            <a:r>
              <a:rPr lang="en-US" sz="1400" i="1" dirty="0">
                <a:solidFill>
                  <a:srgbClr val="4F4F4F"/>
                </a:solidFill>
                <a:latin typeface="Open Sans 1 Italics"/>
                <a:ea typeface="Open Sans 1 Italics"/>
                <a:cs typeface="Open Sans 1 Italics"/>
                <a:sym typeface="Open Sans 1 Italics"/>
              </a:rPr>
              <a:t>202</a:t>
            </a:r>
            <a:r>
              <a:rPr lang="ru-RU" sz="1400" i="1" dirty="0">
                <a:solidFill>
                  <a:srgbClr val="4F4F4F"/>
                </a:solidFill>
                <a:latin typeface="Open Sans 1 Italics"/>
                <a:ea typeface="Open Sans 1 Italics"/>
                <a:cs typeface="Open Sans 1 Italics"/>
                <a:sym typeface="Open Sans 1 Italics"/>
              </a:rPr>
              <a:t>5 год</a:t>
            </a:r>
            <a:endParaRPr lang="en-US" sz="1400" i="1" dirty="0">
              <a:solidFill>
                <a:srgbClr val="4F4F4F"/>
              </a:solidFill>
              <a:latin typeface="Open Sans 1 Italics"/>
              <a:ea typeface="Open Sans 1 Italics"/>
              <a:cs typeface="Open Sans 1 Italics"/>
              <a:sym typeface="Open Sans 1 Italics"/>
            </a:endParaRPr>
          </a:p>
        </p:txBody>
      </p:sp>
      <p:grpSp>
        <p:nvGrpSpPr>
          <p:cNvPr id="5" name="Group 2">
            <a:extLst>
              <a:ext uri="{FF2B5EF4-FFF2-40B4-BE49-F238E27FC236}">
                <a16:creationId xmlns:a16="http://schemas.microsoft.com/office/drawing/2014/main" id="{92C04298-0575-9257-7CC8-385E59A0A806}"/>
              </a:ext>
            </a:extLst>
          </p:cNvPr>
          <p:cNvGrpSpPr/>
          <p:nvPr/>
        </p:nvGrpSpPr>
        <p:grpSpPr>
          <a:xfrm>
            <a:off x="756000" y="10214586"/>
            <a:ext cx="490114" cy="490114"/>
            <a:chOff x="0" y="0"/>
            <a:chExt cx="812800" cy="812800"/>
          </a:xfrm>
        </p:grpSpPr>
        <p:sp>
          <p:nvSpPr>
            <p:cNvPr id="6" name="Freeform 3">
              <a:extLst>
                <a:ext uri="{FF2B5EF4-FFF2-40B4-BE49-F238E27FC236}">
                  <a16:creationId xmlns:a16="http://schemas.microsoft.com/office/drawing/2014/main" id="{F36F0E9C-F8F8-A847-9A51-E86F183E016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DEDED"/>
            </a:solidFill>
          </p:spPr>
        </p:sp>
        <p:sp>
          <p:nvSpPr>
            <p:cNvPr id="8" name="TextBox 4">
              <a:extLst>
                <a:ext uri="{FF2B5EF4-FFF2-40B4-BE49-F238E27FC236}">
                  <a16:creationId xmlns:a16="http://schemas.microsoft.com/office/drawing/2014/main" id="{9307CDB9-91F2-3C50-4936-033E3656276B}"/>
                </a:ext>
              </a:extLst>
            </p:cNvPr>
            <p:cNvSpPr txBox="1"/>
            <p:nvPr/>
          </p:nvSpPr>
          <p:spPr>
            <a:xfrm>
              <a:off x="76200" y="76200"/>
              <a:ext cx="660400" cy="660400"/>
            </a:xfrm>
            <a:prstGeom prst="rect">
              <a:avLst/>
            </a:prstGeom>
          </p:spPr>
          <p:txBody>
            <a:bodyPr lIns="50800" tIns="50800" rIns="50800" bIns="50800" rtlCol="0" anchor="ctr"/>
            <a:lstStyle/>
            <a:p>
              <a:pPr algn="ctr">
                <a:lnSpc>
                  <a:spcPts val="1439"/>
                </a:lnSpc>
              </a:pPr>
              <a:endParaRPr/>
            </a:p>
          </p:txBody>
        </p:sp>
      </p:grpSp>
      <p:sp>
        <p:nvSpPr>
          <p:cNvPr id="12" name="TextBox 18">
            <a:extLst>
              <a:ext uri="{FF2B5EF4-FFF2-40B4-BE49-F238E27FC236}">
                <a16:creationId xmlns:a16="http://schemas.microsoft.com/office/drawing/2014/main" id="{2500DE8A-EB22-5FA0-5E41-75E7FEF0D239}"/>
              </a:ext>
            </a:extLst>
          </p:cNvPr>
          <p:cNvSpPr txBox="1"/>
          <p:nvPr/>
        </p:nvSpPr>
        <p:spPr>
          <a:xfrm>
            <a:off x="822894" y="10315280"/>
            <a:ext cx="377272" cy="271485"/>
          </a:xfrm>
          <a:prstGeom prst="rect">
            <a:avLst/>
          </a:prstGeom>
        </p:spPr>
        <p:txBody>
          <a:bodyPr lIns="0" tIns="0" rIns="0" bIns="0" rtlCol="0" anchor="t">
            <a:spAutoFit/>
          </a:bodyPr>
          <a:lstStyle/>
          <a:p>
            <a:pPr algn="ctr">
              <a:lnSpc>
                <a:spcPts val="2100"/>
              </a:lnSpc>
            </a:pPr>
            <a:r>
              <a:rPr lang="ru-RU" sz="2100" b="1" dirty="0">
                <a:solidFill>
                  <a:srgbClr val="002F80"/>
                </a:solidFill>
                <a:latin typeface="Open Sans 1 Bold"/>
                <a:ea typeface="Open Sans 1 Bold"/>
                <a:cs typeface="Open Sans 1 Bold"/>
                <a:sym typeface="Open Sans 1 Bold"/>
              </a:rPr>
              <a:t>21</a:t>
            </a:r>
            <a:endParaRPr lang="en-US" sz="2100" b="1" dirty="0">
              <a:solidFill>
                <a:srgbClr val="002F80"/>
              </a:solidFill>
              <a:latin typeface="Open Sans 1 Bold"/>
              <a:ea typeface="Open Sans 1 Bold"/>
              <a:cs typeface="Open Sans 1 Bold"/>
              <a:sym typeface="Open Sans 1 Bold"/>
            </a:endParaRPr>
          </a:p>
        </p:txBody>
      </p:sp>
      <p:sp>
        <p:nvSpPr>
          <p:cNvPr id="18" name="AutoShape 6">
            <a:extLst>
              <a:ext uri="{FF2B5EF4-FFF2-40B4-BE49-F238E27FC236}">
                <a16:creationId xmlns:a16="http://schemas.microsoft.com/office/drawing/2014/main" id="{193CF080-DB3A-B582-0264-8136220B6521}"/>
              </a:ext>
            </a:extLst>
          </p:cNvPr>
          <p:cNvSpPr/>
          <p:nvPr/>
        </p:nvSpPr>
        <p:spPr>
          <a:xfrm>
            <a:off x="958850" y="774700"/>
            <a:ext cx="613868" cy="0"/>
          </a:xfrm>
          <a:prstGeom prst="line">
            <a:avLst/>
          </a:prstGeom>
          <a:ln w="47625" cap="rnd">
            <a:solidFill>
              <a:srgbClr val="FEBA3A"/>
            </a:solidFill>
            <a:prstDash val="solid"/>
            <a:headEnd type="none" w="sm" len="sm"/>
            <a:tailEnd type="none" w="sm" len="sm"/>
          </a:ln>
        </p:spPr>
      </p:sp>
      <p:sp>
        <p:nvSpPr>
          <p:cNvPr id="28" name="TextBox 27">
            <a:extLst>
              <a:ext uri="{FF2B5EF4-FFF2-40B4-BE49-F238E27FC236}">
                <a16:creationId xmlns:a16="http://schemas.microsoft.com/office/drawing/2014/main" id="{695995B6-5B2A-5C50-5678-ECA1ABEC5EB2}"/>
              </a:ext>
            </a:extLst>
          </p:cNvPr>
          <p:cNvSpPr txBox="1"/>
          <p:nvPr/>
        </p:nvSpPr>
        <p:spPr>
          <a:xfrm>
            <a:off x="752324" y="868562"/>
            <a:ext cx="6299067" cy="5693866"/>
          </a:xfrm>
          <a:prstGeom prst="rect">
            <a:avLst/>
          </a:prstGeom>
          <a:noFill/>
        </p:spPr>
        <p:txBody>
          <a:bodyPr wrap="square">
            <a:spAutoFit/>
          </a:bodyPr>
          <a:lstStyle/>
          <a:p>
            <a:pPr indent="360363" algn="just"/>
            <a:r>
              <a:rPr lang="ru-RU" sz="1300" dirty="0"/>
              <a:t>В 2025 году информационная политика осуществлялась в рамках «Программы по повышению осведомленности общественности о системе защиты депозитов на 2024–2026 годы». Коммуникационная стратегия реализовывалась с использованием офлайн и онлайн-каналов взаимодействия. </a:t>
            </a:r>
          </a:p>
          <a:p>
            <a:pPr indent="360363" algn="just"/>
            <a:endParaRPr lang="ru-RU" sz="1300" b="1" dirty="0">
              <a:solidFill>
                <a:srgbClr val="002F80"/>
              </a:solidFill>
              <a:latin typeface="Open Sans 2 Ultra-Bold"/>
              <a:ea typeface="Open Sans 2 Ultra-Bold"/>
              <a:cs typeface="Open Sans 2 Ultra-Bold"/>
            </a:endParaRPr>
          </a:p>
          <a:p>
            <a:pPr indent="360363" algn="just"/>
            <a:r>
              <a:rPr lang="ru-RU" sz="1300" b="1" dirty="0">
                <a:solidFill>
                  <a:srgbClr val="002F80"/>
                </a:solidFill>
                <a:latin typeface="Open Sans 2 Ultra-Bold"/>
                <a:ea typeface="Open Sans 2 Ultra-Bold"/>
                <a:cs typeface="Open Sans 2 Ultra-Bold"/>
              </a:rPr>
              <a:t>Традиционные медиа и офлайн-коммуникации  </a:t>
            </a:r>
          </a:p>
          <a:p>
            <a:pPr indent="360363" algn="just"/>
            <a:r>
              <a:rPr lang="ru-RU" sz="1300" dirty="0"/>
              <a:t>Радиовещание сохранило высокий уровень эффективности. Оценочный охват аудитории в 2025 году достиг 3,5 млн. человек. Количество упоминаний Агентства в СМИ составило 85 публикаций, отражая рост общественного интереса к системе защиты депозитов. Распространение печатных материалов оставалось базовым инструментом информирования. В 2025 году объем распространенных материалов составил 110 400 экземпляров. </a:t>
            </a:r>
            <a:endParaRPr lang="ru-KG" sz="1300" dirty="0"/>
          </a:p>
          <a:p>
            <a:pPr indent="360363" algn="just"/>
            <a:endParaRPr lang="en-US" sz="1300" b="1" dirty="0">
              <a:solidFill>
                <a:srgbClr val="002F80"/>
              </a:solidFill>
              <a:latin typeface="Open Sans 2 Ultra-Bold"/>
              <a:ea typeface="Open Sans 2 Ultra-Bold"/>
              <a:cs typeface="Open Sans 2 Ultra-Bold"/>
            </a:endParaRPr>
          </a:p>
          <a:p>
            <a:pPr indent="360363" algn="just"/>
            <a:r>
              <a:rPr lang="ru-RU" sz="1300" b="1" dirty="0">
                <a:solidFill>
                  <a:srgbClr val="002F80"/>
                </a:solidFill>
                <a:latin typeface="Open Sans 2 Ultra-Bold"/>
                <a:ea typeface="Open Sans 2 Ultra-Bold"/>
                <a:cs typeface="Open Sans 2 Ultra-Bold"/>
              </a:rPr>
              <a:t>Цифровые каналы </a:t>
            </a:r>
            <a:endParaRPr lang="en-US" sz="1300" b="1" dirty="0">
              <a:solidFill>
                <a:srgbClr val="002F80"/>
              </a:solidFill>
              <a:latin typeface="Open Sans 2 Ultra-Bold"/>
              <a:ea typeface="Open Sans 2 Ultra-Bold"/>
              <a:cs typeface="Open Sans 2 Ultra-Bold"/>
            </a:endParaRPr>
          </a:p>
          <a:p>
            <a:pPr indent="360363" algn="just"/>
            <a:r>
              <a:rPr lang="ru-RU" sz="1300" dirty="0"/>
              <a:t>В отчетном году усилены цифровые каналы коммуникаций:</a:t>
            </a:r>
          </a:p>
          <a:p>
            <a:pPr marL="174625" indent="-174625" algn="just">
              <a:buFont typeface="Wingdings" panose="05000000000000000000" pitchFamily="2" charset="2"/>
              <a:buChar char="§"/>
            </a:pPr>
            <a:r>
              <a:rPr lang="ru-RU" sz="1300" dirty="0"/>
              <a:t>количество показов в социальных сетях – 754 079;</a:t>
            </a:r>
            <a:endParaRPr lang="ru-KG" sz="1300" dirty="0"/>
          </a:p>
          <a:p>
            <a:pPr marL="174625" indent="-174625" algn="just">
              <a:buFont typeface="Wingdings" panose="05000000000000000000" pitchFamily="2" charset="2"/>
              <a:buChar char="§"/>
            </a:pPr>
            <a:r>
              <a:rPr lang="ru-RU" sz="1300" dirty="0"/>
              <a:t>увеличен в 2,4 раза охват в социальных сетях и интернете;</a:t>
            </a:r>
            <a:endParaRPr lang="ru-KG" sz="1300" dirty="0"/>
          </a:p>
          <a:p>
            <a:pPr marL="174625" indent="-174625" algn="just">
              <a:buFont typeface="Wingdings" panose="05000000000000000000" pitchFamily="2" charset="2"/>
              <a:buChar char="§"/>
            </a:pPr>
            <a:r>
              <a:rPr lang="ru-RU" sz="1300" dirty="0"/>
              <a:t>посещаемость веб-сайта составила 16 348 посещений.</a:t>
            </a:r>
          </a:p>
          <a:p>
            <a:pPr indent="360363" algn="just"/>
            <a:r>
              <a:rPr lang="ru-RU" sz="1300" dirty="0"/>
              <a:t>Рост цифровых показателей свидетельствует о повышении эффективности онлайн-коммуникаций и укреплении позиции официального сайта как ключевого источника достоверной информации.</a:t>
            </a:r>
          </a:p>
          <a:p>
            <a:pPr indent="360363" algn="just"/>
            <a:endParaRPr lang="ru-RU" sz="1300" b="1" dirty="0">
              <a:solidFill>
                <a:srgbClr val="002F80"/>
              </a:solidFill>
              <a:latin typeface="Open Sans 2 Ultra-Bold"/>
              <a:ea typeface="Open Sans 2 Ultra-Bold"/>
              <a:cs typeface="Open Sans 2 Ultra-Bold"/>
            </a:endParaRPr>
          </a:p>
          <a:p>
            <a:pPr indent="360363" algn="just"/>
            <a:r>
              <a:rPr lang="ru-RU" sz="1300" b="1" dirty="0">
                <a:solidFill>
                  <a:srgbClr val="002F80"/>
                </a:solidFill>
                <a:latin typeface="Open Sans 2 Ultra-Bold"/>
                <a:ea typeface="Open Sans 2 Ultra-Bold"/>
                <a:cs typeface="Open Sans 2 Ultra-Bold"/>
              </a:rPr>
              <a:t>Образовательные и мультимедийные проекты </a:t>
            </a:r>
          </a:p>
          <a:p>
            <a:pPr indent="360363" algn="just"/>
            <a:r>
              <a:rPr lang="ru-RU" sz="1300" dirty="0"/>
              <a:t>Образовательные мероприятия (лекции и семинары) продемонстрировали устойчивый рост вовлеченности. В 2025 году количество участников составило 3 150 человек, что отражает расширение охвата молодежной и академической аудитории. Объем произведенного аудиовизуального контента достиг 700 минут, подтверждая усиление мультимедийной составляющей информационной политики Агентства.</a:t>
            </a:r>
          </a:p>
        </p:txBody>
      </p:sp>
      <p:sp>
        <p:nvSpPr>
          <p:cNvPr id="9" name="TextBox 14">
            <a:extLst>
              <a:ext uri="{FF2B5EF4-FFF2-40B4-BE49-F238E27FC236}">
                <a16:creationId xmlns:a16="http://schemas.microsoft.com/office/drawing/2014/main" id="{4B4339C6-3423-761D-B440-2917AD415D61}"/>
              </a:ext>
            </a:extLst>
          </p:cNvPr>
          <p:cNvSpPr txBox="1"/>
          <p:nvPr/>
        </p:nvSpPr>
        <p:spPr>
          <a:xfrm>
            <a:off x="958850" y="383143"/>
            <a:ext cx="6268070" cy="246221"/>
          </a:xfrm>
          <a:prstGeom prst="rect">
            <a:avLst/>
          </a:prstGeom>
        </p:spPr>
        <p:txBody>
          <a:bodyPr wrap="square" lIns="0" tIns="0" rIns="0" bIns="0" rtlCol="0" anchor="t">
            <a:spAutoFit/>
          </a:bodyPr>
          <a:lstStyle/>
          <a:p>
            <a:r>
              <a:rPr lang="ru-RU" sz="1600" b="1" dirty="0">
                <a:solidFill>
                  <a:srgbClr val="002F80"/>
                </a:solidFill>
                <a:latin typeface="Open Sans 2 Ultra-Bold"/>
                <a:ea typeface="Open Sans 2 Ultra-Bold"/>
                <a:cs typeface="Open Sans 2 Ultra-Bold"/>
              </a:rPr>
              <a:t>4.3. Информационная политика</a:t>
            </a:r>
            <a:endParaRPr lang="ru-KG" sz="1600" b="1" dirty="0">
              <a:solidFill>
                <a:srgbClr val="002F80"/>
              </a:solidFill>
              <a:latin typeface="Open Sans 2 Ultra-Bold"/>
              <a:ea typeface="Open Sans 2 Ultra-Bold"/>
              <a:cs typeface="Open Sans 2 Ultra-Bold"/>
            </a:endParaRPr>
          </a:p>
        </p:txBody>
      </p:sp>
      <p:sp>
        <p:nvSpPr>
          <p:cNvPr id="10" name="TextBox 9">
            <a:extLst>
              <a:ext uri="{FF2B5EF4-FFF2-40B4-BE49-F238E27FC236}">
                <a16:creationId xmlns:a16="http://schemas.microsoft.com/office/drawing/2014/main" id="{B5EBDAC4-3F34-C98A-B12B-4DCB5D515F90}"/>
              </a:ext>
            </a:extLst>
          </p:cNvPr>
          <p:cNvSpPr txBox="1"/>
          <p:nvPr/>
        </p:nvSpPr>
        <p:spPr>
          <a:xfrm>
            <a:off x="822894" y="8317051"/>
            <a:ext cx="6228497" cy="1692771"/>
          </a:xfrm>
          <a:prstGeom prst="rect">
            <a:avLst/>
          </a:prstGeom>
          <a:noFill/>
        </p:spPr>
        <p:txBody>
          <a:bodyPr wrap="square">
            <a:spAutoFit/>
          </a:bodyPr>
          <a:lstStyle/>
          <a:p>
            <a:pPr indent="360363" algn="just"/>
            <a:r>
              <a:rPr lang="ru-RU" sz="1300" b="1" dirty="0">
                <a:solidFill>
                  <a:srgbClr val="002F80"/>
                </a:solidFill>
                <a:latin typeface="Open Sans 2 Ultra-Bold"/>
                <a:ea typeface="Open Sans 2 Ultra-Bold"/>
                <a:cs typeface="Open Sans 2 Ultra-Bold"/>
              </a:rPr>
              <a:t>Итоги 2025 года по реализации информационной политики:</a:t>
            </a:r>
            <a:endParaRPr lang="ru-KG" sz="1300" b="1" dirty="0">
              <a:solidFill>
                <a:srgbClr val="002F80"/>
              </a:solidFill>
              <a:latin typeface="Open Sans 2 Ultra-Bold"/>
              <a:ea typeface="Open Sans 2 Ultra-Bold"/>
              <a:cs typeface="Open Sans 2 Ultra-Bold"/>
            </a:endParaRPr>
          </a:p>
          <a:p>
            <a:pPr marL="360363" indent="-360363" algn="just">
              <a:buFont typeface="Wingdings" panose="05000000000000000000" pitchFamily="2" charset="2"/>
              <a:buChar char="ü"/>
            </a:pPr>
            <a:r>
              <a:rPr lang="ru-RU" sz="1300" dirty="0"/>
              <a:t>расширение цифрового присутствия;</a:t>
            </a:r>
            <a:endParaRPr lang="ru-KG" sz="1300" dirty="0"/>
          </a:p>
          <a:p>
            <a:pPr marL="360363" indent="-360363" algn="just">
              <a:buFont typeface="Wingdings" panose="05000000000000000000" pitchFamily="2" charset="2"/>
              <a:buChar char="ü"/>
            </a:pPr>
            <a:r>
              <a:rPr lang="ru-RU" sz="1300" dirty="0"/>
              <a:t>рост информационного охвата населения до 60%;</a:t>
            </a:r>
            <a:endParaRPr lang="ru-KG" sz="1300" dirty="0"/>
          </a:p>
          <a:p>
            <a:pPr marL="360363" indent="-360363" algn="just">
              <a:buFont typeface="Wingdings" panose="05000000000000000000" pitchFamily="2" charset="2"/>
              <a:buChar char="ü"/>
            </a:pPr>
            <a:r>
              <a:rPr lang="ru-RU" sz="1300" dirty="0"/>
              <a:t>усиление медийной активности;</a:t>
            </a:r>
            <a:endParaRPr lang="ru-KG" sz="1300" dirty="0"/>
          </a:p>
          <a:p>
            <a:pPr marL="360363" indent="-360363" algn="just">
              <a:buFont typeface="Wingdings" panose="05000000000000000000" pitchFamily="2" charset="2"/>
              <a:buChar char="ü"/>
            </a:pPr>
            <a:r>
              <a:rPr lang="ru-RU" sz="1300" dirty="0"/>
              <a:t>повышение вовлеченности молодежной аудитории.</a:t>
            </a:r>
            <a:endParaRPr lang="ru-KG" sz="1300" dirty="0"/>
          </a:p>
          <a:p>
            <a:pPr indent="360363" algn="just"/>
            <a:r>
              <a:rPr lang="ru-RU" sz="1300" dirty="0">
                <a:latin typeface="+mj-lt"/>
              </a:rPr>
              <a:t>Комплекс реализованных мероприятий обеспечил устойчивое повышение осведомленности населения о системе защиты депозитов и способствовал укреплению доверия к финансовой системе страны.</a:t>
            </a:r>
          </a:p>
        </p:txBody>
      </p:sp>
      <p:sp>
        <p:nvSpPr>
          <p:cNvPr id="15" name="TextBox 14">
            <a:extLst>
              <a:ext uri="{FF2B5EF4-FFF2-40B4-BE49-F238E27FC236}">
                <a16:creationId xmlns:a16="http://schemas.microsoft.com/office/drawing/2014/main" id="{6FB7EE2D-C1CE-A8AC-74A5-A763400FC094}"/>
              </a:ext>
            </a:extLst>
          </p:cNvPr>
          <p:cNvSpPr txBox="1"/>
          <p:nvPr/>
        </p:nvSpPr>
        <p:spPr>
          <a:xfrm>
            <a:off x="750719" y="6581378"/>
            <a:ext cx="6299067" cy="292388"/>
          </a:xfrm>
          <a:prstGeom prst="rect">
            <a:avLst/>
          </a:prstGeom>
          <a:noFill/>
        </p:spPr>
        <p:txBody>
          <a:bodyPr wrap="square">
            <a:spAutoFit/>
          </a:bodyPr>
          <a:lstStyle/>
          <a:p>
            <a:pPr indent="360363" algn="just"/>
            <a:endParaRPr lang="ru-KG" sz="1300" dirty="0"/>
          </a:p>
        </p:txBody>
      </p:sp>
      <p:sp>
        <p:nvSpPr>
          <p:cNvPr id="17" name="TextBox 16">
            <a:extLst>
              <a:ext uri="{FF2B5EF4-FFF2-40B4-BE49-F238E27FC236}">
                <a16:creationId xmlns:a16="http://schemas.microsoft.com/office/drawing/2014/main" id="{2D2B6480-6F21-BEEE-FF2D-A6E62E9AEE8E}"/>
              </a:ext>
            </a:extLst>
          </p:cNvPr>
          <p:cNvSpPr txBox="1"/>
          <p:nvPr/>
        </p:nvSpPr>
        <p:spPr>
          <a:xfrm>
            <a:off x="839782" y="8070830"/>
            <a:ext cx="5910769" cy="246221"/>
          </a:xfrm>
          <a:prstGeom prst="rect">
            <a:avLst/>
          </a:prstGeom>
          <a:noFill/>
        </p:spPr>
        <p:txBody>
          <a:bodyPr wrap="square">
            <a:spAutoFit/>
          </a:bodyPr>
          <a:lstStyle/>
          <a:p>
            <a:r>
              <a:rPr lang="ru-RU" sz="1000" i="1" dirty="0"/>
              <a:t>Рисунок 11. Динамика информационного охвата населения с 2024-2025гг. (в %)</a:t>
            </a:r>
            <a:endParaRPr lang="ru-KG" sz="1000" dirty="0"/>
          </a:p>
        </p:txBody>
      </p:sp>
      <p:pic>
        <p:nvPicPr>
          <p:cNvPr id="13" name="Picture 10">
            <a:extLst>
              <a:ext uri="{FF2B5EF4-FFF2-40B4-BE49-F238E27FC236}">
                <a16:creationId xmlns:a16="http://schemas.microsoft.com/office/drawing/2014/main" id="{478C75E9-5E38-C6C2-D45F-6D456B745FE1}"/>
              </a:ext>
            </a:extLst>
          </p:cNvPr>
          <p:cNvPicPr>
            <a:picLocks noChangeAspect="1"/>
          </p:cNvPicPr>
          <p:nvPr/>
        </p:nvPicPr>
        <p:blipFill>
          <a:blip r:embed="rId4"/>
          <a:stretch>
            <a:fillRect/>
          </a:stretch>
        </p:blipFill>
        <p:spPr>
          <a:xfrm>
            <a:off x="1200166" y="6558162"/>
            <a:ext cx="1440000" cy="1440000"/>
          </a:xfrm>
          <a:prstGeom prst="rect">
            <a:avLst/>
          </a:prstGeom>
        </p:spPr>
      </p:pic>
      <p:pic>
        <p:nvPicPr>
          <p:cNvPr id="14" name="Picture 11">
            <a:extLst>
              <a:ext uri="{FF2B5EF4-FFF2-40B4-BE49-F238E27FC236}">
                <a16:creationId xmlns:a16="http://schemas.microsoft.com/office/drawing/2014/main" id="{3F388456-013C-2AE5-0752-A7CC8964D583}"/>
              </a:ext>
            </a:extLst>
          </p:cNvPr>
          <p:cNvPicPr>
            <a:picLocks noChangeAspect="1"/>
          </p:cNvPicPr>
          <p:nvPr/>
        </p:nvPicPr>
        <p:blipFill>
          <a:blip r:embed="rId5"/>
          <a:stretch>
            <a:fillRect/>
          </a:stretch>
        </p:blipFill>
        <p:spPr>
          <a:xfrm>
            <a:off x="5242845" y="6591330"/>
            <a:ext cx="1440000" cy="1440000"/>
          </a:xfrm>
          <a:prstGeom prst="rect">
            <a:avLst/>
          </a:prstGeom>
        </p:spPr>
      </p:pic>
      <p:sp>
        <p:nvSpPr>
          <p:cNvPr id="20" name="TextBox 15">
            <a:extLst>
              <a:ext uri="{FF2B5EF4-FFF2-40B4-BE49-F238E27FC236}">
                <a16:creationId xmlns:a16="http://schemas.microsoft.com/office/drawing/2014/main" id="{E0751837-1F49-3073-9DA8-E48711C2A208}"/>
              </a:ext>
            </a:extLst>
          </p:cNvPr>
          <p:cNvSpPr txBox="1"/>
          <p:nvPr/>
        </p:nvSpPr>
        <p:spPr>
          <a:xfrm>
            <a:off x="2539427" y="6642100"/>
            <a:ext cx="2786222" cy="1354217"/>
          </a:xfrm>
          <a:prstGeom prst="rect">
            <a:avLst/>
          </a:prstGeom>
        </p:spPr>
        <p:txBody>
          <a:bodyPr wrap="square" lIns="0" tIns="0" rIns="0" bIns="0" rtlCol="0" anchor="t">
            <a:spAutoFit/>
          </a:bodyPr>
          <a:lstStyle/>
          <a:p>
            <a:pPr marL="0" lvl="0" indent="0" algn="ctr"/>
            <a:r>
              <a:rPr lang="ru-RU" sz="1100" i="1" dirty="0">
                <a:sym typeface="Public Sans"/>
              </a:rPr>
              <a:t>Численность населения страны в 2024 году - 7,2 млн. человек, информационный охват составил 3,5 млн. человек или 49 процентов.</a:t>
            </a:r>
          </a:p>
          <a:p>
            <a:pPr algn="ctr"/>
            <a:r>
              <a:rPr lang="ru-RU" sz="1100" i="1" dirty="0">
                <a:sym typeface="Public Sans"/>
              </a:rPr>
              <a:t> </a:t>
            </a:r>
          </a:p>
          <a:p>
            <a:pPr algn="ctr"/>
            <a:r>
              <a:rPr lang="ru-RU" sz="1100" i="1" dirty="0">
                <a:sym typeface="Public Sans"/>
              </a:rPr>
              <a:t>Численность населения страны в 2025 году – 7,4 млн. человек, информационный охват составил 4 ,4  млн. человек или 60 процентов. </a:t>
            </a:r>
            <a:endParaRPr lang="en-US" sz="1100" i="1" dirty="0">
              <a:sym typeface="Public Sans"/>
            </a:endParaRPr>
          </a:p>
        </p:txBody>
      </p:sp>
      <p:sp>
        <p:nvSpPr>
          <p:cNvPr id="22" name="TextBox 15">
            <a:extLst>
              <a:ext uri="{FF2B5EF4-FFF2-40B4-BE49-F238E27FC236}">
                <a16:creationId xmlns:a16="http://schemas.microsoft.com/office/drawing/2014/main" id="{347E7D8E-AADF-BD9E-BB30-88E5480233F5}"/>
              </a:ext>
            </a:extLst>
          </p:cNvPr>
          <p:cNvSpPr txBox="1"/>
          <p:nvPr/>
        </p:nvSpPr>
        <p:spPr>
          <a:xfrm>
            <a:off x="1703472" y="7915394"/>
            <a:ext cx="433387" cy="216149"/>
          </a:xfrm>
          <a:prstGeom prst="rect">
            <a:avLst/>
          </a:prstGeom>
        </p:spPr>
        <p:txBody>
          <a:bodyPr wrap="square" lIns="0" tIns="0" rIns="0" bIns="0" rtlCol="0" anchor="t">
            <a:spAutoFit/>
          </a:bodyPr>
          <a:lstStyle/>
          <a:p>
            <a:pPr marL="0" lvl="0" indent="0" algn="l">
              <a:lnSpc>
                <a:spcPts val="1760"/>
              </a:lnSpc>
            </a:pPr>
            <a:r>
              <a:rPr lang="ru-RU" sz="1300" b="1" dirty="0">
                <a:solidFill>
                  <a:srgbClr val="002F80"/>
                </a:solidFill>
                <a:latin typeface="Open Sans 2 Ultra-Bold"/>
                <a:ea typeface="Open Sans 2 Ultra-Bold"/>
                <a:cs typeface="Open Sans 2 Ultra-Bold"/>
                <a:sym typeface="Public Sans"/>
              </a:rPr>
              <a:t>2024  </a:t>
            </a:r>
            <a:endParaRPr lang="en-US" sz="1300" b="1" dirty="0">
              <a:solidFill>
                <a:srgbClr val="002F80"/>
              </a:solidFill>
              <a:latin typeface="Open Sans 2 Ultra-Bold"/>
              <a:ea typeface="Open Sans 2 Ultra-Bold"/>
              <a:cs typeface="Open Sans 2 Ultra-Bold"/>
              <a:sym typeface="Public Sans"/>
            </a:endParaRPr>
          </a:p>
        </p:txBody>
      </p:sp>
      <p:sp>
        <p:nvSpPr>
          <p:cNvPr id="23" name="TextBox 15">
            <a:extLst>
              <a:ext uri="{FF2B5EF4-FFF2-40B4-BE49-F238E27FC236}">
                <a16:creationId xmlns:a16="http://schemas.microsoft.com/office/drawing/2014/main" id="{70A43998-1377-35DE-7F56-3AD26F8E7976}"/>
              </a:ext>
            </a:extLst>
          </p:cNvPr>
          <p:cNvSpPr txBox="1"/>
          <p:nvPr/>
        </p:nvSpPr>
        <p:spPr>
          <a:xfrm>
            <a:off x="5746151" y="7956494"/>
            <a:ext cx="433387" cy="216149"/>
          </a:xfrm>
          <a:prstGeom prst="rect">
            <a:avLst/>
          </a:prstGeom>
        </p:spPr>
        <p:txBody>
          <a:bodyPr wrap="square" lIns="0" tIns="0" rIns="0" bIns="0" rtlCol="0" anchor="t">
            <a:spAutoFit/>
          </a:bodyPr>
          <a:lstStyle/>
          <a:p>
            <a:pPr marL="0" lvl="0" indent="0" algn="l">
              <a:lnSpc>
                <a:spcPts val="1760"/>
              </a:lnSpc>
            </a:pPr>
            <a:r>
              <a:rPr lang="ru-RU" sz="1300" b="1" dirty="0">
                <a:solidFill>
                  <a:srgbClr val="002F80"/>
                </a:solidFill>
                <a:latin typeface="Open Sans 2 Ultra-Bold"/>
                <a:ea typeface="Open Sans 2 Ultra-Bold"/>
                <a:cs typeface="Open Sans 2 Ultra-Bold"/>
                <a:sym typeface="Public Sans"/>
              </a:rPr>
              <a:t>2025  </a:t>
            </a:r>
            <a:endParaRPr lang="en-US" sz="1300" b="1" dirty="0">
              <a:solidFill>
                <a:srgbClr val="002F80"/>
              </a:solidFill>
              <a:latin typeface="Open Sans 2 Ultra-Bold"/>
              <a:ea typeface="Open Sans 2 Ultra-Bold"/>
              <a:cs typeface="Open Sans 2 Ultra-Bold"/>
              <a:sym typeface="Public Sans"/>
            </a:endParaRPr>
          </a:p>
        </p:txBody>
      </p:sp>
    </p:spTree>
    <p:extLst>
      <p:ext uri="{BB962C8B-B14F-4D97-AF65-F5344CB8AC3E}">
        <p14:creationId xmlns:p14="http://schemas.microsoft.com/office/powerpoint/2010/main" val="3881865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B37F95-8FB1-5EC9-A6FA-34A062D5B35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890BF55-8611-D2DF-7FEB-A13AE410E9D3}"/>
              </a:ext>
            </a:extLst>
          </p:cNvPr>
          <p:cNvSpPr/>
          <p:nvPr/>
        </p:nvSpPr>
        <p:spPr>
          <a:xfrm>
            <a:off x="15875" y="-33248"/>
            <a:ext cx="7556500" cy="10692000"/>
          </a:xfrm>
          <a:custGeom>
            <a:avLst/>
            <a:gdLst/>
            <a:ahLst/>
            <a:cxnLst/>
            <a:rect l="l" t="t" r="r" b="b"/>
            <a:pathLst>
              <a:path w="7560000" h="10692000">
                <a:moveTo>
                  <a:pt x="0" y="0"/>
                </a:moveTo>
                <a:lnTo>
                  <a:pt x="7560000" y="0"/>
                </a:lnTo>
                <a:lnTo>
                  <a:pt x="7560000" y="10692000"/>
                </a:lnTo>
                <a:lnTo>
                  <a:pt x="0" y="10692000"/>
                </a:lnTo>
                <a:lnTo>
                  <a:pt x="0" y="0"/>
                </a:lnTo>
                <a:close/>
              </a:path>
            </a:pathLst>
          </a:custGeom>
          <a:blipFill>
            <a:blip r:embed="rId3"/>
            <a:stretch>
              <a:fillRect l="-4952" t="-1069" r="-168243" b="-1069"/>
            </a:stretch>
          </a:blipFill>
        </p:spPr>
        <p:txBody>
          <a:bodyPr/>
          <a:lstStyle/>
          <a:p>
            <a:endParaRPr lang="ru-KG" dirty="0"/>
          </a:p>
        </p:txBody>
      </p:sp>
      <p:sp>
        <p:nvSpPr>
          <p:cNvPr id="3" name="AutoShape 7">
            <a:extLst>
              <a:ext uri="{FF2B5EF4-FFF2-40B4-BE49-F238E27FC236}">
                <a16:creationId xmlns:a16="http://schemas.microsoft.com/office/drawing/2014/main" id="{3E8F7E2F-CFF6-D76E-3254-FAA471CEEF4F}"/>
              </a:ext>
            </a:extLst>
          </p:cNvPr>
          <p:cNvSpPr/>
          <p:nvPr/>
        </p:nvSpPr>
        <p:spPr>
          <a:xfrm>
            <a:off x="756000" y="10123893"/>
            <a:ext cx="6047992" cy="2381"/>
          </a:xfrm>
          <a:prstGeom prst="line">
            <a:avLst/>
          </a:prstGeom>
          <a:ln w="19050" cap="rnd">
            <a:solidFill>
              <a:srgbClr val="4F4F4F"/>
            </a:solidFill>
            <a:prstDash val="solid"/>
            <a:headEnd type="none" w="sm" len="sm"/>
            <a:tailEnd type="none" w="sm" len="sm"/>
          </a:ln>
        </p:spPr>
      </p:sp>
      <p:sp>
        <p:nvSpPr>
          <p:cNvPr id="4" name="TextBox 15">
            <a:extLst>
              <a:ext uri="{FF2B5EF4-FFF2-40B4-BE49-F238E27FC236}">
                <a16:creationId xmlns:a16="http://schemas.microsoft.com/office/drawing/2014/main" id="{CB86EAD5-A9FD-F40D-84B5-3B4761F0D12C}"/>
              </a:ext>
            </a:extLst>
          </p:cNvPr>
          <p:cNvSpPr txBox="1"/>
          <p:nvPr/>
        </p:nvSpPr>
        <p:spPr>
          <a:xfrm>
            <a:off x="3598936" y="10354416"/>
            <a:ext cx="3201564" cy="181012"/>
          </a:xfrm>
          <a:prstGeom prst="rect">
            <a:avLst/>
          </a:prstGeom>
        </p:spPr>
        <p:txBody>
          <a:bodyPr lIns="0" tIns="0" rIns="0" bIns="0" rtlCol="0" anchor="t">
            <a:spAutoFit/>
          </a:bodyPr>
          <a:lstStyle/>
          <a:p>
            <a:pPr algn="r">
              <a:lnSpc>
                <a:spcPts val="1400"/>
              </a:lnSpc>
            </a:pPr>
            <a:r>
              <a:rPr lang="ru-RU" sz="1400" i="1" dirty="0">
                <a:solidFill>
                  <a:srgbClr val="4F4F4F"/>
                </a:solidFill>
                <a:latin typeface="Open Sans 1 Italics"/>
                <a:ea typeface="Open Sans 1 Italics"/>
                <a:cs typeface="Open Sans 1 Italics"/>
                <a:sym typeface="Open Sans 1 Italics"/>
              </a:rPr>
              <a:t>Годовой отчет за </a:t>
            </a:r>
            <a:r>
              <a:rPr lang="en-US" sz="1400" i="1" dirty="0">
                <a:solidFill>
                  <a:srgbClr val="4F4F4F"/>
                </a:solidFill>
                <a:latin typeface="Open Sans 1 Italics"/>
                <a:ea typeface="Open Sans 1 Italics"/>
                <a:cs typeface="Open Sans 1 Italics"/>
                <a:sym typeface="Open Sans 1 Italics"/>
              </a:rPr>
              <a:t>202</a:t>
            </a:r>
            <a:r>
              <a:rPr lang="ru-RU" sz="1400" i="1" dirty="0">
                <a:solidFill>
                  <a:srgbClr val="4F4F4F"/>
                </a:solidFill>
                <a:latin typeface="Open Sans 1 Italics"/>
                <a:ea typeface="Open Sans 1 Italics"/>
                <a:cs typeface="Open Sans 1 Italics"/>
                <a:sym typeface="Open Sans 1 Italics"/>
              </a:rPr>
              <a:t>5 год</a:t>
            </a:r>
            <a:endParaRPr lang="en-US" sz="1400" i="1" dirty="0">
              <a:solidFill>
                <a:srgbClr val="4F4F4F"/>
              </a:solidFill>
              <a:latin typeface="Open Sans 1 Italics"/>
              <a:ea typeface="Open Sans 1 Italics"/>
              <a:cs typeface="Open Sans 1 Italics"/>
              <a:sym typeface="Open Sans 1 Italics"/>
            </a:endParaRPr>
          </a:p>
        </p:txBody>
      </p:sp>
      <p:grpSp>
        <p:nvGrpSpPr>
          <p:cNvPr id="5" name="Group 2">
            <a:extLst>
              <a:ext uri="{FF2B5EF4-FFF2-40B4-BE49-F238E27FC236}">
                <a16:creationId xmlns:a16="http://schemas.microsoft.com/office/drawing/2014/main" id="{B5E3870A-934D-1C41-7972-78A70230FDB3}"/>
              </a:ext>
            </a:extLst>
          </p:cNvPr>
          <p:cNvGrpSpPr/>
          <p:nvPr/>
        </p:nvGrpSpPr>
        <p:grpSpPr>
          <a:xfrm>
            <a:off x="756000" y="10214586"/>
            <a:ext cx="490114" cy="490114"/>
            <a:chOff x="0" y="0"/>
            <a:chExt cx="812800" cy="812800"/>
          </a:xfrm>
        </p:grpSpPr>
        <p:sp>
          <p:nvSpPr>
            <p:cNvPr id="6" name="Freeform 3">
              <a:extLst>
                <a:ext uri="{FF2B5EF4-FFF2-40B4-BE49-F238E27FC236}">
                  <a16:creationId xmlns:a16="http://schemas.microsoft.com/office/drawing/2014/main" id="{02F47DB0-A830-1CA7-2077-3E4F9202B06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DEDED"/>
            </a:solidFill>
          </p:spPr>
        </p:sp>
        <p:sp>
          <p:nvSpPr>
            <p:cNvPr id="8" name="TextBox 4">
              <a:extLst>
                <a:ext uri="{FF2B5EF4-FFF2-40B4-BE49-F238E27FC236}">
                  <a16:creationId xmlns:a16="http://schemas.microsoft.com/office/drawing/2014/main" id="{0C955E02-B026-55D6-0BF2-43E480F0B156}"/>
                </a:ext>
              </a:extLst>
            </p:cNvPr>
            <p:cNvSpPr txBox="1"/>
            <p:nvPr/>
          </p:nvSpPr>
          <p:spPr>
            <a:xfrm>
              <a:off x="76200" y="76200"/>
              <a:ext cx="660400" cy="660400"/>
            </a:xfrm>
            <a:prstGeom prst="rect">
              <a:avLst/>
            </a:prstGeom>
          </p:spPr>
          <p:txBody>
            <a:bodyPr lIns="50800" tIns="50800" rIns="50800" bIns="50800" rtlCol="0" anchor="ctr"/>
            <a:lstStyle/>
            <a:p>
              <a:pPr algn="ctr">
                <a:lnSpc>
                  <a:spcPts val="1439"/>
                </a:lnSpc>
              </a:pPr>
              <a:endParaRPr/>
            </a:p>
          </p:txBody>
        </p:sp>
      </p:grpSp>
      <p:sp>
        <p:nvSpPr>
          <p:cNvPr id="12" name="TextBox 18">
            <a:extLst>
              <a:ext uri="{FF2B5EF4-FFF2-40B4-BE49-F238E27FC236}">
                <a16:creationId xmlns:a16="http://schemas.microsoft.com/office/drawing/2014/main" id="{16158EDA-5389-D19E-15AB-33D9068B4CD3}"/>
              </a:ext>
            </a:extLst>
          </p:cNvPr>
          <p:cNvSpPr txBox="1"/>
          <p:nvPr/>
        </p:nvSpPr>
        <p:spPr>
          <a:xfrm>
            <a:off x="822894" y="10315280"/>
            <a:ext cx="377272" cy="271485"/>
          </a:xfrm>
          <a:prstGeom prst="rect">
            <a:avLst/>
          </a:prstGeom>
        </p:spPr>
        <p:txBody>
          <a:bodyPr lIns="0" tIns="0" rIns="0" bIns="0" rtlCol="0" anchor="t">
            <a:spAutoFit/>
          </a:bodyPr>
          <a:lstStyle/>
          <a:p>
            <a:pPr algn="ctr">
              <a:lnSpc>
                <a:spcPts val="2100"/>
              </a:lnSpc>
            </a:pPr>
            <a:r>
              <a:rPr lang="ru-RU" sz="2100" b="1" dirty="0">
                <a:solidFill>
                  <a:srgbClr val="002F80"/>
                </a:solidFill>
                <a:latin typeface="Open Sans 1 Bold"/>
                <a:ea typeface="Open Sans 1 Bold"/>
                <a:cs typeface="Open Sans 1 Bold"/>
                <a:sym typeface="Open Sans 1 Bold"/>
              </a:rPr>
              <a:t>22</a:t>
            </a:r>
            <a:endParaRPr lang="en-US" sz="2100" b="1" dirty="0">
              <a:solidFill>
                <a:srgbClr val="002F80"/>
              </a:solidFill>
              <a:latin typeface="Open Sans 1 Bold"/>
              <a:ea typeface="Open Sans 1 Bold"/>
              <a:cs typeface="Open Sans 1 Bold"/>
              <a:sym typeface="Open Sans 1 Bold"/>
            </a:endParaRPr>
          </a:p>
        </p:txBody>
      </p:sp>
      <p:sp>
        <p:nvSpPr>
          <p:cNvPr id="18" name="AutoShape 6">
            <a:extLst>
              <a:ext uri="{FF2B5EF4-FFF2-40B4-BE49-F238E27FC236}">
                <a16:creationId xmlns:a16="http://schemas.microsoft.com/office/drawing/2014/main" id="{D87E0BFC-1DA1-2D9D-AA07-FDED15EC0E6B}"/>
              </a:ext>
            </a:extLst>
          </p:cNvPr>
          <p:cNvSpPr/>
          <p:nvPr/>
        </p:nvSpPr>
        <p:spPr>
          <a:xfrm>
            <a:off x="958850" y="850900"/>
            <a:ext cx="613868" cy="0"/>
          </a:xfrm>
          <a:prstGeom prst="line">
            <a:avLst/>
          </a:prstGeom>
          <a:ln w="47625" cap="rnd">
            <a:solidFill>
              <a:srgbClr val="FEBA3A"/>
            </a:solidFill>
            <a:prstDash val="solid"/>
            <a:headEnd type="none" w="sm" len="sm"/>
            <a:tailEnd type="none" w="sm" len="sm"/>
          </a:ln>
        </p:spPr>
      </p:sp>
      <p:sp>
        <p:nvSpPr>
          <p:cNvPr id="28" name="TextBox 27">
            <a:extLst>
              <a:ext uri="{FF2B5EF4-FFF2-40B4-BE49-F238E27FC236}">
                <a16:creationId xmlns:a16="http://schemas.microsoft.com/office/drawing/2014/main" id="{C5E1FB80-2110-6447-8909-38D7B1452630}"/>
              </a:ext>
            </a:extLst>
          </p:cNvPr>
          <p:cNvSpPr txBox="1"/>
          <p:nvPr/>
        </p:nvSpPr>
        <p:spPr>
          <a:xfrm>
            <a:off x="3650967" y="2045460"/>
            <a:ext cx="3327684" cy="2092881"/>
          </a:xfrm>
          <a:prstGeom prst="rect">
            <a:avLst/>
          </a:prstGeom>
          <a:noFill/>
        </p:spPr>
        <p:txBody>
          <a:bodyPr wrap="square">
            <a:spAutoFit/>
          </a:bodyPr>
          <a:lstStyle/>
          <a:p>
            <a:pPr indent="360363" algn="just"/>
            <a:r>
              <a:rPr lang="ru-RU" sz="1300" dirty="0"/>
              <a:t>В отчетном году продолжилось сотрудничество со Всемирным банком в рамках программы технической помощи по компоненту «Система финансовой защиты и готовность к кризисам». Всемирным банком оказана помощь по разработке риск-ориентированного подхода в системе страхования депозитов и совершенствованию механизмов реагирования на кризисные ситуации.</a:t>
            </a:r>
            <a:endParaRPr lang="ru-KG" sz="1300" dirty="0"/>
          </a:p>
        </p:txBody>
      </p:sp>
      <p:sp>
        <p:nvSpPr>
          <p:cNvPr id="9" name="TextBox 14">
            <a:extLst>
              <a:ext uri="{FF2B5EF4-FFF2-40B4-BE49-F238E27FC236}">
                <a16:creationId xmlns:a16="http://schemas.microsoft.com/office/drawing/2014/main" id="{A794A5FF-8343-743D-8371-E7C0DB27BBC1}"/>
              </a:ext>
            </a:extLst>
          </p:cNvPr>
          <p:cNvSpPr txBox="1"/>
          <p:nvPr/>
        </p:nvSpPr>
        <p:spPr>
          <a:xfrm>
            <a:off x="958850" y="383143"/>
            <a:ext cx="6268070" cy="246221"/>
          </a:xfrm>
          <a:prstGeom prst="rect">
            <a:avLst/>
          </a:prstGeom>
        </p:spPr>
        <p:txBody>
          <a:bodyPr wrap="square" lIns="0" tIns="0" rIns="0" bIns="0" rtlCol="0" anchor="t">
            <a:spAutoFit/>
          </a:bodyPr>
          <a:lstStyle/>
          <a:p>
            <a:r>
              <a:rPr lang="ru-RU" sz="1600" b="1" dirty="0">
                <a:solidFill>
                  <a:srgbClr val="002F80"/>
                </a:solidFill>
                <a:latin typeface="Open Sans 2 Ultra-Bold"/>
                <a:ea typeface="Open Sans 2 Ultra-Bold"/>
                <a:cs typeface="Open Sans 2 Ultra-Bold"/>
              </a:rPr>
              <a:t>4.4. Международное сотрудничество</a:t>
            </a:r>
            <a:endParaRPr lang="ru-KG" sz="1600" b="1" dirty="0">
              <a:solidFill>
                <a:srgbClr val="002F80"/>
              </a:solidFill>
              <a:latin typeface="Open Sans 2 Ultra-Bold"/>
              <a:ea typeface="Open Sans 2 Ultra-Bold"/>
              <a:cs typeface="Open Sans 2 Ultra-Bold"/>
            </a:endParaRPr>
          </a:p>
        </p:txBody>
      </p:sp>
      <p:sp>
        <p:nvSpPr>
          <p:cNvPr id="10" name="TextBox 9">
            <a:extLst>
              <a:ext uri="{FF2B5EF4-FFF2-40B4-BE49-F238E27FC236}">
                <a16:creationId xmlns:a16="http://schemas.microsoft.com/office/drawing/2014/main" id="{17C74E43-1D89-C25D-699E-1C4896AC0E70}"/>
              </a:ext>
            </a:extLst>
          </p:cNvPr>
          <p:cNvSpPr txBox="1"/>
          <p:nvPr/>
        </p:nvSpPr>
        <p:spPr>
          <a:xfrm>
            <a:off x="750153" y="8215858"/>
            <a:ext cx="6228497" cy="1692771"/>
          </a:xfrm>
          <a:prstGeom prst="rect">
            <a:avLst/>
          </a:prstGeom>
          <a:noFill/>
        </p:spPr>
        <p:txBody>
          <a:bodyPr wrap="square">
            <a:spAutoFit/>
          </a:bodyPr>
          <a:lstStyle/>
          <a:p>
            <a:pPr indent="360363"/>
            <a:r>
              <a:rPr lang="ru-RU" sz="1300" b="1" dirty="0">
                <a:solidFill>
                  <a:srgbClr val="002F80"/>
                </a:solidFill>
                <a:latin typeface="Open Sans 2 Ultra-Bold"/>
                <a:ea typeface="Open Sans 2 Ultra-Bold"/>
                <a:cs typeface="Open Sans 2 Ultra-Bold"/>
              </a:rPr>
              <a:t>Итоги 2025 года по международному сотрудничеству:</a:t>
            </a:r>
            <a:endParaRPr lang="ru-KG" sz="1300" b="1" dirty="0">
              <a:solidFill>
                <a:srgbClr val="002F80"/>
              </a:solidFill>
              <a:latin typeface="Open Sans 2 Ultra-Bold"/>
              <a:ea typeface="Open Sans 2 Ultra-Bold"/>
              <a:cs typeface="Open Sans 2 Ultra-Bold"/>
            </a:endParaRPr>
          </a:p>
          <a:p>
            <a:pPr indent="360363" algn="just"/>
            <a:r>
              <a:rPr lang="ru-RU" sz="1300" dirty="0"/>
              <a:t>В целом международное сотрудничество в 2025 году способствовало повышению устойчивости системы защиты депозитов, институциональному укреплению и признанию Агентства на международном уровне. Реализованные мероприятия обеспечили:</a:t>
            </a:r>
            <a:endParaRPr lang="ru-KG" sz="1300" dirty="0"/>
          </a:p>
          <a:p>
            <a:pPr marL="360363" indent="-360363" algn="just">
              <a:buFont typeface="Wingdings" panose="05000000000000000000" pitchFamily="2" charset="2"/>
              <a:buChar char="ü"/>
            </a:pPr>
            <a:r>
              <a:rPr lang="ru-RU" sz="1300" dirty="0"/>
              <a:t>разработку риск-ориентированных подходов в системе страхования депозитов;</a:t>
            </a:r>
            <a:endParaRPr lang="ru-KG" sz="1300" dirty="0"/>
          </a:p>
          <a:p>
            <a:pPr marL="360363" indent="-360363" algn="just">
              <a:buFont typeface="Wingdings" panose="05000000000000000000" pitchFamily="2" charset="2"/>
              <a:buChar char="ü"/>
            </a:pPr>
            <a:r>
              <a:rPr lang="ru-RU" sz="1300" dirty="0"/>
              <a:t>гармонизацию национальной практики с международными стандартами;</a:t>
            </a:r>
            <a:endParaRPr lang="ru-KG" sz="1300" dirty="0"/>
          </a:p>
          <a:p>
            <a:pPr marL="360363" indent="-360363" algn="just">
              <a:buFont typeface="Wingdings" panose="05000000000000000000" pitchFamily="2" charset="2"/>
              <a:buChar char="ü"/>
            </a:pPr>
            <a:r>
              <a:rPr lang="ru-RU" sz="1300" dirty="0"/>
              <a:t>укрепление доверия вкладчиков и международных партнеров.</a:t>
            </a:r>
            <a:endParaRPr lang="ru-KG" sz="1300" dirty="0"/>
          </a:p>
        </p:txBody>
      </p:sp>
      <p:sp>
        <p:nvSpPr>
          <p:cNvPr id="7" name="TextBox 6">
            <a:extLst>
              <a:ext uri="{FF2B5EF4-FFF2-40B4-BE49-F238E27FC236}">
                <a16:creationId xmlns:a16="http://schemas.microsoft.com/office/drawing/2014/main" id="{CEF7F5F0-26E4-6390-BF8E-616D9EBAC217}"/>
              </a:ext>
            </a:extLst>
          </p:cNvPr>
          <p:cNvSpPr txBox="1"/>
          <p:nvPr/>
        </p:nvSpPr>
        <p:spPr>
          <a:xfrm>
            <a:off x="822894" y="941774"/>
            <a:ext cx="6299067" cy="1092607"/>
          </a:xfrm>
          <a:prstGeom prst="rect">
            <a:avLst/>
          </a:prstGeom>
          <a:noFill/>
        </p:spPr>
        <p:txBody>
          <a:bodyPr wrap="square">
            <a:spAutoFit/>
          </a:bodyPr>
          <a:lstStyle/>
          <a:p>
            <a:pPr indent="360363" algn="just"/>
            <a:r>
              <a:rPr lang="ru-RU" sz="1300" dirty="0"/>
              <a:t>Международное сотрудничество является ключевым инструментом институционального развития Агентства и направлено на внедрение международных стандартов и расширению механизмов финансовой защиты вкладчиков.</a:t>
            </a:r>
            <a:endParaRPr lang="ru-KG" sz="1300" dirty="0"/>
          </a:p>
          <a:p>
            <a:pPr indent="360363" algn="just"/>
            <a:endParaRPr lang="ru-RU" sz="1300" b="1" dirty="0">
              <a:solidFill>
                <a:srgbClr val="002F80"/>
              </a:solidFill>
              <a:latin typeface="Open Sans 2 Ultra-Bold"/>
              <a:ea typeface="Open Sans 2 Ultra-Bold"/>
              <a:cs typeface="Open Sans 2 Ultra-Bold"/>
            </a:endParaRPr>
          </a:p>
          <a:p>
            <a:pPr indent="360363" algn="just"/>
            <a:r>
              <a:rPr lang="ru-RU" sz="1300" b="1" dirty="0">
                <a:solidFill>
                  <a:srgbClr val="002F80"/>
                </a:solidFill>
                <a:latin typeface="Open Sans 2 Ultra-Bold"/>
                <a:ea typeface="Open Sans 2 Ultra-Bold"/>
                <a:cs typeface="Open Sans 2 Ultra-Bold"/>
              </a:rPr>
              <a:t>Основные направления взаимодействия </a:t>
            </a:r>
          </a:p>
        </p:txBody>
      </p:sp>
      <p:sp>
        <p:nvSpPr>
          <p:cNvPr id="11" name="Прямоугольник: один усеченный угол 10">
            <a:extLst>
              <a:ext uri="{FF2B5EF4-FFF2-40B4-BE49-F238E27FC236}">
                <a16:creationId xmlns:a16="http://schemas.microsoft.com/office/drawing/2014/main" id="{4F9312DC-63EA-041E-8EB9-BE6C7AC3D336}"/>
              </a:ext>
            </a:extLst>
          </p:cNvPr>
          <p:cNvSpPr>
            <a:spLocks noChangeAspect="1"/>
          </p:cNvSpPr>
          <p:nvPr/>
        </p:nvSpPr>
        <p:spPr>
          <a:xfrm flipH="1">
            <a:off x="577850" y="2115727"/>
            <a:ext cx="3247436" cy="2160000"/>
          </a:xfrm>
          <a:prstGeom prst="snip1Rect">
            <a:avLst>
              <a:gd name="adj" fmla="val 50000"/>
            </a:avLst>
          </a:prstGeom>
          <a:blipFill dpi="0" rotWithShape="0">
            <a:blip r:embed="rId4"/>
            <a:srcRect/>
            <a:stretch>
              <a:fillRect/>
            </a:stretch>
          </a:blipFill>
          <a:ln>
            <a:noFill/>
          </a:ln>
          <a:effectLst>
            <a:softEdge rad="254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ru-KG"/>
          </a:p>
        </p:txBody>
      </p:sp>
      <p:sp>
        <p:nvSpPr>
          <p:cNvPr id="13" name="TextBox 12">
            <a:extLst>
              <a:ext uri="{FF2B5EF4-FFF2-40B4-BE49-F238E27FC236}">
                <a16:creationId xmlns:a16="http://schemas.microsoft.com/office/drawing/2014/main" id="{51353DA8-7FC4-03FB-9377-75DBAEEFABB3}"/>
              </a:ext>
            </a:extLst>
          </p:cNvPr>
          <p:cNvSpPr txBox="1"/>
          <p:nvPr/>
        </p:nvSpPr>
        <p:spPr>
          <a:xfrm>
            <a:off x="783988" y="4246820"/>
            <a:ext cx="6194662" cy="3893374"/>
          </a:xfrm>
          <a:prstGeom prst="rect">
            <a:avLst/>
          </a:prstGeom>
          <a:noFill/>
        </p:spPr>
        <p:txBody>
          <a:bodyPr wrap="square">
            <a:spAutoFit/>
          </a:bodyPr>
          <a:lstStyle/>
          <a:p>
            <a:pPr indent="360363" algn="just"/>
            <a:r>
              <a:rPr lang="ru-RU" sz="1300" dirty="0"/>
              <a:t>Активное участие Агентства в деятельности МАСД обеспечило интеграцию в международное профессиональное сообщество, доступ к лучшим практикам. В отчетном году изучен международный опыт страхования электронных денег в целях адаптации системы к цифровым финансовым продуктам.</a:t>
            </a:r>
            <a:endParaRPr lang="ru-KG" sz="1300" dirty="0"/>
          </a:p>
          <a:p>
            <a:pPr indent="360363" algn="just"/>
            <a:r>
              <a:rPr lang="ru-RU" sz="1300" dirty="0"/>
              <a:t>Сотрудничество с Европейский банк реконструкции и развития в отчетном году было сосредоточено на формировании механизмов экстренного финансирования Фонда, включая проработку возможности открытия кредитной линии, что усиливает финансовую устойчивость системы в условиях потенциальных кризисов.</a:t>
            </a:r>
            <a:endParaRPr lang="ru-KG" sz="1300" dirty="0"/>
          </a:p>
          <a:p>
            <a:pPr indent="360363" algn="just"/>
            <a:r>
              <a:rPr lang="ru-RU" sz="1300" dirty="0"/>
              <a:t>Агентство также развивает двустороннее взаимодействие с фондами страхования депозитов Турции, Грузии, Республики Корея и Филиппин, а также участвует в экспертных и рабочих группах ЕАЭС по вопросам страхования депозитов. </a:t>
            </a:r>
            <a:endParaRPr lang="ru-KG" sz="1300" dirty="0"/>
          </a:p>
          <a:p>
            <a:pPr indent="360363" algn="just"/>
            <a:endParaRPr lang="ru-RU" sz="1300" b="1" dirty="0">
              <a:solidFill>
                <a:srgbClr val="002F80"/>
              </a:solidFill>
              <a:latin typeface="Open Sans 2 Ultra-Bold"/>
              <a:ea typeface="Open Sans 2 Ultra-Bold"/>
              <a:cs typeface="Open Sans 2 Ultra-Bold"/>
            </a:endParaRPr>
          </a:p>
          <a:p>
            <a:pPr indent="360363" algn="just"/>
            <a:r>
              <a:rPr lang="ru-RU" sz="1300" b="1" dirty="0">
                <a:solidFill>
                  <a:srgbClr val="002F80"/>
                </a:solidFill>
                <a:latin typeface="Open Sans 2 Ultra-Bold"/>
                <a:ea typeface="Open Sans 2 Ultra-Bold"/>
                <a:cs typeface="Open Sans 2 Ultra-Bold"/>
              </a:rPr>
              <a:t>Международное признание и лидерство </a:t>
            </a:r>
          </a:p>
          <a:p>
            <a:pPr indent="360363" algn="just"/>
            <a:r>
              <a:rPr lang="ru-RU" sz="1300" dirty="0"/>
              <a:t>В 2025 году исполнительный директор Агентства избран Председателем Евразийского регионального комитета и членом Исполнительного совета МАСД. Это усилило роль Агентства и закрепило его статус активного участника международного профессионального сообщества. В рамках данного мандата принято решение о проведении Годового собрания Евразийского регионального комитета в Кыргызской Республике в 2026 году.</a:t>
            </a:r>
            <a:endParaRPr lang="ru-KG" sz="1300" dirty="0"/>
          </a:p>
        </p:txBody>
      </p:sp>
    </p:spTree>
    <p:extLst>
      <p:ext uri="{BB962C8B-B14F-4D97-AF65-F5344CB8AC3E}">
        <p14:creationId xmlns:p14="http://schemas.microsoft.com/office/powerpoint/2010/main" val="34848846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A8C9BF-72FB-BA48-FED7-3156CC80942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5A8C600-18F3-EAC4-BC9F-95FE6A854194}"/>
              </a:ext>
            </a:extLst>
          </p:cNvPr>
          <p:cNvSpPr/>
          <p:nvPr/>
        </p:nvSpPr>
        <p:spPr>
          <a:xfrm>
            <a:off x="-6000" y="34648"/>
            <a:ext cx="7556500" cy="10692000"/>
          </a:xfrm>
          <a:custGeom>
            <a:avLst/>
            <a:gdLst/>
            <a:ahLst/>
            <a:cxnLst/>
            <a:rect l="l" t="t" r="r" b="b"/>
            <a:pathLst>
              <a:path w="7560000" h="10692000">
                <a:moveTo>
                  <a:pt x="0" y="0"/>
                </a:moveTo>
                <a:lnTo>
                  <a:pt x="7560000" y="0"/>
                </a:lnTo>
                <a:lnTo>
                  <a:pt x="7560000" y="10692000"/>
                </a:lnTo>
                <a:lnTo>
                  <a:pt x="0" y="10692000"/>
                </a:lnTo>
                <a:lnTo>
                  <a:pt x="0" y="0"/>
                </a:lnTo>
                <a:close/>
              </a:path>
            </a:pathLst>
          </a:custGeom>
          <a:blipFill>
            <a:blip r:embed="rId3"/>
            <a:stretch>
              <a:fillRect l="-4952" t="-1069" r="-168243" b="-1069"/>
            </a:stretch>
          </a:blipFill>
        </p:spPr>
        <p:txBody>
          <a:bodyPr/>
          <a:lstStyle/>
          <a:p>
            <a:endParaRPr lang="ru-KG" dirty="0"/>
          </a:p>
        </p:txBody>
      </p:sp>
      <p:sp>
        <p:nvSpPr>
          <p:cNvPr id="3" name="AutoShape 7">
            <a:extLst>
              <a:ext uri="{FF2B5EF4-FFF2-40B4-BE49-F238E27FC236}">
                <a16:creationId xmlns:a16="http://schemas.microsoft.com/office/drawing/2014/main" id="{8E404ECC-F9EA-537F-ECCD-3E19ED2BC6D5}"/>
              </a:ext>
            </a:extLst>
          </p:cNvPr>
          <p:cNvSpPr/>
          <p:nvPr/>
        </p:nvSpPr>
        <p:spPr>
          <a:xfrm>
            <a:off x="756000" y="10123893"/>
            <a:ext cx="6047992" cy="2381"/>
          </a:xfrm>
          <a:prstGeom prst="line">
            <a:avLst/>
          </a:prstGeom>
          <a:ln w="19050" cap="rnd">
            <a:solidFill>
              <a:srgbClr val="4F4F4F"/>
            </a:solidFill>
            <a:prstDash val="solid"/>
            <a:headEnd type="none" w="sm" len="sm"/>
            <a:tailEnd type="none" w="sm" len="sm"/>
          </a:ln>
        </p:spPr>
      </p:sp>
      <p:sp>
        <p:nvSpPr>
          <p:cNvPr id="4" name="TextBox 15">
            <a:extLst>
              <a:ext uri="{FF2B5EF4-FFF2-40B4-BE49-F238E27FC236}">
                <a16:creationId xmlns:a16="http://schemas.microsoft.com/office/drawing/2014/main" id="{C3778490-20CD-D7DA-E341-540722B19CA4}"/>
              </a:ext>
            </a:extLst>
          </p:cNvPr>
          <p:cNvSpPr txBox="1"/>
          <p:nvPr/>
        </p:nvSpPr>
        <p:spPr>
          <a:xfrm>
            <a:off x="3598936" y="10354416"/>
            <a:ext cx="3201564" cy="181012"/>
          </a:xfrm>
          <a:prstGeom prst="rect">
            <a:avLst/>
          </a:prstGeom>
        </p:spPr>
        <p:txBody>
          <a:bodyPr lIns="0" tIns="0" rIns="0" bIns="0" rtlCol="0" anchor="t">
            <a:spAutoFit/>
          </a:bodyPr>
          <a:lstStyle/>
          <a:p>
            <a:pPr algn="r">
              <a:lnSpc>
                <a:spcPts val="1400"/>
              </a:lnSpc>
            </a:pPr>
            <a:r>
              <a:rPr lang="ru-RU" sz="1400" i="1" dirty="0">
                <a:solidFill>
                  <a:srgbClr val="4F4F4F"/>
                </a:solidFill>
                <a:latin typeface="Open Sans 1 Italics"/>
                <a:ea typeface="Open Sans 1 Italics"/>
                <a:cs typeface="Open Sans 1 Italics"/>
                <a:sym typeface="Open Sans 1 Italics"/>
              </a:rPr>
              <a:t>Годовой отчет за </a:t>
            </a:r>
            <a:r>
              <a:rPr lang="en-US" sz="1400" i="1" dirty="0">
                <a:solidFill>
                  <a:srgbClr val="4F4F4F"/>
                </a:solidFill>
                <a:latin typeface="Open Sans 1 Italics"/>
                <a:ea typeface="Open Sans 1 Italics"/>
                <a:cs typeface="Open Sans 1 Italics"/>
                <a:sym typeface="Open Sans 1 Italics"/>
              </a:rPr>
              <a:t>202</a:t>
            </a:r>
            <a:r>
              <a:rPr lang="ru-RU" sz="1400" i="1" dirty="0">
                <a:solidFill>
                  <a:srgbClr val="4F4F4F"/>
                </a:solidFill>
                <a:latin typeface="Open Sans 1 Italics"/>
                <a:ea typeface="Open Sans 1 Italics"/>
                <a:cs typeface="Open Sans 1 Italics"/>
                <a:sym typeface="Open Sans 1 Italics"/>
              </a:rPr>
              <a:t>5 год</a:t>
            </a:r>
            <a:endParaRPr lang="en-US" sz="1400" i="1" dirty="0">
              <a:solidFill>
                <a:srgbClr val="4F4F4F"/>
              </a:solidFill>
              <a:latin typeface="Open Sans 1 Italics"/>
              <a:ea typeface="Open Sans 1 Italics"/>
              <a:cs typeface="Open Sans 1 Italics"/>
              <a:sym typeface="Open Sans 1 Italics"/>
            </a:endParaRPr>
          </a:p>
        </p:txBody>
      </p:sp>
      <p:grpSp>
        <p:nvGrpSpPr>
          <p:cNvPr id="5" name="Group 2">
            <a:extLst>
              <a:ext uri="{FF2B5EF4-FFF2-40B4-BE49-F238E27FC236}">
                <a16:creationId xmlns:a16="http://schemas.microsoft.com/office/drawing/2014/main" id="{66646A61-7554-2A6B-F46D-814C43300B20}"/>
              </a:ext>
            </a:extLst>
          </p:cNvPr>
          <p:cNvGrpSpPr/>
          <p:nvPr/>
        </p:nvGrpSpPr>
        <p:grpSpPr>
          <a:xfrm>
            <a:off x="756000" y="10214586"/>
            <a:ext cx="490114" cy="490114"/>
            <a:chOff x="0" y="0"/>
            <a:chExt cx="812800" cy="812800"/>
          </a:xfrm>
        </p:grpSpPr>
        <p:sp>
          <p:nvSpPr>
            <p:cNvPr id="6" name="Freeform 3">
              <a:extLst>
                <a:ext uri="{FF2B5EF4-FFF2-40B4-BE49-F238E27FC236}">
                  <a16:creationId xmlns:a16="http://schemas.microsoft.com/office/drawing/2014/main" id="{F9A615CD-530E-0577-FC3A-17DC70FAE3C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DEDED"/>
            </a:solidFill>
          </p:spPr>
        </p:sp>
        <p:sp>
          <p:nvSpPr>
            <p:cNvPr id="8" name="TextBox 4">
              <a:extLst>
                <a:ext uri="{FF2B5EF4-FFF2-40B4-BE49-F238E27FC236}">
                  <a16:creationId xmlns:a16="http://schemas.microsoft.com/office/drawing/2014/main" id="{3ECCFE1D-3533-FDA1-FDED-FBBDEF870DA4}"/>
                </a:ext>
              </a:extLst>
            </p:cNvPr>
            <p:cNvSpPr txBox="1"/>
            <p:nvPr/>
          </p:nvSpPr>
          <p:spPr>
            <a:xfrm>
              <a:off x="76200" y="76200"/>
              <a:ext cx="660400" cy="660400"/>
            </a:xfrm>
            <a:prstGeom prst="rect">
              <a:avLst/>
            </a:prstGeom>
          </p:spPr>
          <p:txBody>
            <a:bodyPr lIns="50800" tIns="50800" rIns="50800" bIns="50800" rtlCol="0" anchor="ctr"/>
            <a:lstStyle/>
            <a:p>
              <a:pPr algn="ctr">
                <a:lnSpc>
                  <a:spcPts val="1439"/>
                </a:lnSpc>
              </a:pPr>
              <a:endParaRPr/>
            </a:p>
          </p:txBody>
        </p:sp>
      </p:grpSp>
      <p:sp>
        <p:nvSpPr>
          <p:cNvPr id="12" name="TextBox 18">
            <a:extLst>
              <a:ext uri="{FF2B5EF4-FFF2-40B4-BE49-F238E27FC236}">
                <a16:creationId xmlns:a16="http://schemas.microsoft.com/office/drawing/2014/main" id="{3CFDAA37-5C9C-00D2-02C3-81D955045F9C}"/>
              </a:ext>
            </a:extLst>
          </p:cNvPr>
          <p:cNvSpPr txBox="1"/>
          <p:nvPr/>
        </p:nvSpPr>
        <p:spPr>
          <a:xfrm>
            <a:off x="822894" y="10315280"/>
            <a:ext cx="377272" cy="271485"/>
          </a:xfrm>
          <a:prstGeom prst="rect">
            <a:avLst/>
          </a:prstGeom>
        </p:spPr>
        <p:txBody>
          <a:bodyPr lIns="0" tIns="0" rIns="0" bIns="0" rtlCol="0" anchor="t">
            <a:spAutoFit/>
          </a:bodyPr>
          <a:lstStyle/>
          <a:p>
            <a:pPr algn="ctr">
              <a:lnSpc>
                <a:spcPts val="2100"/>
              </a:lnSpc>
            </a:pPr>
            <a:r>
              <a:rPr lang="ru-RU" sz="2100" b="1" dirty="0">
                <a:solidFill>
                  <a:srgbClr val="002F80"/>
                </a:solidFill>
                <a:latin typeface="Open Sans 1 Bold"/>
                <a:ea typeface="Open Sans 1 Bold"/>
                <a:cs typeface="Open Sans 1 Bold"/>
                <a:sym typeface="Open Sans 1 Bold"/>
              </a:rPr>
              <a:t>23</a:t>
            </a:r>
            <a:endParaRPr lang="en-US" sz="2100" b="1" dirty="0">
              <a:solidFill>
                <a:srgbClr val="002F80"/>
              </a:solidFill>
              <a:latin typeface="Open Sans 1 Bold"/>
              <a:ea typeface="Open Sans 1 Bold"/>
              <a:cs typeface="Open Sans 1 Bold"/>
              <a:sym typeface="Open Sans 1 Bold"/>
            </a:endParaRPr>
          </a:p>
        </p:txBody>
      </p:sp>
      <p:sp>
        <p:nvSpPr>
          <p:cNvPr id="18" name="AutoShape 6">
            <a:extLst>
              <a:ext uri="{FF2B5EF4-FFF2-40B4-BE49-F238E27FC236}">
                <a16:creationId xmlns:a16="http://schemas.microsoft.com/office/drawing/2014/main" id="{DE4BD988-432A-93D0-B6F4-C91A0411FA0B}"/>
              </a:ext>
            </a:extLst>
          </p:cNvPr>
          <p:cNvSpPr/>
          <p:nvPr/>
        </p:nvSpPr>
        <p:spPr>
          <a:xfrm>
            <a:off x="939180" y="927100"/>
            <a:ext cx="613868" cy="0"/>
          </a:xfrm>
          <a:prstGeom prst="line">
            <a:avLst/>
          </a:prstGeom>
          <a:ln w="47625" cap="rnd">
            <a:solidFill>
              <a:srgbClr val="FEBA3A"/>
            </a:solidFill>
            <a:prstDash val="solid"/>
            <a:headEnd type="none" w="sm" len="sm"/>
            <a:tailEnd type="none" w="sm" len="sm"/>
          </a:ln>
        </p:spPr>
      </p:sp>
      <p:sp>
        <p:nvSpPr>
          <p:cNvPr id="28" name="TextBox 27">
            <a:extLst>
              <a:ext uri="{FF2B5EF4-FFF2-40B4-BE49-F238E27FC236}">
                <a16:creationId xmlns:a16="http://schemas.microsoft.com/office/drawing/2014/main" id="{D7BDDDFF-E486-2151-EEFC-9AA58ACF81AC}"/>
              </a:ext>
            </a:extLst>
          </p:cNvPr>
          <p:cNvSpPr txBox="1"/>
          <p:nvPr/>
        </p:nvSpPr>
        <p:spPr>
          <a:xfrm>
            <a:off x="882650" y="997781"/>
            <a:ext cx="6100503" cy="4493538"/>
          </a:xfrm>
          <a:prstGeom prst="rect">
            <a:avLst/>
          </a:prstGeom>
          <a:noFill/>
        </p:spPr>
        <p:txBody>
          <a:bodyPr wrap="square">
            <a:spAutoFit/>
          </a:bodyPr>
          <a:lstStyle/>
          <a:p>
            <a:pPr indent="360363" algn="just"/>
            <a:r>
              <a:rPr lang="ru-RU" sz="1300" dirty="0"/>
              <a:t>В 2025 году продолжились процедуры ликвидации ОАО «Азия Универсал Банк» и ОАО «Ак Банк». Процедуры ликвидации продолжаются в соответствии с утвержденными планами мероприятий и установленными судебными сроками.</a:t>
            </a:r>
            <a:endParaRPr lang="ru-KG" sz="1300" dirty="0"/>
          </a:p>
          <a:p>
            <a:pPr indent="360363" algn="just"/>
            <a:endParaRPr lang="ru-RU" sz="1300" b="1" dirty="0">
              <a:solidFill>
                <a:srgbClr val="002F80"/>
              </a:solidFill>
              <a:latin typeface="Open Sans 2 Ultra-Bold"/>
              <a:ea typeface="Open Sans 2 Ultra-Bold"/>
              <a:cs typeface="Open Sans 2 Ultra-Bold"/>
            </a:endParaRPr>
          </a:p>
          <a:p>
            <a:pPr indent="360363" algn="just"/>
            <a:r>
              <a:rPr lang="ru-RU" sz="1300" b="1" dirty="0">
                <a:solidFill>
                  <a:srgbClr val="002F80"/>
                </a:solidFill>
                <a:latin typeface="Open Sans 2 Ultra-Bold"/>
                <a:ea typeface="Open Sans 2 Ultra-Bold"/>
                <a:cs typeface="Open Sans 2 Ultra-Bold"/>
              </a:rPr>
              <a:t>ОАО «Азия Универсал Банк» </a:t>
            </a:r>
          </a:p>
          <a:p>
            <a:pPr indent="360363" algn="just"/>
            <a:r>
              <a:rPr lang="ru-RU" sz="1300" dirty="0"/>
              <a:t>В результате проведенной работы за 2025 год обеспечено погашение кредитной задолженности и возврат активов на сумму 3,460 млн. сомов, реализованы активы на сумму 1,875 млн. сомов, выплачена кредиторская задолженность на сумму 0,438 млн. сомов. Совокупный объем проведенных мероприятий составил 5,773 млн. сомов. Определением Ленинского районного суда г. Бишкек от 11.12.2025 года опротестованы и исключены из реестра принятых требований кредиторов требования на сумму 133 млн. сом. Процедура ликвидации банка определением Ленинского районного суда продлена до 11 апреля 2026 года.</a:t>
            </a:r>
            <a:endParaRPr lang="ru-KG" sz="1300" dirty="0"/>
          </a:p>
          <a:p>
            <a:pPr indent="360363" algn="just"/>
            <a:endParaRPr lang="ru-RU" sz="1300" b="1" dirty="0">
              <a:solidFill>
                <a:srgbClr val="002F80"/>
              </a:solidFill>
              <a:latin typeface="Open Sans 2 Ultra-Bold"/>
              <a:ea typeface="Open Sans 2 Ultra-Bold"/>
              <a:cs typeface="Open Sans 2 Ultra-Bold"/>
            </a:endParaRPr>
          </a:p>
          <a:p>
            <a:pPr indent="360363" algn="just"/>
            <a:r>
              <a:rPr lang="ru-RU" sz="1300" b="1" dirty="0">
                <a:solidFill>
                  <a:srgbClr val="002F80"/>
                </a:solidFill>
                <a:latin typeface="Open Sans 2 Ultra-Bold"/>
                <a:ea typeface="Open Sans 2 Ultra-Bold"/>
                <a:cs typeface="Open Sans 2 Ultra-Bold"/>
              </a:rPr>
              <a:t>ОАО «Ак Банк» </a:t>
            </a:r>
          </a:p>
          <a:p>
            <a:pPr indent="360363" algn="just"/>
            <a:r>
              <a:rPr lang="ru-RU" sz="1300" dirty="0"/>
              <a:t>С 17 октября 2024 года Агентство приступило к исполнению обязанностей ликвидатора ОАО «Ак Банк». По итогам работы за 2025 годы произведено погашение по кредитам и возврат активов на сумму 283,1 тыс. сомов, реализованы активы на сумму 682,9 тыс. сомов. Общий объем проведенных мероприятий составил 966,0 тыс. сомов. Процедура ликвидации банка определением Первомайского районного суда продлена до 13 марта 2026 года.</a:t>
            </a:r>
            <a:endParaRPr lang="ru-KG" sz="1300" dirty="0"/>
          </a:p>
        </p:txBody>
      </p:sp>
      <p:sp>
        <p:nvSpPr>
          <p:cNvPr id="9" name="TextBox 14">
            <a:extLst>
              <a:ext uri="{FF2B5EF4-FFF2-40B4-BE49-F238E27FC236}">
                <a16:creationId xmlns:a16="http://schemas.microsoft.com/office/drawing/2014/main" id="{473E20AB-68D1-003B-6651-7542B2839C9B}"/>
              </a:ext>
            </a:extLst>
          </p:cNvPr>
          <p:cNvSpPr txBox="1"/>
          <p:nvPr/>
        </p:nvSpPr>
        <p:spPr>
          <a:xfrm>
            <a:off x="939180" y="313463"/>
            <a:ext cx="6268070" cy="492443"/>
          </a:xfrm>
          <a:prstGeom prst="rect">
            <a:avLst/>
          </a:prstGeom>
        </p:spPr>
        <p:txBody>
          <a:bodyPr wrap="square" lIns="0" tIns="0" rIns="0" bIns="0" rtlCol="0" anchor="t">
            <a:spAutoFit/>
          </a:bodyPr>
          <a:lstStyle/>
          <a:p>
            <a:r>
              <a:rPr lang="ru-RU" sz="1600" b="1" dirty="0">
                <a:solidFill>
                  <a:srgbClr val="002F80"/>
                </a:solidFill>
                <a:latin typeface="Open Sans 2 Ultra-Bold"/>
                <a:ea typeface="Open Sans 2 Ultra-Bold"/>
                <a:cs typeface="Open Sans 2 Ultra-Bold"/>
              </a:rPr>
              <a:t>4.4. Ликвидация банков и ФКО, </a:t>
            </a:r>
          </a:p>
          <a:p>
            <a:r>
              <a:rPr lang="ru-RU" sz="1600" b="1" dirty="0">
                <a:solidFill>
                  <a:srgbClr val="002F80"/>
                </a:solidFill>
                <a:latin typeface="Open Sans 2 Ultra-Bold"/>
                <a:ea typeface="Open Sans 2 Ultra-Bold"/>
                <a:cs typeface="Open Sans 2 Ultra-Bold"/>
              </a:rPr>
              <a:t>взыскание задолженности</a:t>
            </a:r>
            <a:endParaRPr lang="ru-KG" sz="1600" b="1" dirty="0">
              <a:solidFill>
                <a:srgbClr val="002F80"/>
              </a:solidFill>
              <a:latin typeface="Open Sans 2 Ultra-Bold"/>
              <a:ea typeface="Open Sans 2 Ultra-Bold"/>
              <a:cs typeface="Open Sans 2 Ultra-Bold"/>
            </a:endParaRPr>
          </a:p>
        </p:txBody>
      </p:sp>
      <p:sp>
        <p:nvSpPr>
          <p:cNvPr id="10" name="TextBox 9">
            <a:extLst>
              <a:ext uri="{FF2B5EF4-FFF2-40B4-BE49-F238E27FC236}">
                <a16:creationId xmlns:a16="http://schemas.microsoft.com/office/drawing/2014/main" id="{925175C0-C716-5E7B-D514-E77B744851DB}"/>
              </a:ext>
            </a:extLst>
          </p:cNvPr>
          <p:cNvSpPr txBox="1"/>
          <p:nvPr/>
        </p:nvSpPr>
        <p:spPr>
          <a:xfrm>
            <a:off x="939180" y="8670994"/>
            <a:ext cx="6228497" cy="892552"/>
          </a:xfrm>
          <a:prstGeom prst="rect">
            <a:avLst/>
          </a:prstGeom>
          <a:noFill/>
        </p:spPr>
        <p:txBody>
          <a:bodyPr wrap="square">
            <a:spAutoFit/>
          </a:bodyPr>
          <a:lstStyle/>
          <a:p>
            <a:pPr indent="360363" algn="just"/>
            <a:r>
              <a:rPr lang="ru-RU" sz="1300" dirty="0"/>
              <a:t>В целом за 2025 год в рамках процедур ликвидации банков осуществлены транзакции на общую сумму </a:t>
            </a:r>
            <a:r>
              <a:rPr lang="ru-RU" sz="1300" b="1" dirty="0"/>
              <a:t>6 739,0 тыс. сомов</a:t>
            </a:r>
            <a:r>
              <a:rPr lang="ru-RU" sz="1300" dirty="0"/>
              <a:t>. Проводимая работа направлена на максимизацию возврата активов, соблюдение очередности удовлетворения требований кредиторов и завершение процедур в установленные судебные сроки.</a:t>
            </a:r>
            <a:endParaRPr lang="ru-KG" sz="1300" dirty="0"/>
          </a:p>
        </p:txBody>
      </p:sp>
      <p:sp>
        <p:nvSpPr>
          <p:cNvPr id="11" name="TextBox 10">
            <a:extLst>
              <a:ext uri="{FF2B5EF4-FFF2-40B4-BE49-F238E27FC236}">
                <a16:creationId xmlns:a16="http://schemas.microsoft.com/office/drawing/2014/main" id="{F7E5C9A1-08D7-A19E-3171-F16C9472D0EF}"/>
              </a:ext>
            </a:extLst>
          </p:cNvPr>
          <p:cNvSpPr txBox="1"/>
          <p:nvPr/>
        </p:nvSpPr>
        <p:spPr>
          <a:xfrm>
            <a:off x="882651" y="8001592"/>
            <a:ext cx="6100502" cy="246221"/>
          </a:xfrm>
          <a:prstGeom prst="rect">
            <a:avLst/>
          </a:prstGeom>
          <a:noFill/>
        </p:spPr>
        <p:txBody>
          <a:bodyPr wrap="square">
            <a:spAutoFit/>
          </a:bodyPr>
          <a:lstStyle/>
          <a:p>
            <a:r>
              <a:rPr lang="ru-RU" sz="1000" dirty="0"/>
              <a:t>(1)Погашение кредитов, возврат активов, (2)Реализация активов, (3)Выплата кредиторской задолженности</a:t>
            </a:r>
            <a:endParaRPr lang="ru-KG" sz="1000" dirty="0"/>
          </a:p>
        </p:txBody>
      </p:sp>
      <p:grpSp>
        <p:nvGrpSpPr>
          <p:cNvPr id="17" name="Group 18">
            <a:extLst>
              <a:ext uri="{FF2B5EF4-FFF2-40B4-BE49-F238E27FC236}">
                <a16:creationId xmlns:a16="http://schemas.microsoft.com/office/drawing/2014/main" id="{B93E21F4-899E-5D9A-B5E5-00BF3CF52EFF}"/>
              </a:ext>
            </a:extLst>
          </p:cNvPr>
          <p:cNvGrpSpPr/>
          <p:nvPr/>
        </p:nvGrpSpPr>
        <p:grpSpPr>
          <a:xfrm>
            <a:off x="4522687" y="5717365"/>
            <a:ext cx="1930976" cy="246221"/>
            <a:chOff x="0" y="0"/>
            <a:chExt cx="901650" cy="632413"/>
          </a:xfrm>
        </p:grpSpPr>
        <p:sp>
          <p:nvSpPr>
            <p:cNvPr id="19" name="Freeform 19">
              <a:extLst>
                <a:ext uri="{FF2B5EF4-FFF2-40B4-BE49-F238E27FC236}">
                  <a16:creationId xmlns:a16="http://schemas.microsoft.com/office/drawing/2014/main" id="{8ED12BE1-D04D-A2F7-61AE-8F2637AB65D3}"/>
                </a:ext>
              </a:extLst>
            </p:cNvPr>
            <p:cNvSpPr/>
            <p:nvPr/>
          </p:nvSpPr>
          <p:spPr>
            <a:xfrm>
              <a:off x="0" y="0"/>
              <a:ext cx="901650" cy="632413"/>
            </a:xfrm>
            <a:custGeom>
              <a:avLst/>
              <a:gdLst/>
              <a:ahLst/>
              <a:cxnLst/>
              <a:rect l="l" t="t" r="r" b="b"/>
              <a:pathLst>
                <a:path w="901650" h="632413">
                  <a:moveTo>
                    <a:pt x="0" y="0"/>
                  </a:moveTo>
                  <a:lnTo>
                    <a:pt x="901650" y="0"/>
                  </a:lnTo>
                  <a:lnTo>
                    <a:pt x="901650" y="632413"/>
                  </a:lnTo>
                  <a:lnTo>
                    <a:pt x="0" y="632413"/>
                  </a:lnTo>
                  <a:close/>
                </a:path>
              </a:pathLst>
            </a:custGeom>
            <a:solidFill>
              <a:srgbClr val="EDEDED"/>
            </a:solidFill>
          </p:spPr>
          <p:txBody>
            <a:bodyPr/>
            <a:lstStyle/>
            <a:p>
              <a:pPr algn="ctr"/>
              <a:r>
                <a:rPr lang="ru-RU" sz="1200" b="1" dirty="0">
                  <a:solidFill>
                    <a:srgbClr val="002F80"/>
                  </a:solidFill>
                  <a:latin typeface="Open Sans 2 Ultra-Bold"/>
                  <a:ea typeface="Open Sans 2 Ultra-Bold"/>
                  <a:cs typeface="Open Sans 2 Ultra-Bold"/>
                </a:rPr>
                <a:t>Ак Банк</a:t>
              </a:r>
              <a:endParaRPr lang="ru-KG" sz="1200" b="1" dirty="0">
                <a:solidFill>
                  <a:srgbClr val="002F80"/>
                </a:solidFill>
                <a:latin typeface="Open Sans 2 Ultra-Bold"/>
                <a:ea typeface="Open Sans 2 Ultra-Bold"/>
                <a:cs typeface="Open Sans 2 Ultra-Bold"/>
              </a:endParaRPr>
            </a:p>
          </p:txBody>
        </p:sp>
        <p:sp>
          <p:nvSpPr>
            <p:cNvPr id="20" name="TextBox 20">
              <a:extLst>
                <a:ext uri="{FF2B5EF4-FFF2-40B4-BE49-F238E27FC236}">
                  <a16:creationId xmlns:a16="http://schemas.microsoft.com/office/drawing/2014/main" id="{1A58CCB7-407B-B575-784B-E0E50E9DFB13}"/>
                </a:ext>
              </a:extLst>
            </p:cNvPr>
            <p:cNvSpPr txBox="1"/>
            <p:nvPr/>
          </p:nvSpPr>
          <p:spPr>
            <a:xfrm>
              <a:off x="0" y="0"/>
              <a:ext cx="901650" cy="632413"/>
            </a:xfrm>
            <a:prstGeom prst="rect">
              <a:avLst/>
            </a:prstGeom>
          </p:spPr>
          <p:txBody>
            <a:bodyPr lIns="50800" tIns="50800" rIns="50800" bIns="50800" rtlCol="0" anchor="ctr"/>
            <a:lstStyle/>
            <a:p>
              <a:pPr algn="ctr">
                <a:lnSpc>
                  <a:spcPts val="1439"/>
                </a:lnSpc>
              </a:pPr>
              <a:endParaRPr sz="1300" dirty="0"/>
            </a:p>
          </p:txBody>
        </p:sp>
      </p:grpSp>
      <p:graphicFrame>
        <p:nvGraphicFramePr>
          <p:cNvPr id="31" name="Диаграмма 30">
            <a:extLst>
              <a:ext uri="{FF2B5EF4-FFF2-40B4-BE49-F238E27FC236}">
                <a16:creationId xmlns:a16="http://schemas.microsoft.com/office/drawing/2014/main" id="{C7C83A7F-A840-DF36-E166-7C8E59F2490C}"/>
              </a:ext>
            </a:extLst>
          </p:cNvPr>
          <p:cNvGraphicFramePr>
            <a:graphicFrameLocks/>
          </p:cNvGraphicFramePr>
          <p:nvPr>
            <p:extLst>
              <p:ext uri="{D42A27DB-BD31-4B8C-83A1-F6EECF244321}">
                <p14:modId xmlns:p14="http://schemas.microsoft.com/office/powerpoint/2010/main" val="3836014003"/>
              </p:ext>
            </p:extLst>
          </p:nvPr>
        </p:nvGraphicFramePr>
        <p:xfrm>
          <a:off x="1001057" y="5948916"/>
          <a:ext cx="2590799" cy="192994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2" name="Диаграмма 31">
            <a:extLst>
              <a:ext uri="{FF2B5EF4-FFF2-40B4-BE49-F238E27FC236}">
                <a16:creationId xmlns:a16="http://schemas.microsoft.com/office/drawing/2014/main" id="{A6B928BF-BCD5-4A1B-8913-329F762B2B39}"/>
              </a:ext>
            </a:extLst>
          </p:cNvPr>
          <p:cNvGraphicFramePr>
            <a:graphicFrameLocks/>
          </p:cNvGraphicFramePr>
          <p:nvPr>
            <p:extLst>
              <p:ext uri="{D42A27DB-BD31-4B8C-83A1-F6EECF244321}">
                <p14:modId xmlns:p14="http://schemas.microsoft.com/office/powerpoint/2010/main" val="1648416357"/>
              </p:ext>
            </p:extLst>
          </p:nvPr>
        </p:nvGraphicFramePr>
        <p:xfrm>
          <a:off x="4219754" y="6189633"/>
          <a:ext cx="2536842" cy="1747838"/>
        </p:xfrm>
        <a:graphic>
          <a:graphicData uri="http://schemas.openxmlformats.org/drawingml/2006/chart">
            <c:chart xmlns:c="http://schemas.openxmlformats.org/drawingml/2006/chart" xmlns:r="http://schemas.openxmlformats.org/officeDocument/2006/relationships" r:id="rId5"/>
          </a:graphicData>
        </a:graphic>
      </p:graphicFrame>
      <p:sp>
        <p:nvSpPr>
          <p:cNvPr id="7" name="TextBox 6">
            <a:extLst>
              <a:ext uri="{FF2B5EF4-FFF2-40B4-BE49-F238E27FC236}">
                <a16:creationId xmlns:a16="http://schemas.microsoft.com/office/drawing/2014/main" id="{5DF41AD1-9A0C-830C-96F1-4FFD0C002746}"/>
              </a:ext>
            </a:extLst>
          </p:cNvPr>
          <p:cNvSpPr txBox="1"/>
          <p:nvPr/>
        </p:nvSpPr>
        <p:spPr>
          <a:xfrm>
            <a:off x="882650" y="8293761"/>
            <a:ext cx="5910769" cy="246221"/>
          </a:xfrm>
          <a:prstGeom prst="rect">
            <a:avLst/>
          </a:prstGeom>
          <a:noFill/>
        </p:spPr>
        <p:txBody>
          <a:bodyPr wrap="square">
            <a:spAutoFit/>
          </a:bodyPr>
          <a:lstStyle/>
          <a:p>
            <a:r>
              <a:rPr lang="ru-RU" sz="1000" i="1" dirty="0"/>
              <a:t>Рисунок 12. Показатели деятельности по ликвидации за 2025 г. (в тыс. сом)</a:t>
            </a:r>
            <a:endParaRPr lang="ru-KG" sz="1000" dirty="0"/>
          </a:p>
        </p:txBody>
      </p:sp>
      <p:grpSp>
        <p:nvGrpSpPr>
          <p:cNvPr id="30" name="Group 18">
            <a:extLst>
              <a:ext uri="{FF2B5EF4-FFF2-40B4-BE49-F238E27FC236}">
                <a16:creationId xmlns:a16="http://schemas.microsoft.com/office/drawing/2014/main" id="{FBB494E9-A30F-143C-E592-A12774C3D87F}"/>
              </a:ext>
            </a:extLst>
          </p:cNvPr>
          <p:cNvGrpSpPr/>
          <p:nvPr/>
        </p:nvGrpSpPr>
        <p:grpSpPr>
          <a:xfrm>
            <a:off x="1456456" y="5683194"/>
            <a:ext cx="1930976" cy="246221"/>
            <a:chOff x="0" y="0"/>
            <a:chExt cx="901650" cy="632413"/>
          </a:xfrm>
        </p:grpSpPr>
        <p:sp>
          <p:nvSpPr>
            <p:cNvPr id="33" name="Freeform 19">
              <a:extLst>
                <a:ext uri="{FF2B5EF4-FFF2-40B4-BE49-F238E27FC236}">
                  <a16:creationId xmlns:a16="http://schemas.microsoft.com/office/drawing/2014/main" id="{CBF94ABF-BA0C-3845-3F9E-4947B54C8608}"/>
                </a:ext>
              </a:extLst>
            </p:cNvPr>
            <p:cNvSpPr/>
            <p:nvPr/>
          </p:nvSpPr>
          <p:spPr>
            <a:xfrm>
              <a:off x="0" y="0"/>
              <a:ext cx="901650" cy="632413"/>
            </a:xfrm>
            <a:custGeom>
              <a:avLst/>
              <a:gdLst/>
              <a:ahLst/>
              <a:cxnLst/>
              <a:rect l="l" t="t" r="r" b="b"/>
              <a:pathLst>
                <a:path w="901650" h="632413">
                  <a:moveTo>
                    <a:pt x="0" y="0"/>
                  </a:moveTo>
                  <a:lnTo>
                    <a:pt x="901650" y="0"/>
                  </a:lnTo>
                  <a:lnTo>
                    <a:pt x="901650" y="632413"/>
                  </a:lnTo>
                  <a:lnTo>
                    <a:pt x="0" y="632413"/>
                  </a:lnTo>
                  <a:close/>
                </a:path>
              </a:pathLst>
            </a:custGeom>
            <a:solidFill>
              <a:srgbClr val="EDEDED"/>
            </a:solidFill>
          </p:spPr>
          <p:txBody>
            <a:bodyPr/>
            <a:lstStyle/>
            <a:p>
              <a:pPr algn="ctr"/>
              <a:r>
                <a:rPr lang="ru-RU" sz="1200" b="1" dirty="0">
                  <a:solidFill>
                    <a:srgbClr val="002F80"/>
                  </a:solidFill>
                  <a:latin typeface="Open Sans 2 Ultra-Bold"/>
                  <a:ea typeface="Open Sans 2 Ultra-Bold"/>
                  <a:cs typeface="Open Sans 2 Ultra-Bold"/>
                </a:rPr>
                <a:t>АзияУниверсалБанк</a:t>
              </a:r>
              <a:endParaRPr lang="ru-KG" sz="1200" b="1" dirty="0">
                <a:solidFill>
                  <a:srgbClr val="002F80"/>
                </a:solidFill>
                <a:latin typeface="Open Sans 2 Ultra-Bold"/>
                <a:ea typeface="Open Sans 2 Ultra-Bold"/>
                <a:cs typeface="Open Sans 2 Ultra-Bold"/>
              </a:endParaRPr>
            </a:p>
          </p:txBody>
        </p:sp>
        <p:sp>
          <p:nvSpPr>
            <p:cNvPr id="34" name="TextBox 20">
              <a:extLst>
                <a:ext uri="{FF2B5EF4-FFF2-40B4-BE49-F238E27FC236}">
                  <a16:creationId xmlns:a16="http://schemas.microsoft.com/office/drawing/2014/main" id="{7CFDFA3E-4E44-5D4A-2BFB-31B9F7825DCD}"/>
                </a:ext>
              </a:extLst>
            </p:cNvPr>
            <p:cNvSpPr txBox="1"/>
            <p:nvPr/>
          </p:nvSpPr>
          <p:spPr>
            <a:xfrm>
              <a:off x="0" y="0"/>
              <a:ext cx="901650" cy="632413"/>
            </a:xfrm>
            <a:prstGeom prst="rect">
              <a:avLst/>
            </a:prstGeom>
          </p:spPr>
          <p:txBody>
            <a:bodyPr lIns="50800" tIns="50800" rIns="50800" bIns="50800" rtlCol="0" anchor="ctr"/>
            <a:lstStyle/>
            <a:p>
              <a:pPr algn="ctr">
                <a:lnSpc>
                  <a:spcPts val="1439"/>
                </a:lnSpc>
              </a:pPr>
              <a:endParaRPr dirty="0"/>
            </a:p>
          </p:txBody>
        </p:sp>
      </p:grpSp>
    </p:spTree>
    <p:extLst>
      <p:ext uri="{BB962C8B-B14F-4D97-AF65-F5344CB8AC3E}">
        <p14:creationId xmlns:p14="http://schemas.microsoft.com/office/powerpoint/2010/main" val="27516393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AB726D-3231-4607-15BC-90F49946263F}"/>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34D9A5B-5706-0E34-F5AA-9D4D55A2EF97}"/>
              </a:ext>
            </a:extLst>
          </p:cNvPr>
          <p:cNvSpPr/>
          <p:nvPr/>
        </p:nvSpPr>
        <p:spPr>
          <a:xfrm>
            <a:off x="-179314" y="-231424"/>
            <a:ext cx="7735814" cy="10936124"/>
          </a:xfrm>
          <a:custGeom>
            <a:avLst/>
            <a:gdLst/>
            <a:ahLst/>
            <a:cxnLst/>
            <a:rect l="l" t="t" r="r" b="b"/>
            <a:pathLst>
              <a:path w="7560000" h="10692000">
                <a:moveTo>
                  <a:pt x="0" y="0"/>
                </a:moveTo>
                <a:lnTo>
                  <a:pt x="7560000" y="0"/>
                </a:lnTo>
                <a:lnTo>
                  <a:pt x="7560000" y="10692000"/>
                </a:lnTo>
                <a:lnTo>
                  <a:pt x="0" y="10692000"/>
                </a:lnTo>
                <a:lnTo>
                  <a:pt x="0" y="0"/>
                </a:lnTo>
                <a:close/>
              </a:path>
            </a:pathLst>
          </a:custGeom>
          <a:blipFill>
            <a:blip r:embed="rId3"/>
            <a:stretch>
              <a:fillRect l="-4952" t="-1069" r="-168243" b="-1069"/>
            </a:stretch>
          </a:blipFill>
        </p:spPr>
        <p:txBody>
          <a:bodyPr/>
          <a:lstStyle/>
          <a:p>
            <a:endParaRPr lang="ru-KG" dirty="0"/>
          </a:p>
        </p:txBody>
      </p:sp>
      <p:sp>
        <p:nvSpPr>
          <p:cNvPr id="3" name="AutoShape 7">
            <a:extLst>
              <a:ext uri="{FF2B5EF4-FFF2-40B4-BE49-F238E27FC236}">
                <a16:creationId xmlns:a16="http://schemas.microsoft.com/office/drawing/2014/main" id="{C4A3236C-AFE5-8667-36B9-056DDF7BDD0E}"/>
              </a:ext>
            </a:extLst>
          </p:cNvPr>
          <p:cNvSpPr/>
          <p:nvPr/>
        </p:nvSpPr>
        <p:spPr>
          <a:xfrm>
            <a:off x="756000" y="10123893"/>
            <a:ext cx="6047992" cy="2381"/>
          </a:xfrm>
          <a:prstGeom prst="line">
            <a:avLst/>
          </a:prstGeom>
          <a:ln w="19050" cap="rnd">
            <a:solidFill>
              <a:srgbClr val="4F4F4F"/>
            </a:solidFill>
            <a:prstDash val="solid"/>
            <a:headEnd type="none" w="sm" len="sm"/>
            <a:tailEnd type="none" w="sm" len="sm"/>
          </a:ln>
        </p:spPr>
      </p:sp>
      <p:sp>
        <p:nvSpPr>
          <p:cNvPr id="4" name="TextBox 15">
            <a:extLst>
              <a:ext uri="{FF2B5EF4-FFF2-40B4-BE49-F238E27FC236}">
                <a16:creationId xmlns:a16="http://schemas.microsoft.com/office/drawing/2014/main" id="{A683FD4A-4533-8FBA-0D7A-D395C807B775}"/>
              </a:ext>
            </a:extLst>
          </p:cNvPr>
          <p:cNvSpPr txBox="1"/>
          <p:nvPr/>
        </p:nvSpPr>
        <p:spPr>
          <a:xfrm>
            <a:off x="3598936" y="10354416"/>
            <a:ext cx="3201564" cy="181012"/>
          </a:xfrm>
          <a:prstGeom prst="rect">
            <a:avLst/>
          </a:prstGeom>
        </p:spPr>
        <p:txBody>
          <a:bodyPr lIns="0" tIns="0" rIns="0" bIns="0" rtlCol="0" anchor="t">
            <a:spAutoFit/>
          </a:bodyPr>
          <a:lstStyle/>
          <a:p>
            <a:pPr algn="r">
              <a:lnSpc>
                <a:spcPts val="1400"/>
              </a:lnSpc>
            </a:pPr>
            <a:r>
              <a:rPr lang="ru-RU" sz="1400" i="1" dirty="0">
                <a:solidFill>
                  <a:srgbClr val="4F4F4F"/>
                </a:solidFill>
                <a:latin typeface="Open Sans 1 Italics"/>
                <a:ea typeface="Open Sans 1 Italics"/>
                <a:cs typeface="Open Sans 1 Italics"/>
                <a:sym typeface="Open Sans 1 Italics"/>
              </a:rPr>
              <a:t>Годовой отчет за </a:t>
            </a:r>
            <a:r>
              <a:rPr lang="en-US" sz="1400" i="1" dirty="0">
                <a:solidFill>
                  <a:srgbClr val="4F4F4F"/>
                </a:solidFill>
                <a:latin typeface="Open Sans 1 Italics"/>
                <a:ea typeface="Open Sans 1 Italics"/>
                <a:cs typeface="Open Sans 1 Italics"/>
                <a:sym typeface="Open Sans 1 Italics"/>
              </a:rPr>
              <a:t>202</a:t>
            </a:r>
            <a:r>
              <a:rPr lang="ru-RU" sz="1400" i="1" dirty="0">
                <a:solidFill>
                  <a:srgbClr val="4F4F4F"/>
                </a:solidFill>
                <a:latin typeface="Open Sans 1 Italics"/>
                <a:ea typeface="Open Sans 1 Italics"/>
                <a:cs typeface="Open Sans 1 Italics"/>
                <a:sym typeface="Open Sans 1 Italics"/>
              </a:rPr>
              <a:t>5 год</a:t>
            </a:r>
            <a:endParaRPr lang="en-US" sz="1400" i="1" dirty="0">
              <a:solidFill>
                <a:srgbClr val="4F4F4F"/>
              </a:solidFill>
              <a:latin typeface="Open Sans 1 Italics"/>
              <a:ea typeface="Open Sans 1 Italics"/>
              <a:cs typeface="Open Sans 1 Italics"/>
              <a:sym typeface="Open Sans 1 Italics"/>
            </a:endParaRPr>
          </a:p>
        </p:txBody>
      </p:sp>
      <p:grpSp>
        <p:nvGrpSpPr>
          <p:cNvPr id="5" name="Group 2">
            <a:extLst>
              <a:ext uri="{FF2B5EF4-FFF2-40B4-BE49-F238E27FC236}">
                <a16:creationId xmlns:a16="http://schemas.microsoft.com/office/drawing/2014/main" id="{E5CD04FE-453F-C08E-F6C6-643FE4F647C3}"/>
              </a:ext>
            </a:extLst>
          </p:cNvPr>
          <p:cNvGrpSpPr/>
          <p:nvPr/>
        </p:nvGrpSpPr>
        <p:grpSpPr>
          <a:xfrm>
            <a:off x="756000" y="10214586"/>
            <a:ext cx="490114" cy="490114"/>
            <a:chOff x="0" y="0"/>
            <a:chExt cx="812800" cy="812800"/>
          </a:xfrm>
        </p:grpSpPr>
        <p:sp>
          <p:nvSpPr>
            <p:cNvPr id="6" name="Freeform 3">
              <a:extLst>
                <a:ext uri="{FF2B5EF4-FFF2-40B4-BE49-F238E27FC236}">
                  <a16:creationId xmlns:a16="http://schemas.microsoft.com/office/drawing/2014/main" id="{3CF34CAE-8D1C-7699-0C3A-F0EDC8AD612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DEDED"/>
            </a:solidFill>
          </p:spPr>
        </p:sp>
        <p:sp>
          <p:nvSpPr>
            <p:cNvPr id="8" name="TextBox 4">
              <a:extLst>
                <a:ext uri="{FF2B5EF4-FFF2-40B4-BE49-F238E27FC236}">
                  <a16:creationId xmlns:a16="http://schemas.microsoft.com/office/drawing/2014/main" id="{61B27EA9-F5B0-A44D-0269-D48549B225A6}"/>
                </a:ext>
              </a:extLst>
            </p:cNvPr>
            <p:cNvSpPr txBox="1"/>
            <p:nvPr/>
          </p:nvSpPr>
          <p:spPr>
            <a:xfrm>
              <a:off x="76200" y="76200"/>
              <a:ext cx="660400" cy="660400"/>
            </a:xfrm>
            <a:prstGeom prst="rect">
              <a:avLst/>
            </a:prstGeom>
          </p:spPr>
          <p:txBody>
            <a:bodyPr lIns="50800" tIns="50800" rIns="50800" bIns="50800" rtlCol="0" anchor="ctr"/>
            <a:lstStyle/>
            <a:p>
              <a:pPr algn="ctr">
                <a:lnSpc>
                  <a:spcPts val="1439"/>
                </a:lnSpc>
              </a:pPr>
              <a:endParaRPr/>
            </a:p>
          </p:txBody>
        </p:sp>
      </p:grpSp>
      <p:sp>
        <p:nvSpPr>
          <p:cNvPr id="12" name="TextBox 18">
            <a:extLst>
              <a:ext uri="{FF2B5EF4-FFF2-40B4-BE49-F238E27FC236}">
                <a16:creationId xmlns:a16="http://schemas.microsoft.com/office/drawing/2014/main" id="{3F87D4EA-BD70-89B8-2FE9-8B8D2BECA24B}"/>
              </a:ext>
            </a:extLst>
          </p:cNvPr>
          <p:cNvSpPr txBox="1"/>
          <p:nvPr/>
        </p:nvSpPr>
        <p:spPr>
          <a:xfrm>
            <a:off x="822894" y="10315280"/>
            <a:ext cx="377272" cy="271485"/>
          </a:xfrm>
          <a:prstGeom prst="rect">
            <a:avLst/>
          </a:prstGeom>
        </p:spPr>
        <p:txBody>
          <a:bodyPr lIns="0" tIns="0" rIns="0" bIns="0" rtlCol="0" anchor="t">
            <a:spAutoFit/>
          </a:bodyPr>
          <a:lstStyle/>
          <a:p>
            <a:pPr algn="ctr">
              <a:lnSpc>
                <a:spcPts val="2100"/>
              </a:lnSpc>
            </a:pPr>
            <a:r>
              <a:rPr lang="ru-RU" sz="2100" b="1" dirty="0">
                <a:solidFill>
                  <a:srgbClr val="002F80"/>
                </a:solidFill>
                <a:latin typeface="Open Sans 1 Bold"/>
                <a:ea typeface="Open Sans 1 Bold"/>
                <a:cs typeface="Open Sans 1 Bold"/>
                <a:sym typeface="Open Sans 1 Bold"/>
              </a:rPr>
              <a:t>24</a:t>
            </a:r>
            <a:endParaRPr lang="en-US" sz="2100" b="1" dirty="0">
              <a:solidFill>
                <a:srgbClr val="002F80"/>
              </a:solidFill>
              <a:latin typeface="Open Sans 1 Bold"/>
              <a:ea typeface="Open Sans 1 Bold"/>
              <a:cs typeface="Open Sans 1 Bold"/>
              <a:sym typeface="Open Sans 1 Bold"/>
            </a:endParaRPr>
          </a:p>
        </p:txBody>
      </p:sp>
      <p:sp>
        <p:nvSpPr>
          <p:cNvPr id="18" name="AutoShape 6">
            <a:extLst>
              <a:ext uri="{FF2B5EF4-FFF2-40B4-BE49-F238E27FC236}">
                <a16:creationId xmlns:a16="http://schemas.microsoft.com/office/drawing/2014/main" id="{D2726FF7-9948-E750-7591-F4279EF5D26C}"/>
              </a:ext>
            </a:extLst>
          </p:cNvPr>
          <p:cNvSpPr/>
          <p:nvPr/>
        </p:nvSpPr>
        <p:spPr>
          <a:xfrm>
            <a:off x="973318" y="850900"/>
            <a:ext cx="613868" cy="0"/>
          </a:xfrm>
          <a:prstGeom prst="line">
            <a:avLst/>
          </a:prstGeom>
          <a:ln w="47625" cap="rnd">
            <a:solidFill>
              <a:srgbClr val="FEBA3A"/>
            </a:solidFill>
            <a:prstDash val="solid"/>
            <a:headEnd type="none" w="sm" len="sm"/>
            <a:tailEnd type="none" w="sm" len="sm"/>
          </a:ln>
        </p:spPr>
      </p:sp>
      <p:sp>
        <p:nvSpPr>
          <p:cNvPr id="28" name="TextBox 27">
            <a:extLst>
              <a:ext uri="{FF2B5EF4-FFF2-40B4-BE49-F238E27FC236}">
                <a16:creationId xmlns:a16="http://schemas.microsoft.com/office/drawing/2014/main" id="{51B96C07-9B9B-135C-4BA2-192F20857B45}"/>
              </a:ext>
            </a:extLst>
          </p:cNvPr>
          <p:cNvSpPr txBox="1"/>
          <p:nvPr/>
        </p:nvSpPr>
        <p:spPr>
          <a:xfrm>
            <a:off x="761407" y="944204"/>
            <a:ext cx="6228497" cy="6294031"/>
          </a:xfrm>
          <a:prstGeom prst="rect">
            <a:avLst/>
          </a:prstGeom>
          <a:noFill/>
        </p:spPr>
        <p:txBody>
          <a:bodyPr wrap="square">
            <a:spAutoFit/>
          </a:bodyPr>
          <a:lstStyle/>
          <a:p>
            <a:pPr indent="360363" algn="just"/>
            <a:r>
              <a:rPr lang="ru-RU" sz="1300" b="1" dirty="0">
                <a:solidFill>
                  <a:srgbClr val="002F80"/>
                </a:solidFill>
                <a:latin typeface="Open Sans 2 Ultra-Bold"/>
                <a:ea typeface="Open Sans 2 Ultra-Bold"/>
                <a:cs typeface="Open Sans 2 Ultra-Bold"/>
              </a:rPr>
              <a:t>Работа по агентскому соглашению с Министерством финансов </a:t>
            </a:r>
            <a:endParaRPr lang="ru-KG" sz="1300" b="1" dirty="0">
              <a:solidFill>
                <a:srgbClr val="002F80"/>
              </a:solidFill>
              <a:latin typeface="Open Sans 2 Ultra-Bold"/>
              <a:ea typeface="Open Sans 2 Ultra-Bold"/>
              <a:cs typeface="Open Sans 2 Ultra-Bold"/>
            </a:endParaRPr>
          </a:p>
          <a:p>
            <a:pPr indent="360363" algn="just"/>
            <a:r>
              <a:rPr lang="ru-RU" sz="1300" b="1" dirty="0">
                <a:solidFill>
                  <a:srgbClr val="002F80"/>
                </a:solidFill>
                <a:latin typeface="Open Sans 2 Ultra-Bold"/>
                <a:ea typeface="Open Sans 2 Ultra-Bold"/>
                <a:cs typeface="Open Sans 2 Ultra-Bold"/>
              </a:rPr>
              <a:t>Кыргызской Республики</a:t>
            </a:r>
            <a:endParaRPr lang="ru-KG" sz="1300" b="1" dirty="0">
              <a:solidFill>
                <a:srgbClr val="002F80"/>
              </a:solidFill>
              <a:latin typeface="Open Sans 2 Ultra-Bold"/>
              <a:ea typeface="Open Sans 2 Ultra-Bold"/>
              <a:cs typeface="Open Sans 2 Ultra-Bold"/>
            </a:endParaRPr>
          </a:p>
          <a:p>
            <a:pPr indent="360363" algn="just"/>
            <a:endParaRPr lang="ru-RU" sz="1300" dirty="0"/>
          </a:p>
          <a:p>
            <a:pPr indent="360363" algn="just"/>
            <a:r>
              <a:rPr lang="ru-RU" sz="1300" dirty="0"/>
              <a:t>В соответствии с договором №1 от 18 января 2002 года с Министерством финансов Кыргызской Республики Агентство осуществляет возврат задолженности по кредитам АК «Кыргызэлбанк» и АКБ «Кыргызстан», оформленным как государственный долг.</a:t>
            </a:r>
            <a:endParaRPr lang="ru-KG" sz="1300" dirty="0"/>
          </a:p>
          <a:p>
            <a:pPr indent="360363" algn="just"/>
            <a:r>
              <a:rPr lang="ru-RU" sz="1300" dirty="0"/>
              <a:t>Общее количество заемщиков по АК «Кыргызэлбанк» составляет 19 587 человек. Основная часть задолженности связана с долгосрочными ссудами, предоставленными в 1994–1996 годах населению, пострадавшему от стихийных бедствий, преимущественно в Ошской и Джалал-Абадской областях.</a:t>
            </a:r>
            <a:endParaRPr lang="ru-KG" sz="1300" dirty="0"/>
          </a:p>
          <a:p>
            <a:pPr indent="360363" algn="just"/>
            <a:r>
              <a:rPr lang="ru-RU" sz="1300" dirty="0"/>
              <a:t>В 2025 году реализованы следующие меры:</a:t>
            </a:r>
            <a:endParaRPr lang="ru-KG" sz="1300" dirty="0"/>
          </a:p>
          <a:p>
            <a:pPr marL="360363" lvl="0" indent="-360363" algn="just">
              <a:buFont typeface="Wingdings" panose="05000000000000000000" pitchFamily="2" charset="2"/>
              <a:buChar char="§"/>
            </a:pPr>
            <a:r>
              <a:rPr lang="ru-RU" sz="1300" dirty="0"/>
              <a:t>размещение информационных уведомлений в г. Бишкек;</a:t>
            </a:r>
            <a:endParaRPr lang="ru-KG" sz="1300" dirty="0"/>
          </a:p>
          <a:p>
            <a:pPr marL="360363" lvl="0" indent="-360363" algn="just">
              <a:buFont typeface="Wingdings" panose="05000000000000000000" pitchFamily="2" charset="2"/>
              <a:buChar char="§"/>
            </a:pPr>
            <a:r>
              <a:rPr lang="ru-RU" sz="1300" dirty="0"/>
              <a:t>направление 172 уведомлений заемщикам;</a:t>
            </a:r>
            <a:endParaRPr lang="ru-KG" sz="1300" dirty="0"/>
          </a:p>
          <a:p>
            <a:pPr marL="360363" lvl="0" indent="-360363" algn="just">
              <a:buFont typeface="Wingdings" panose="05000000000000000000" pitchFamily="2" charset="2"/>
              <a:buChar char="§"/>
            </a:pPr>
            <a:r>
              <a:rPr lang="ru-RU" sz="1300" dirty="0"/>
              <a:t>подача 43 исковых заявлений в судебные органы.</a:t>
            </a:r>
            <a:endParaRPr lang="ru-KG" sz="1300" dirty="0"/>
          </a:p>
          <a:p>
            <a:pPr indent="360363" algn="just"/>
            <a:r>
              <a:rPr lang="ru-RU" sz="1300" dirty="0"/>
              <a:t>В результате обеспечен возврат задолженности на сумму 880,2 тыс. сомов. Дополнительно в рамках соглашения о поэтапном выкупе имущества ОАО «Кызыл-Кийский ТФЗ» произведена оплата за выкуп здания котельной с оборудованием на сумму 607,0 тыс. сомов. Общий объем взысканий в пользу Министерства финансов Кыргызской Республики за 2025 год составил 1 487,2 тыс. сомов.</a:t>
            </a:r>
            <a:endParaRPr lang="ru-KG" sz="1300" dirty="0"/>
          </a:p>
          <a:p>
            <a:pPr indent="360363" algn="just"/>
            <a:endParaRPr lang="ru-KG" sz="1300" dirty="0"/>
          </a:p>
          <a:p>
            <a:pPr indent="360363" algn="just"/>
            <a:r>
              <a:rPr lang="ru-RU" sz="1300" b="1" dirty="0">
                <a:solidFill>
                  <a:srgbClr val="002F80"/>
                </a:solidFill>
                <a:latin typeface="Open Sans 2 Ultra-Bold"/>
                <a:ea typeface="Open Sans 2 Ultra-Bold"/>
                <a:cs typeface="Open Sans 2 Ultra-Bold"/>
              </a:rPr>
              <a:t>Работа по агентскому соглашению с Национальным банком</a:t>
            </a:r>
            <a:endParaRPr lang="ru-KG" sz="1300" b="1" dirty="0">
              <a:solidFill>
                <a:srgbClr val="002F80"/>
              </a:solidFill>
              <a:latin typeface="Open Sans 2 Ultra-Bold"/>
              <a:ea typeface="Open Sans 2 Ultra-Bold"/>
              <a:cs typeface="Open Sans 2 Ultra-Bold"/>
            </a:endParaRPr>
          </a:p>
          <a:p>
            <a:pPr indent="360363" algn="just"/>
            <a:r>
              <a:rPr lang="ru-RU" sz="1300" dirty="0"/>
              <a:t>В рамках соглашений между Национальным банком, АООТ «Кайрат-Банк» и Агентством к последнему перешли права требования по кредитной линии Европейский банк реконструкции и развития по обязательствам пяти юридических лиц на общую сумму 2 281,3 тыс. долларов США.</a:t>
            </a:r>
            <a:endParaRPr lang="ru-KG" sz="1300" dirty="0"/>
          </a:p>
          <a:p>
            <a:pPr indent="360363" algn="just"/>
            <a:r>
              <a:rPr lang="ru-RU" sz="1300" dirty="0"/>
              <a:t>В связи с исчерпанием возможностей добровольного взыскания задолженности Агентство инициировало судебные процедуры признания указанных заемщиков банкротами с целью завершения обязательств через ликвидационные механизмы.</a:t>
            </a:r>
            <a:endParaRPr lang="ru-KG" sz="1300" dirty="0"/>
          </a:p>
        </p:txBody>
      </p:sp>
      <p:sp>
        <p:nvSpPr>
          <p:cNvPr id="7" name="TextBox 6">
            <a:extLst>
              <a:ext uri="{FF2B5EF4-FFF2-40B4-BE49-F238E27FC236}">
                <a16:creationId xmlns:a16="http://schemas.microsoft.com/office/drawing/2014/main" id="{5702A573-83DE-54EC-211A-B8F9503F8C9A}"/>
              </a:ext>
            </a:extLst>
          </p:cNvPr>
          <p:cNvSpPr txBox="1"/>
          <p:nvPr/>
        </p:nvSpPr>
        <p:spPr>
          <a:xfrm>
            <a:off x="822894" y="7099300"/>
            <a:ext cx="6228497" cy="2092881"/>
          </a:xfrm>
          <a:prstGeom prst="rect">
            <a:avLst/>
          </a:prstGeom>
          <a:noFill/>
        </p:spPr>
        <p:txBody>
          <a:bodyPr wrap="square">
            <a:spAutoFit/>
          </a:bodyPr>
          <a:lstStyle/>
          <a:p>
            <a:pPr marL="360363"/>
            <a:r>
              <a:rPr lang="ru-RU" sz="1300" b="1" dirty="0">
                <a:solidFill>
                  <a:srgbClr val="002F80"/>
                </a:solidFill>
                <a:latin typeface="Open Sans 2 Ultra-Bold"/>
                <a:ea typeface="Open Sans 2 Ultra-Bold"/>
                <a:cs typeface="Open Sans 2 Ultra-Bold"/>
              </a:rPr>
              <a:t>Итоги 2025 года в сфере ликвидации и взыскания задолженности:</a:t>
            </a:r>
            <a:endParaRPr lang="ru-KG" sz="1300" b="1" dirty="0">
              <a:solidFill>
                <a:srgbClr val="002F80"/>
              </a:solidFill>
              <a:latin typeface="Open Sans 2 Ultra-Bold"/>
              <a:ea typeface="Open Sans 2 Ultra-Bold"/>
              <a:cs typeface="Open Sans 2 Ultra-Bold"/>
            </a:endParaRPr>
          </a:p>
          <a:p>
            <a:pPr indent="360363" algn="just"/>
            <a:r>
              <a:rPr lang="ru-RU" sz="1300" dirty="0"/>
              <a:t>В 2025 году деятельность Агентства в сфере ликвидации банков и взыскания задолженности по агентским соглашениям была направлена на системное завершение исторических обязательств и укреплению финансовой дисциплины в банковском секторе:</a:t>
            </a:r>
            <a:endParaRPr lang="ru-KG" sz="1300" dirty="0"/>
          </a:p>
          <a:p>
            <a:pPr marL="360363" lvl="0" indent="-360363" algn="just">
              <a:buFont typeface="Wingdings" panose="05000000000000000000" pitchFamily="2" charset="2"/>
              <a:buChar char="ü"/>
            </a:pPr>
            <a:r>
              <a:rPr lang="ru-RU" sz="1300" dirty="0"/>
              <a:t>повышение эффективности возврата активов;</a:t>
            </a:r>
            <a:endParaRPr lang="ru-KG" sz="1300" dirty="0"/>
          </a:p>
          <a:p>
            <a:pPr marL="360363" indent="-360363" algn="just">
              <a:buFont typeface="Wingdings" panose="05000000000000000000" pitchFamily="2" charset="2"/>
              <a:buChar char="ü"/>
            </a:pPr>
            <a:r>
              <a:rPr lang="ru-RU" sz="1300" dirty="0"/>
              <a:t>правовую защиту интересов государства и кредиторов;</a:t>
            </a:r>
            <a:endParaRPr lang="ru-KG" sz="1300" dirty="0"/>
          </a:p>
          <a:p>
            <a:pPr marL="360363" indent="-360363" algn="just">
              <a:buFont typeface="Wingdings" panose="05000000000000000000" pitchFamily="2" charset="2"/>
              <a:buChar char="ü"/>
            </a:pPr>
            <a:r>
              <a:rPr lang="ru-RU" sz="1300" dirty="0"/>
              <a:t>соблюдение судебных процедур и сроков;</a:t>
            </a:r>
            <a:endParaRPr lang="ru-KG" sz="1300" dirty="0"/>
          </a:p>
          <a:p>
            <a:pPr marL="360363" indent="-360363" algn="just">
              <a:buFont typeface="Wingdings" panose="05000000000000000000" pitchFamily="2" charset="2"/>
              <a:buChar char="ü"/>
            </a:pPr>
            <a:r>
              <a:rPr lang="ru-RU" sz="1300" dirty="0"/>
              <a:t>минимизацию потерь по проблемным активам.</a:t>
            </a:r>
            <a:endParaRPr lang="ru-KG" sz="1300" dirty="0"/>
          </a:p>
        </p:txBody>
      </p:sp>
    </p:spTree>
    <p:extLst>
      <p:ext uri="{BB962C8B-B14F-4D97-AF65-F5344CB8AC3E}">
        <p14:creationId xmlns:p14="http://schemas.microsoft.com/office/powerpoint/2010/main" val="8592990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15382D-6779-F334-E963-093828AA250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0EF8A40-E007-4B27-A380-7A34FB17543A}"/>
              </a:ext>
            </a:extLst>
          </p:cNvPr>
          <p:cNvSpPr/>
          <p:nvPr/>
        </p:nvSpPr>
        <p:spPr>
          <a:xfrm>
            <a:off x="0" y="0"/>
            <a:ext cx="7556500" cy="10692000"/>
          </a:xfrm>
          <a:custGeom>
            <a:avLst/>
            <a:gdLst/>
            <a:ahLst/>
            <a:cxnLst/>
            <a:rect l="l" t="t" r="r" b="b"/>
            <a:pathLst>
              <a:path w="7560000" h="10692000">
                <a:moveTo>
                  <a:pt x="0" y="0"/>
                </a:moveTo>
                <a:lnTo>
                  <a:pt x="7560000" y="0"/>
                </a:lnTo>
                <a:lnTo>
                  <a:pt x="7560000" y="10692000"/>
                </a:lnTo>
                <a:lnTo>
                  <a:pt x="0" y="10692000"/>
                </a:lnTo>
                <a:lnTo>
                  <a:pt x="0" y="0"/>
                </a:lnTo>
                <a:close/>
              </a:path>
            </a:pathLst>
          </a:custGeom>
          <a:blipFill>
            <a:blip r:embed="rId3"/>
            <a:stretch>
              <a:fillRect l="-4952" t="-1069" r="-168243" b="-1069"/>
            </a:stretch>
          </a:blipFill>
        </p:spPr>
        <p:txBody>
          <a:bodyPr/>
          <a:lstStyle/>
          <a:p>
            <a:endParaRPr lang="ru-KG" dirty="0"/>
          </a:p>
        </p:txBody>
      </p:sp>
      <p:sp>
        <p:nvSpPr>
          <p:cNvPr id="3" name="AutoShape 7">
            <a:extLst>
              <a:ext uri="{FF2B5EF4-FFF2-40B4-BE49-F238E27FC236}">
                <a16:creationId xmlns:a16="http://schemas.microsoft.com/office/drawing/2014/main" id="{BD6421AE-5195-F04E-6C3D-8F33E1715DD5}"/>
              </a:ext>
            </a:extLst>
          </p:cNvPr>
          <p:cNvSpPr/>
          <p:nvPr/>
        </p:nvSpPr>
        <p:spPr>
          <a:xfrm>
            <a:off x="756008" y="9933619"/>
            <a:ext cx="6047992" cy="2381"/>
          </a:xfrm>
          <a:prstGeom prst="line">
            <a:avLst/>
          </a:prstGeom>
          <a:ln w="19050" cap="rnd">
            <a:solidFill>
              <a:srgbClr val="4F4F4F"/>
            </a:solidFill>
            <a:prstDash val="solid"/>
            <a:headEnd type="none" w="sm" len="sm"/>
            <a:tailEnd type="none" w="sm" len="sm"/>
          </a:ln>
        </p:spPr>
      </p:sp>
      <p:sp>
        <p:nvSpPr>
          <p:cNvPr id="4" name="TextBox 15">
            <a:extLst>
              <a:ext uri="{FF2B5EF4-FFF2-40B4-BE49-F238E27FC236}">
                <a16:creationId xmlns:a16="http://schemas.microsoft.com/office/drawing/2014/main" id="{E98BF26E-134E-49D7-81FC-784A6C7DAB38}"/>
              </a:ext>
            </a:extLst>
          </p:cNvPr>
          <p:cNvSpPr txBox="1"/>
          <p:nvPr/>
        </p:nvSpPr>
        <p:spPr>
          <a:xfrm>
            <a:off x="3608398" y="10210902"/>
            <a:ext cx="3201564" cy="181012"/>
          </a:xfrm>
          <a:prstGeom prst="rect">
            <a:avLst/>
          </a:prstGeom>
        </p:spPr>
        <p:txBody>
          <a:bodyPr lIns="0" tIns="0" rIns="0" bIns="0" rtlCol="0" anchor="t">
            <a:spAutoFit/>
          </a:bodyPr>
          <a:lstStyle/>
          <a:p>
            <a:pPr algn="r">
              <a:lnSpc>
                <a:spcPts val="1400"/>
              </a:lnSpc>
            </a:pPr>
            <a:r>
              <a:rPr lang="ru-RU" sz="1400" i="1" dirty="0">
                <a:solidFill>
                  <a:srgbClr val="4F4F4F"/>
                </a:solidFill>
                <a:latin typeface="Open Sans 1 Italics"/>
                <a:ea typeface="Open Sans 1 Italics"/>
                <a:cs typeface="Open Sans 1 Italics"/>
                <a:sym typeface="Open Sans 1 Italics"/>
              </a:rPr>
              <a:t>Годовой отчет за </a:t>
            </a:r>
            <a:r>
              <a:rPr lang="en-US" sz="1400" i="1" dirty="0">
                <a:solidFill>
                  <a:srgbClr val="4F4F4F"/>
                </a:solidFill>
                <a:latin typeface="Open Sans 1 Italics"/>
                <a:ea typeface="Open Sans 1 Italics"/>
                <a:cs typeface="Open Sans 1 Italics"/>
                <a:sym typeface="Open Sans 1 Italics"/>
              </a:rPr>
              <a:t>202</a:t>
            </a:r>
            <a:r>
              <a:rPr lang="ru-RU" sz="1400" i="1" dirty="0">
                <a:solidFill>
                  <a:srgbClr val="4F4F4F"/>
                </a:solidFill>
                <a:latin typeface="Open Sans 1 Italics"/>
                <a:ea typeface="Open Sans 1 Italics"/>
                <a:cs typeface="Open Sans 1 Italics"/>
                <a:sym typeface="Open Sans 1 Italics"/>
              </a:rPr>
              <a:t>5 год</a:t>
            </a:r>
            <a:endParaRPr lang="en-US" sz="1400" i="1" dirty="0">
              <a:solidFill>
                <a:srgbClr val="4F4F4F"/>
              </a:solidFill>
              <a:latin typeface="Open Sans 1 Italics"/>
              <a:ea typeface="Open Sans 1 Italics"/>
              <a:cs typeface="Open Sans 1 Italics"/>
              <a:sym typeface="Open Sans 1 Italics"/>
            </a:endParaRPr>
          </a:p>
        </p:txBody>
      </p:sp>
      <p:grpSp>
        <p:nvGrpSpPr>
          <p:cNvPr id="5" name="Group 2">
            <a:extLst>
              <a:ext uri="{FF2B5EF4-FFF2-40B4-BE49-F238E27FC236}">
                <a16:creationId xmlns:a16="http://schemas.microsoft.com/office/drawing/2014/main" id="{65F50AA4-3A6B-5259-6D87-B63007C53675}"/>
              </a:ext>
            </a:extLst>
          </p:cNvPr>
          <p:cNvGrpSpPr/>
          <p:nvPr/>
        </p:nvGrpSpPr>
        <p:grpSpPr>
          <a:xfrm>
            <a:off x="756000" y="10050300"/>
            <a:ext cx="490114" cy="490114"/>
            <a:chOff x="0" y="0"/>
            <a:chExt cx="812800" cy="812800"/>
          </a:xfrm>
        </p:grpSpPr>
        <p:sp>
          <p:nvSpPr>
            <p:cNvPr id="6" name="Freeform 3">
              <a:extLst>
                <a:ext uri="{FF2B5EF4-FFF2-40B4-BE49-F238E27FC236}">
                  <a16:creationId xmlns:a16="http://schemas.microsoft.com/office/drawing/2014/main" id="{6FFCB63E-05CC-59F6-0611-DE012AD43AC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DEDED"/>
            </a:solidFill>
          </p:spPr>
        </p:sp>
        <p:sp>
          <p:nvSpPr>
            <p:cNvPr id="8" name="TextBox 4">
              <a:extLst>
                <a:ext uri="{FF2B5EF4-FFF2-40B4-BE49-F238E27FC236}">
                  <a16:creationId xmlns:a16="http://schemas.microsoft.com/office/drawing/2014/main" id="{40BB63EB-8AA3-66EB-85CC-88A0F5664358}"/>
                </a:ext>
              </a:extLst>
            </p:cNvPr>
            <p:cNvSpPr txBox="1"/>
            <p:nvPr/>
          </p:nvSpPr>
          <p:spPr>
            <a:xfrm>
              <a:off x="76200" y="76200"/>
              <a:ext cx="660400" cy="660400"/>
            </a:xfrm>
            <a:prstGeom prst="rect">
              <a:avLst/>
            </a:prstGeom>
          </p:spPr>
          <p:txBody>
            <a:bodyPr lIns="50800" tIns="50800" rIns="50800" bIns="50800" rtlCol="0" anchor="ctr"/>
            <a:lstStyle/>
            <a:p>
              <a:pPr algn="ctr">
                <a:lnSpc>
                  <a:spcPts val="1439"/>
                </a:lnSpc>
              </a:pPr>
              <a:endParaRPr/>
            </a:p>
          </p:txBody>
        </p:sp>
      </p:grpSp>
      <p:sp>
        <p:nvSpPr>
          <p:cNvPr id="12" name="TextBox 18">
            <a:extLst>
              <a:ext uri="{FF2B5EF4-FFF2-40B4-BE49-F238E27FC236}">
                <a16:creationId xmlns:a16="http://schemas.microsoft.com/office/drawing/2014/main" id="{09E9609F-5D9E-0996-FFF1-266583F1B0EB}"/>
              </a:ext>
            </a:extLst>
          </p:cNvPr>
          <p:cNvSpPr txBox="1"/>
          <p:nvPr/>
        </p:nvSpPr>
        <p:spPr>
          <a:xfrm>
            <a:off x="812421" y="10173437"/>
            <a:ext cx="377272" cy="271485"/>
          </a:xfrm>
          <a:prstGeom prst="rect">
            <a:avLst/>
          </a:prstGeom>
        </p:spPr>
        <p:txBody>
          <a:bodyPr lIns="0" tIns="0" rIns="0" bIns="0" rtlCol="0" anchor="t">
            <a:spAutoFit/>
          </a:bodyPr>
          <a:lstStyle/>
          <a:p>
            <a:pPr algn="ctr">
              <a:lnSpc>
                <a:spcPts val="2100"/>
              </a:lnSpc>
            </a:pPr>
            <a:r>
              <a:rPr lang="ru-RU" sz="2100" b="1" dirty="0">
                <a:solidFill>
                  <a:srgbClr val="002F80"/>
                </a:solidFill>
                <a:latin typeface="Open Sans 1 Bold"/>
                <a:ea typeface="Open Sans 1 Bold"/>
                <a:cs typeface="Open Sans 1 Bold"/>
                <a:sym typeface="Open Sans 1 Bold"/>
              </a:rPr>
              <a:t>25</a:t>
            </a:r>
            <a:endParaRPr lang="en-US" sz="2100" b="1" dirty="0">
              <a:solidFill>
                <a:srgbClr val="002F80"/>
              </a:solidFill>
              <a:latin typeface="Open Sans 1 Bold"/>
              <a:ea typeface="Open Sans 1 Bold"/>
              <a:cs typeface="Open Sans 1 Bold"/>
              <a:sym typeface="Open Sans 1 Bold"/>
            </a:endParaRPr>
          </a:p>
        </p:txBody>
      </p:sp>
      <p:sp>
        <p:nvSpPr>
          <p:cNvPr id="18" name="AutoShape 6">
            <a:extLst>
              <a:ext uri="{FF2B5EF4-FFF2-40B4-BE49-F238E27FC236}">
                <a16:creationId xmlns:a16="http://schemas.microsoft.com/office/drawing/2014/main" id="{73D05614-9C65-935D-AFC7-4CE9127C0E49}"/>
              </a:ext>
            </a:extLst>
          </p:cNvPr>
          <p:cNvSpPr/>
          <p:nvPr/>
        </p:nvSpPr>
        <p:spPr>
          <a:xfrm>
            <a:off x="1240260" y="1993900"/>
            <a:ext cx="935285" cy="0"/>
          </a:xfrm>
          <a:prstGeom prst="line">
            <a:avLst/>
          </a:prstGeom>
          <a:ln w="47625" cap="rnd">
            <a:solidFill>
              <a:srgbClr val="FEBA3A"/>
            </a:solidFill>
            <a:prstDash val="solid"/>
            <a:headEnd type="none" w="sm" len="sm"/>
            <a:tailEnd type="none" w="sm" len="sm"/>
          </a:ln>
        </p:spPr>
      </p:sp>
      <p:grpSp>
        <p:nvGrpSpPr>
          <p:cNvPr id="13" name="Group 33">
            <a:extLst>
              <a:ext uri="{FF2B5EF4-FFF2-40B4-BE49-F238E27FC236}">
                <a16:creationId xmlns:a16="http://schemas.microsoft.com/office/drawing/2014/main" id="{34492ED7-B35E-D08D-921D-881E058AF61B}"/>
              </a:ext>
            </a:extLst>
          </p:cNvPr>
          <p:cNvGrpSpPr/>
          <p:nvPr/>
        </p:nvGrpSpPr>
        <p:grpSpPr>
          <a:xfrm>
            <a:off x="1240261" y="908400"/>
            <a:ext cx="935285" cy="852877"/>
            <a:chOff x="0" y="0"/>
            <a:chExt cx="335185" cy="305652"/>
          </a:xfrm>
        </p:grpSpPr>
        <p:sp>
          <p:nvSpPr>
            <p:cNvPr id="14" name="Freeform 34">
              <a:extLst>
                <a:ext uri="{FF2B5EF4-FFF2-40B4-BE49-F238E27FC236}">
                  <a16:creationId xmlns:a16="http://schemas.microsoft.com/office/drawing/2014/main" id="{9D076682-8989-A7E6-36D5-DEB35C38EAEF}"/>
                </a:ext>
              </a:extLst>
            </p:cNvPr>
            <p:cNvSpPr/>
            <p:nvPr/>
          </p:nvSpPr>
          <p:spPr>
            <a:xfrm>
              <a:off x="0" y="0"/>
              <a:ext cx="335185" cy="305652"/>
            </a:xfrm>
            <a:custGeom>
              <a:avLst/>
              <a:gdLst/>
              <a:ahLst/>
              <a:cxnLst/>
              <a:rect l="l" t="t" r="r" b="b"/>
              <a:pathLst>
                <a:path w="335185" h="305652">
                  <a:moveTo>
                    <a:pt x="0" y="0"/>
                  </a:moveTo>
                  <a:lnTo>
                    <a:pt x="335185" y="0"/>
                  </a:lnTo>
                  <a:lnTo>
                    <a:pt x="335185" y="305652"/>
                  </a:lnTo>
                  <a:lnTo>
                    <a:pt x="0" y="305652"/>
                  </a:lnTo>
                  <a:close/>
                </a:path>
              </a:pathLst>
            </a:custGeom>
            <a:solidFill>
              <a:srgbClr val="FEBA3A"/>
            </a:solidFill>
          </p:spPr>
          <p:txBody>
            <a:bodyPr/>
            <a:lstStyle/>
            <a:p>
              <a:endParaRPr lang="ru-KG" dirty="0"/>
            </a:p>
          </p:txBody>
        </p:sp>
        <p:sp>
          <p:nvSpPr>
            <p:cNvPr id="15" name="TextBox 35">
              <a:extLst>
                <a:ext uri="{FF2B5EF4-FFF2-40B4-BE49-F238E27FC236}">
                  <a16:creationId xmlns:a16="http://schemas.microsoft.com/office/drawing/2014/main" id="{0CC96F9B-A519-C25C-B8B5-9F563A2C5B8A}"/>
                </a:ext>
              </a:extLst>
            </p:cNvPr>
            <p:cNvSpPr txBox="1"/>
            <p:nvPr/>
          </p:nvSpPr>
          <p:spPr>
            <a:xfrm>
              <a:off x="0" y="0"/>
              <a:ext cx="335185" cy="305652"/>
            </a:xfrm>
            <a:prstGeom prst="rect">
              <a:avLst/>
            </a:prstGeom>
          </p:spPr>
          <p:txBody>
            <a:bodyPr lIns="50800" tIns="50800" rIns="50800" bIns="50800" rtlCol="0" anchor="ctr"/>
            <a:lstStyle/>
            <a:p>
              <a:pPr algn="ctr">
                <a:lnSpc>
                  <a:spcPts val="1439"/>
                </a:lnSpc>
              </a:pPr>
              <a:endParaRPr/>
            </a:p>
          </p:txBody>
        </p:sp>
      </p:grpSp>
      <p:sp>
        <p:nvSpPr>
          <p:cNvPr id="16" name="TextBox 36">
            <a:extLst>
              <a:ext uri="{FF2B5EF4-FFF2-40B4-BE49-F238E27FC236}">
                <a16:creationId xmlns:a16="http://schemas.microsoft.com/office/drawing/2014/main" id="{4584FBFB-D288-8FB6-4FFC-6A18EE845DB9}"/>
              </a:ext>
            </a:extLst>
          </p:cNvPr>
          <p:cNvSpPr txBox="1"/>
          <p:nvPr/>
        </p:nvSpPr>
        <p:spPr>
          <a:xfrm>
            <a:off x="1402297" y="1142859"/>
            <a:ext cx="611212" cy="413703"/>
          </a:xfrm>
          <a:prstGeom prst="rect">
            <a:avLst/>
          </a:prstGeom>
        </p:spPr>
        <p:txBody>
          <a:bodyPr lIns="0" tIns="0" rIns="0" bIns="0" rtlCol="0" anchor="t">
            <a:spAutoFit/>
          </a:bodyPr>
          <a:lstStyle/>
          <a:p>
            <a:pPr algn="ctr">
              <a:lnSpc>
                <a:spcPts val="3200"/>
              </a:lnSpc>
            </a:pPr>
            <a:r>
              <a:rPr lang="en-US" sz="3200" b="1" dirty="0">
                <a:solidFill>
                  <a:srgbClr val="FFFFFF"/>
                </a:solidFill>
                <a:latin typeface="Open Sans 2 Ultra-Bold"/>
                <a:ea typeface="Open Sans 2 Ultra-Bold"/>
                <a:cs typeface="Open Sans 2 Ultra-Bold"/>
                <a:sym typeface="Open Sans 2 Ultra-Bold"/>
              </a:rPr>
              <a:t>0</a:t>
            </a:r>
            <a:r>
              <a:rPr lang="ru-RU" sz="3200" b="1" dirty="0">
                <a:solidFill>
                  <a:srgbClr val="FFFFFF"/>
                </a:solidFill>
                <a:latin typeface="Open Sans 2 Ultra-Bold"/>
                <a:ea typeface="Open Sans 2 Ultra-Bold"/>
                <a:cs typeface="Open Sans 2 Ultra-Bold"/>
                <a:sym typeface="Open Sans 2 Ultra-Bold"/>
              </a:rPr>
              <a:t>5</a:t>
            </a:r>
            <a:endParaRPr lang="en-US" sz="3200" b="1" dirty="0">
              <a:solidFill>
                <a:srgbClr val="FFFFFF"/>
              </a:solidFill>
              <a:latin typeface="Open Sans 2 Ultra-Bold"/>
              <a:ea typeface="Open Sans 2 Ultra-Bold"/>
              <a:cs typeface="Open Sans 2 Ultra-Bold"/>
              <a:sym typeface="Open Sans 2 Ultra-Bold"/>
            </a:endParaRPr>
          </a:p>
        </p:txBody>
      </p:sp>
      <p:sp>
        <p:nvSpPr>
          <p:cNvPr id="17" name="TextBox 9">
            <a:extLst>
              <a:ext uri="{FF2B5EF4-FFF2-40B4-BE49-F238E27FC236}">
                <a16:creationId xmlns:a16="http://schemas.microsoft.com/office/drawing/2014/main" id="{4D393CBF-641F-3A26-DB20-56D03AD1D12B}"/>
              </a:ext>
            </a:extLst>
          </p:cNvPr>
          <p:cNvSpPr txBox="1"/>
          <p:nvPr/>
        </p:nvSpPr>
        <p:spPr>
          <a:xfrm>
            <a:off x="1133280" y="2192602"/>
            <a:ext cx="5890789" cy="1311385"/>
          </a:xfrm>
          <a:prstGeom prst="rect">
            <a:avLst/>
          </a:prstGeom>
        </p:spPr>
        <p:txBody>
          <a:bodyPr wrap="square" lIns="0" tIns="0" rIns="0" bIns="0" rtlCol="0" anchor="t">
            <a:spAutoFit/>
          </a:bodyPr>
          <a:lstStyle/>
          <a:p>
            <a:pPr>
              <a:lnSpc>
                <a:spcPts val="3200"/>
              </a:lnSpc>
              <a:spcBef>
                <a:spcPts val="600"/>
              </a:spcBef>
            </a:pPr>
            <a:r>
              <a:rPr lang="ru-RU" sz="3200" b="1" dirty="0">
                <a:solidFill>
                  <a:srgbClr val="002F80"/>
                </a:solidFill>
                <a:latin typeface="Open Sans 2 Ultra-Bold"/>
                <a:ea typeface="Open Sans 2 Ultra-Bold"/>
                <a:cs typeface="Open Sans 2 Ultra-Bold"/>
              </a:rPr>
              <a:t>СИСТЕМА </a:t>
            </a:r>
          </a:p>
          <a:p>
            <a:pPr>
              <a:lnSpc>
                <a:spcPts val="3200"/>
              </a:lnSpc>
              <a:spcBef>
                <a:spcPts val="600"/>
              </a:spcBef>
              <a:spcAft>
                <a:spcPts val="600"/>
              </a:spcAft>
            </a:pPr>
            <a:r>
              <a:rPr lang="ru-RU" sz="3200" b="1" dirty="0">
                <a:solidFill>
                  <a:srgbClr val="002F80"/>
                </a:solidFill>
                <a:latin typeface="Open Sans 2 Ultra-Bold"/>
                <a:ea typeface="Open Sans 2 Ultra-Bold"/>
                <a:cs typeface="Open Sans 2 Ultra-Bold"/>
              </a:rPr>
              <a:t>УПРАВЛЕНИЯ И ВЗАИМОДЕЙСТВИЯ</a:t>
            </a:r>
            <a:endParaRPr lang="ru-KG" sz="3200" b="1" dirty="0">
              <a:solidFill>
                <a:srgbClr val="002F80"/>
              </a:solidFill>
              <a:latin typeface="Open Sans 2 Ultra-Bold"/>
              <a:ea typeface="Open Sans 2 Ultra-Bold"/>
              <a:cs typeface="Open Sans 2 Ultra-Bold"/>
            </a:endParaRPr>
          </a:p>
        </p:txBody>
      </p:sp>
      <p:pic>
        <p:nvPicPr>
          <p:cNvPr id="10" name="Рисунок 9">
            <a:extLst>
              <a:ext uri="{FF2B5EF4-FFF2-40B4-BE49-F238E27FC236}">
                <a16:creationId xmlns:a16="http://schemas.microsoft.com/office/drawing/2014/main" id="{28F68F15-1F2B-E9B9-33CA-8516B93904A8}"/>
              </a:ext>
            </a:extLst>
          </p:cNvPr>
          <p:cNvPicPr>
            <a:picLocks noChangeAspect="1"/>
          </p:cNvPicPr>
          <p:nvPr/>
        </p:nvPicPr>
        <p:blipFill>
          <a:blip r:embed="rId4"/>
          <a:stretch>
            <a:fillRect/>
          </a:stretch>
        </p:blipFill>
        <p:spPr>
          <a:xfrm>
            <a:off x="517525" y="4070605"/>
            <a:ext cx="6521450" cy="4297890"/>
          </a:xfrm>
          <a:prstGeom prst="rect">
            <a:avLst/>
          </a:prstGeom>
          <a:ln>
            <a:noFill/>
          </a:ln>
          <a:effectLst>
            <a:softEdge rad="112500"/>
          </a:effectLst>
        </p:spPr>
      </p:pic>
    </p:spTree>
    <p:extLst>
      <p:ext uri="{BB962C8B-B14F-4D97-AF65-F5344CB8AC3E}">
        <p14:creationId xmlns:p14="http://schemas.microsoft.com/office/powerpoint/2010/main" val="39605089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D3F8E6-DFB5-11CC-0F04-0B71A35DD99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F82205E-4B44-0531-7EB6-EC04D94AC0F9}"/>
              </a:ext>
            </a:extLst>
          </p:cNvPr>
          <p:cNvSpPr/>
          <p:nvPr/>
        </p:nvSpPr>
        <p:spPr>
          <a:xfrm>
            <a:off x="0" y="-15208"/>
            <a:ext cx="7556500" cy="10692000"/>
          </a:xfrm>
          <a:custGeom>
            <a:avLst/>
            <a:gdLst/>
            <a:ahLst/>
            <a:cxnLst/>
            <a:rect l="l" t="t" r="r" b="b"/>
            <a:pathLst>
              <a:path w="7560000" h="10692000">
                <a:moveTo>
                  <a:pt x="0" y="0"/>
                </a:moveTo>
                <a:lnTo>
                  <a:pt x="7560000" y="0"/>
                </a:lnTo>
                <a:lnTo>
                  <a:pt x="7560000" y="10692000"/>
                </a:lnTo>
                <a:lnTo>
                  <a:pt x="0" y="10692000"/>
                </a:lnTo>
                <a:lnTo>
                  <a:pt x="0" y="0"/>
                </a:lnTo>
                <a:close/>
              </a:path>
            </a:pathLst>
          </a:custGeom>
          <a:blipFill>
            <a:blip r:embed="rId3"/>
            <a:stretch>
              <a:fillRect l="-4952" t="-1069" r="-168243" b="-1069"/>
            </a:stretch>
          </a:blipFill>
        </p:spPr>
        <p:txBody>
          <a:bodyPr/>
          <a:lstStyle/>
          <a:p>
            <a:endParaRPr lang="ru-KG" dirty="0"/>
          </a:p>
        </p:txBody>
      </p:sp>
      <p:sp>
        <p:nvSpPr>
          <p:cNvPr id="3" name="AutoShape 7">
            <a:extLst>
              <a:ext uri="{FF2B5EF4-FFF2-40B4-BE49-F238E27FC236}">
                <a16:creationId xmlns:a16="http://schemas.microsoft.com/office/drawing/2014/main" id="{10184F74-F764-B922-6394-61540EA695E2}"/>
              </a:ext>
            </a:extLst>
          </p:cNvPr>
          <p:cNvSpPr/>
          <p:nvPr/>
        </p:nvSpPr>
        <p:spPr>
          <a:xfrm>
            <a:off x="801948" y="9918700"/>
            <a:ext cx="6047992" cy="2381"/>
          </a:xfrm>
          <a:prstGeom prst="line">
            <a:avLst/>
          </a:prstGeom>
          <a:ln w="19050" cap="rnd">
            <a:solidFill>
              <a:srgbClr val="4F4F4F"/>
            </a:solidFill>
            <a:prstDash val="solid"/>
            <a:headEnd type="none" w="sm" len="sm"/>
            <a:tailEnd type="none" w="sm" len="sm"/>
          </a:ln>
        </p:spPr>
      </p:sp>
      <p:sp>
        <p:nvSpPr>
          <p:cNvPr id="4" name="TextBox 15">
            <a:extLst>
              <a:ext uri="{FF2B5EF4-FFF2-40B4-BE49-F238E27FC236}">
                <a16:creationId xmlns:a16="http://schemas.microsoft.com/office/drawing/2014/main" id="{12020D85-BD1D-8632-AF4B-0C53B35A03A3}"/>
              </a:ext>
            </a:extLst>
          </p:cNvPr>
          <p:cNvSpPr txBox="1"/>
          <p:nvPr/>
        </p:nvSpPr>
        <p:spPr>
          <a:xfrm>
            <a:off x="3644884" y="10149223"/>
            <a:ext cx="3201564" cy="181012"/>
          </a:xfrm>
          <a:prstGeom prst="rect">
            <a:avLst/>
          </a:prstGeom>
        </p:spPr>
        <p:txBody>
          <a:bodyPr lIns="0" tIns="0" rIns="0" bIns="0" rtlCol="0" anchor="t">
            <a:spAutoFit/>
          </a:bodyPr>
          <a:lstStyle/>
          <a:p>
            <a:pPr algn="r">
              <a:lnSpc>
                <a:spcPts val="1400"/>
              </a:lnSpc>
            </a:pPr>
            <a:r>
              <a:rPr lang="ru-RU" sz="1400" i="1" dirty="0">
                <a:solidFill>
                  <a:srgbClr val="4F4F4F"/>
                </a:solidFill>
                <a:latin typeface="Open Sans 1 Italics"/>
                <a:ea typeface="Open Sans 1 Italics"/>
                <a:cs typeface="Open Sans 1 Italics"/>
                <a:sym typeface="Open Sans 1 Italics"/>
              </a:rPr>
              <a:t>Годовой отчет за </a:t>
            </a:r>
            <a:r>
              <a:rPr lang="en-US" sz="1400" i="1" dirty="0">
                <a:solidFill>
                  <a:srgbClr val="4F4F4F"/>
                </a:solidFill>
                <a:latin typeface="Open Sans 1 Italics"/>
                <a:ea typeface="Open Sans 1 Italics"/>
                <a:cs typeface="Open Sans 1 Italics"/>
                <a:sym typeface="Open Sans 1 Italics"/>
              </a:rPr>
              <a:t>202</a:t>
            </a:r>
            <a:r>
              <a:rPr lang="ru-RU" sz="1400" i="1" dirty="0">
                <a:solidFill>
                  <a:srgbClr val="4F4F4F"/>
                </a:solidFill>
                <a:latin typeface="Open Sans 1 Italics"/>
                <a:ea typeface="Open Sans 1 Italics"/>
                <a:cs typeface="Open Sans 1 Italics"/>
                <a:sym typeface="Open Sans 1 Italics"/>
              </a:rPr>
              <a:t>5 год</a:t>
            </a:r>
            <a:endParaRPr lang="en-US" sz="1400" i="1" dirty="0">
              <a:solidFill>
                <a:srgbClr val="4F4F4F"/>
              </a:solidFill>
              <a:latin typeface="Open Sans 1 Italics"/>
              <a:ea typeface="Open Sans 1 Italics"/>
              <a:cs typeface="Open Sans 1 Italics"/>
              <a:sym typeface="Open Sans 1 Italics"/>
            </a:endParaRPr>
          </a:p>
        </p:txBody>
      </p:sp>
      <p:grpSp>
        <p:nvGrpSpPr>
          <p:cNvPr id="5" name="Group 2">
            <a:extLst>
              <a:ext uri="{FF2B5EF4-FFF2-40B4-BE49-F238E27FC236}">
                <a16:creationId xmlns:a16="http://schemas.microsoft.com/office/drawing/2014/main" id="{4D111E22-698D-3498-5702-9C2A817788F2}"/>
              </a:ext>
            </a:extLst>
          </p:cNvPr>
          <p:cNvGrpSpPr/>
          <p:nvPr/>
        </p:nvGrpSpPr>
        <p:grpSpPr>
          <a:xfrm>
            <a:off x="801948" y="10009393"/>
            <a:ext cx="490114" cy="490114"/>
            <a:chOff x="0" y="0"/>
            <a:chExt cx="812800" cy="812800"/>
          </a:xfrm>
        </p:grpSpPr>
        <p:sp>
          <p:nvSpPr>
            <p:cNvPr id="6" name="Freeform 3">
              <a:extLst>
                <a:ext uri="{FF2B5EF4-FFF2-40B4-BE49-F238E27FC236}">
                  <a16:creationId xmlns:a16="http://schemas.microsoft.com/office/drawing/2014/main" id="{0AD32DBF-4085-7868-9F9C-F9AE9777C51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DEDED"/>
            </a:solidFill>
          </p:spPr>
        </p:sp>
        <p:sp>
          <p:nvSpPr>
            <p:cNvPr id="8" name="TextBox 4">
              <a:extLst>
                <a:ext uri="{FF2B5EF4-FFF2-40B4-BE49-F238E27FC236}">
                  <a16:creationId xmlns:a16="http://schemas.microsoft.com/office/drawing/2014/main" id="{C7C5431E-91B9-DDBE-407A-2A7AA6BD4BF5}"/>
                </a:ext>
              </a:extLst>
            </p:cNvPr>
            <p:cNvSpPr txBox="1"/>
            <p:nvPr/>
          </p:nvSpPr>
          <p:spPr>
            <a:xfrm>
              <a:off x="76200" y="76200"/>
              <a:ext cx="660400" cy="660400"/>
            </a:xfrm>
            <a:prstGeom prst="rect">
              <a:avLst/>
            </a:prstGeom>
          </p:spPr>
          <p:txBody>
            <a:bodyPr lIns="50800" tIns="50800" rIns="50800" bIns="50800" rtlCol="0" anchor="ctr"/>
            <a:lstStyle/>
            <a:p>
              <a:pPr algn="ctr">
                <a:lnSpc>
                  <a:spcPts val="1439"/>
                </a:lnSpc>
              </a:pPr>
              <a:endParaRPr/>
            </a:p>
          </p:txBody>
        </p:sp>
      </p:grpSp>
      <p:sp>
        <p:nvSpPr>
          <p:cNvPr id="12" name="TextBox 18">
            <a:extLst>
              <a:ext uri="{FF2B5EF4-FFF2-40B4-BE49-F238E27FC236}">
                <a16:creationId xmlns:a16="http://schemas.microsoft.com/office/drawing/2014/main" id="{C3914A93-530F-CC4C-45E3-154E5A6ED3B8}"/>
              </a:ext>
            </a:extLst>
          </p:cNvPr>
          <p:cNvSpPr txBox="1"/>
          <p:nvPr/>
        </p:nvSpPr>
        <p:spPr>
          <a:xfrm>
            <a:off x="868842" y="10110087"/>
            <a:ext cx="377272" cy="271485"/>
          </a:xfrm>
          <a:prstGeom prst="rect">
            <a:avLst/>
          </a:prstGeom>
        </p:spPr>
        <p:txBody>
          <a:bodyPr lIns="0" tIns="0" rIns="0" bIns="0" rtlCol="0" anchor="t">
            <a:spAutoFit/>
          </a:bodyPr>
          <a:lstStyle/>
          <a:p>
            <a:pPr algn="ctr">
              <a:lnSpc>
                <a:spcPts val="2100"/>
              </a:lnSpc>
            </a:pPr>
            <a:r>
              <a:rPr lang="ru-RU" sz="2100" b="1" dirty="0">
                <a:solidFill>
                  <a:srgbClr val="002F80"/>
                </a:solidFill>
                <a:latin typeface="Open Sans 1 Bold"/>
                <a:ea typeface="Open Sans 1 Bold"/>
                <a:cs typeface="Open Sans 1 Bold"/>
                <a:sym typeface="Open Sans 1 Bold"/>
              </a:rPr>
              <a:t>26</a:t>
            </a:r>
            <a:endParaRPr lang="en-US" sz="2100" b="1" dirty="0">
              <a:solidFill>
                <a:srgbClr val="002F80"/>
              </a:solidFill>
              <a:latin typeface="Open Sans 1 Bold"/>
              <a:ea typeface="Open Sans 1 Bold"/>
              <a:cs typeface="Open Sans 1 Bold"/>
              <a:sym typeface="Open Sans 1 Bold"/>
            </a:endParaRPr>
          </a:p>
        </p:txBody>
      </p:sp>
      <p:sp>
        <p:nvSpPr>
          <p:cNvPr id="18" name="AutoShape 6">
            <a:extLst>
              <a:ext uri="{FF2B5EF4-FFF2-40B4-BE49-F238E27FC236}">
                <a16:creationId xmlns:a16="http://schemas.microsoft.com/office/drawing/2014/main" id="{5C74CF6C-61F2-EA3F-989F-25BC63484151}"/>
              </a:ext>
            </a:extLst>
          </p:cNvPr>
          <p:cNvSpPr/>
          <p:nvPr/>
        </p:nvSpPr>
        <p:spPr>
          <a:xfrm>
            <a:off x="958850" y="774700"/>
            <a:ext cx="613868" cy="0"/>
          </a:xfrm>
          <a:prstGeom prst="line">
            <a:avLst/>
          </a:prstGeom>
          <a:ln w="47625" cap="rnd">
            <a:solidFill>
              <a:srgbClr val="FEBA3A"/>
            </a:solidFill>
            <a:prstDash val="solid"/>
            <a:headEnd type="none" w="sm" len="sm"/>
            <a:tailEnd type="none" w="sm" len="sm"/>
          </a:ln>
        </p:spPr>
      </p:sp>
      <p:sp>
        <p:nvSpPr>
          <p:cNvPr id="28" name="TextBox 27">
            <a:extLst>
              <a:ext uri="{FF2B5EF4-FFF2-40B4-BE49-F238E27FC236}">
                <a16:creationId xmlns:a16="http://schemas.microsoft.com/office/drawing/2014/main" id="{C2FC8D89-EE9D-AED3-864E-5E904BB5AE6A}"/>
              </a:ext>
            </a:extLst>
          </p:cNvPr>
          <p:cNvSpPr txBox="1"/>
          <p:nvPr/>
        </p:nvSpPr>
        <p:spPr>
          <a:xfrm>
            <a:off x="801948" y="829447"/>
            <a:ext cx="6299067" cy="6894195"/>
          </a:xfrm>
          <a:prstGeom prst="rect">
            <a:avLst/>
          </a:prstGeom>
          <a:noFill/>
        </p:spPr>
        <p:txBody>
          <a:bodyPr wrap="square">
            <a:spAutoFit/>
          </a:bodyPr>
          <a:lstStyle/>
          <a:p>
            <a:pPr indent="360363" algn="just"/>
            <a:r>
              <a:rPr lang="ru-RU" sz="1300" dirty="0"/>
              <a:t>В 2025 году Агентство продолжило совершенствование корпоративной модели управления, обеспечивающей прозрачность, стратегическую координацию и операционную эффективность. Основу корпоративного управления составляют Совет директоров, Правление, а также независимые функции внутреннего аудита и управления рисками, подотчетные Совету директоров.</a:t>
            </a:r>
            <a:endParaRPr lang="ru-KG" sz="1300" dirty="0"/>
          </a:p>
          <a:p>
            <a:pPr indent="360363" algn="just"/>
            <a:endParaRPr lang="ru-RU" sz="1300" b="1" dirty="0">
              <a:solidFill>
                <a:srgbClr val="002F80"/>
              </a:solidFill>
              <a:latin typeface="Open Sans 2 Ultra-Bold"/>
              <a:ea typeface="Open Sans 2 Ultra-Bold"/>
              <a:cs typeface="Open Sans 2 Ultra-Bold"/>
            </a:endParaRPr>
          </a:p>
          <a:p>
            <a:pPr indent="360363" algn="just"/>
            <a:r>
              <a:rPr lang="ru-RU" sz="1300" b="1" dirty="0">
                <a:solidFill>
                  <a:srgbClr val="002F80"/>
                </a:solidFill>
                <a:latin typeface="Open Sans 2 Ultra-Bold"/>
                <a:ea typeface="Open Sans 2 Ultra-Bold"/>
                <a:cs typeface="Open Sans 2 Ultra-Bold"/>
              </a:rPr>
              <a:t>Совет директоров </a:t>
            </a:r>
          </a:p>
          <a:p>
            <a:pPr indent="360363" algn="just"/>
            <a:r>
              <a:rPr lang="ru-RU" sz="1300" dirty="0"/>
              <a:t>Совет директоров является высшим органом управления и состоит из 7 членов: 3 представителей Кабинета Министров (включая Минэкономики и Минфин), 3 представителей Национального банка и 1 независимого эксперта в банковской сфере. </a:t>
            </a:r>
            <a:endParaRPr lang="ru-KG" sz="1300" dirty="0"/>
          </a:p>
          <a:p>
            <a:pPr indent="360363" algn="just"/>
            <a:r>
              <a:rPr lang="ru-RU" sz="1300" dirty="0"/>
              <a:t>Совет обладает исключительными компетенциями, включая утверждение стратегии, утверждение бюджета и контроль за его использованием. Исключительные компетенции Совета директоров Агентства установлены Законом.</a:t>
            </a:r>
            <a:endParaRPr lang="ru-KG" sz="1300" dirty="0"/>
          </a:p>
          <a:p>
            <a:pPr indent="360363" algn="just"/>
            <a:r>
              <a:rPr lang="ru-RU" sz="1300" dirty="0"/>
              <a:t>В 2025 году состоялось 11 заседаний Совета директоров, на которых рассмотрено 37 стратегических и управленческих вопросов. В частности, </a:t>
            </a:r>
            <a:r>
              <a:rPr lang="ru-KG" sz="1300" dirty="0"/>
              <a:t>рассматривались результаты реализации </a:t>
            </a:r>
            <a:r>
              <a:rPr lang="ru-RU" sz="1300" dirty="0"/>
              <a:t>стратегии развития за 2023-2024 годы, развития системы защиты депозитов, </a:t>
            </a:r>
            <a:r>
              <a:rPr lang="ru-KG" sz="1300" dirty="0"/>
              <a:t>результаты и планы работы внутреннего аудит</a:t>
            </a:r>
            <a:r>
              <a:rPr lang="ru-RU" sz="1300" dirty="0"/>
              <a:t>ора и риск-менеджера</a:t>
            </a:r>
            <a:r>
              <a:rPr lang="ru-KG" sz="1300" dirty="0"/>
              <a:t> Агентства</a:t>
            </a:r>
            <a:r>
              <a:rPr lang="ru-RU" sz="1300" dirty="0"/>
              <a:t>, а также внедрение цифровых решений и институциональное укрепление Агентства.</a:t>
            </a:r>
            <a:endParaRPr lang="ru-KG" sz="1300" dirty="0"/>
          </a:p>
          <a:p>
            <a:pPr indent="360363" algn="just"/>
            <a:endParaRPr lang="ru-RU" sz="1300" b="1" dirty="0">
              <a:solidFill>
                <a:srgbClr val="002F80"/>
              </a:solidFill>
              <a:latin typeface="Open Sans 2 Ultra-Bold"/>
              <a:ea typeface="Open Sans 2 Ultra-Bold"/>
              <a:cs typeface="Open Sans 2 Ultra-Bold"/>
            </a:endParaRPr>
          </a:p>
          <a:p>
            <a:pPr indent="360363" algn="just"/>
            <a:r>
              <a:rPr lang="ru-RU" sz="1300" b="1" dirty="0">
                <a:solidFill>
                  <a:srgbClr val="002F80"/>
                </a:solidFill>
                <a:latin typeface="Open Sans 2 Ultra-Bold"/>
                <a:ea typeface="Open Sans 2 Ultra-Bold"/>
                <a:cs typeface="Open Sans 2 Ultra-Bold"/>
              </a:rPr>
              <a:t>Правление  </a:t>
            </a:r>
            <a:endParaRPr lang="ru-KG" sz="1300" b="1" dirty="0">
              <a:solidFill>
                <a:srgbClr val="002F80"/>
              </a:solidFill>
              <a:latin typeface="Open Sans 2 Ultra-Bold"/>
              <a:ea typeface="Open Sans 2 Ultra-Bold"/>
              <a:cs typeface="Open Sans 2 Ultra-Bold"/>
            </a:endParaRPr>
          </a:p>
          <a:p>
            <a:pPr indent="360363" algn="just"/>
            <a:r>
              <a:rPr lang="ru-KG" sz="1300" dirty="0"/>
              <a:t>Практическая реализация решений Совета директоров осуществлялась Правлением Агентства</a:t>
            </a:r>
            <a:r>
              <a:rPr lang="ru-RU" sz="1300" dirty="0"/>
              <a:t>, обеспечивая оперативное управление и контроль над текущей деятельностью Агентства. </a:t>
            </a:r>
            <a:endParaRPr lang="ru-KG" sz="1300" dirty="0"/>
          </a:p>
          <a:p>
            <a:pPr indent="360363" algn="just"/>
            <a:r>
              <a:rPr lang="ru-RU" sz="1300" dirty="0"/>
              <a:t>В 2025 году проведено 37 заседаний Правления, на которых рассмотрено 129 вопросов, включая выполнение стратегических инициатив, утверждение внутренних нормативных актов и обеспечение непрерывности процессов. </a:t>
            </a:r>
            <a:endParaRPr lang="ru-KG" sz="1300" dirty="0"/>
          </a:p>
          <a:p>
            <a:pPr indent="360363" algn="just"/>
            <a:endParaRPr lang="ru-RU" sz="1300" b="1" dirty="0">
              <a:solidFill>
                <a:srgbClr val="002F80"/>
              </a:solidFill>
              <a:latin typeface="Open Sans 2 Ultra-Bold"/>
              <a:ea typeface="Open Sans 2 Ultra-Bold"/>
              <a:cs typeface="Open Sans 2 Ultra-Bold"/>
            </a:endParaRPr>
          </a:p>
          <a:p>
            <a:pPr indent="360363" algn="just"/>
            <a:r>
              <a:rPr lang="ru-RU" sz="1300" b="1" dirty="0">
                <a:solidFill>
                  <a:srgbClr val="002F80"/>
                </a:solidFill>
                <a:latin typeface="Open Sans 2 Ultra-Bold"/>
                <a:ea typeface="Open Sans 2 Ultra-Bold"/>
                <a:cs typeface="Open Sans 2 Ultra-Bold"/>
              </a:rPr>
              <a:t>Управление рисками и внутренний аудит  </a:t>
            </a:r>
            <a:endParaRPr lang="ru-KG" sz="1300" b="1" dirty="0">
              <a:solidFill>
                <a:srgbClr val="002F80"/>
              </a:solidFill>
              <a:latin typeface="Open Sans 2 Ultra-Bold"/>
              <a:ea typeface="Open Sans 2 Ultra-Bold"/>
              <a:cs typeface="Open Sans 2 Ultra-Bold"/>
            </a:endParaRPr>
          </a:p>
          <a:p>
            <a:pPr indent="360363" algn="just"/>
            <a:r>
              <a:rPr lang="ru-RU" sz="1300" dirty="0"/>
              <a:t>Внутренний аудитор и риск-менеджер выполняют функцию контроля и оценки эффективности процессов, минимизации операционных и финансовых рисков, а также повышения прозрачности деятельности. Подотчетность Совету директоров обеспечивает независимость и объективность при анализе рисков и предложении корректирующих мер.</a:t>
            </a:r>
            <a:endParaRPr lang="ru-KG" sz="1300" dirty="0"/>
          </a:p>
        </p:txBody>
      </p:sp>
      <p:sp>
        <p:nvSpPr>
          <p:cNvPr id="9" name="TextBox 14">
            <a:extLst>
              <a:ext uri="{FF2B5EF4-FFF2-40B4-BE49-F238E27FC236}">
                <a16:creationId xmlns:a16="http://schemas.microsoft.com/office/drawing/2014/main" id="{194D318F-CE64-7444-092E-790683912D1E}"/>
              </a:ext>
            </a:extLst>
          </p:cNvPr>
          <p:cNvSpPr txBox="1"/>
          <p:nvPr/>
        </p:nvSpPr>
        <p:spPr>
          <a:xfrm>
            <a:off x="958850" y="383143"/>
            <a:ext cx="6268070" cy="246221"/>
          </a:xfrm>
          <a:prstGeom prst="rect">
            <a:avLst/>
          </a:prstGeom>
        </p:spPr>
        <p:txBody>
          <a:bodyPr wrap="square" lIns="0" tIns="0" rIns="0" bIns="0" rtlCol="0" anchor="t">
            <a:spAutoFit/>
          </a:bodyPr>
          <a:lstStyle/>
          <a:p>
            <a:r>
              <a:rPr lang="ru-RU" sz="1600" b="1" dirty="0">
                <a:solidFill>
                  <a:srgbClr val="002F80"/>
                </a:solidFill>
                <a:latin typeface="Open Sans 2 Ultra-Bold"/>
                <a:ea typeface="Open Sans 2 Ultra-Bold"/>
                <a:cs typeface="Open Sans 2 Ultra-Bold"/>
              </a:rPr>
              <a:t>5.1. Корпоративное управление</a:t>
            </a:r>
            <a:endParaRPr lang="ru-KG" sz="1600" b="1" dirty="0">
              <a:solidFill>
                <a:srgbClr val="002F80"/>
              </a:solidFill>
              <a:latin typeface="Open Sans 2 Ultra-Bold"/>
              <a:ea typeface="Open Sans 2 Ultra-Bold"/>
              <a:cs typeface="Open Sans 2 Ultra-Bold"/>
            </a:endParaRPr>
          </a:p>
        </p:txBody>
      </p:sp>
      <p:sp>
        <p:nvSpPr>
          <p:cNvPr id="10" name="TextBox 9">
            <a:extLst>
              <a:ext uri="{FF2B5EF4-FFF2-40B4-BE49-F238E27FC236}">
                <a16:creationId xmlns:a16="http://schemas.microsoft.com/office/drawing/2014/main" id="{41E24FA6-0019-60F6-A321-433CBC639B2E}"/>
              </a:ext>
            </a:extLst>
          </p:cNvPr>
          <p:cNvSpPr txBox="1"/>
          <p:nvPr/>
        </p:nvSpPr>
        <p:spPr>
          <a:xfrm>
            <a:off x="842954" y="7723642"/>
            <a:ext cx="6228497" cy="1892826"/>
          </a:xfrm>
          <a:prstGeom prst="rect">
            <a:avLst/>
          </a:prstGeom>
          <a:noFill/>
        </p:spPr>
        <p:txBody>
          <a:bodyPr wrap="square">
            <a:spAutoFit/>
          </a:bodyPr>
          <a:lstStyle/>
          <a:p>
            <a:pPr indent="360363"/>
            <a:r>
              <a:rPr lang="ru-RU" sz="1300" b="1" dirty="0">
                <a:solidFill>
                  <a:srgbClr val="002F80"/>
                </a:solidFill>
                <a:latin typeface="Open Sans 2 Ultra-Bold"/>
                <a:ea typeface="Open Sans 2 Ultra-Bold"/>
                <a:cs typeface="Open Sans 2 Ultra-Bold"/>
              </a:rPr>
              <a:t>Итоги 2025 года по корпоративному управлению:</a:t>
            </a:r>
            <a:endParaRPr lang="ru-KG" sz="1300" b="1" dirty="0">
              <a:solidFill>
                <a:srgbClr val="002F80"/>
              </a:solidFill>
              <a:latin typeface="Open Sans 2 Ultra-Bold"/>
              <a:ea typeface="Open Sans 2 Ultra-Bold"/>
              <a:cs typeface="Open Sans 2 Ultra-Bold"/>
            </a:endParaRPr>
          </a:p>
          <a:p>
            <a:pPr marL="360363" indent="-360363" algn="just">
              <a:buFont typeface="Wingdings" panose="05000000000000000000" pitchFamily="2" charset="2"/>
              <a:buChar char="ü"/>
            </a:pPr>
            <a:r>
              <a:rPr lang="ru-RU" sz="1300" dirty="0"/>
              <a:t>системная интеграция стратегического и операционного управления;</a:t>
            </a:r>
            <a:endParaRPr lang="ru-KG" sz="1300" dirty="0"/>
          </a:p>
          <a:p>
            <a:pPr marL="360363" indent="-360363" algn="just">
              <a:buFont typeface="Wingdings" panose="05000000000000000000" pitchFamily="2" charset="2"/>
              <a:buChar char="ü"/>
            </a:pPr>
            <a:r>
              <a:rPr lang="ru-RU" sz="1300" dirty="0"/>
              <a:t>повышение институциональной устойчивости через контроль рисков и аудита;</a:t>
            </a:r>
            <a:endParaRPr lang="ru-KG" sz="1300" dirty="0"/>
          </a:p>
          <a:p>
            <a:pPr marL="360363" indent="-360363" algn="just">
              <a:buFont typeface="Wingdings" panose="05000000000000000000" pitchFamily="2" charset="2"/>
              <a:buChar char="ü"/>
            </a:pPr>
            <a:r>
              <a:rPr lang="ru-RU" sz="1300" dirty="0"/>
              <a:t>создание платформы для дальнейшей цифровизации и внедрения международных стандартов корпоративного управления.</a:t>
            </a:r>
            <a:endParaRPr lang="ru-KG" sz="1300" dirty="0"/>
          </a:p>
          <a:p>
            <a:pPr indent="360363" algn="just"/>
            <a:r>
              <a:rPr lang="ru-RU" sz="1300" dirty="0"/>
              <a:t>В целом, выстроенная структура управления обеспечивает сбалансированное сочетание стратегического контроля, оперативного исполнения и независимой оценки рисков, что повышает эффективность работы Агентства и устойчивость системы защиты депозитов.</a:t>
            </a:r>
            <a:endParaRPr lang="ru-KG" sz="1300" dirty="0"/>
          </a:p>
        </p:txBody>
      </p:sp>
    </p:spTree>
    <p:extLst>
      <p:ext uri="{BB962C8B-B14F-4D97-AF65-F5344CB8AC3E}">
        <p14:creationId xmlns:p14="http://schemas.microsoft.com/office/powerpoint/2010/main" val="22031470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68B334-8C7D-6AC4-7C6A-EA19D554E30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62CBA21-9100-EA0F-E566-7C9B6A1A8152}"/>
              </a:ext>
            </a:extLst>
          </p:cNvPr>
          <p:cNvSpPr/>
          <p:nvPr/>
        </p:nvSpPr>
        <p:spPr>
          <a:xfrm>
            <a:off x="15875" y="-33248"/>
            <a:ext cx="7556500" cy="10692000"/>
          </a:xfrm>
          <a:custGeom>
            <a:avLst/>
            <a:gdLst/>
            <a:ahLst/>
            <a:cxnLst/>
            <a:rect l="l" t="t" r="r" b="b"/>
            <a:pathLst>
              <a:path w="7560000" h="10692000">
                <a:moveTo>
                  <a:pt x="0" y="0"/>
                </a:moveTo>
                <a:lnTo>
                  <a:pt x="7560000" y="0"/>
                </a:lnTo>
                <a:lnTo>
                  <a:pt x="7560000" y="10692000"/>
                </a:lnTo>
                <a:lnTo>
                  <a:pt x="0" y="10692000"/>
                </a:lnTo>
                <a:lnTo>
                  <a:pt x="0" y="0"/>
                </a:lnTo>
                <a:close/>
              </a:path>
            </a:pathLst>
          </a:custGeom>
          <a:blipFill>
            <a:blip r:embed="rId3"/>
            <a:stretch>
              <a:fillRect l="-4952" t="-1069" r="-168243" b="-1069"/>
            </a:stretch>
          </a:blipFill>
        </p:spPr>
        <p:txBody>
          <a:bodyPr/>
          <a:lstStyle/>
          <a:p>
            <a:endParaRPr lang="ru-KG" dirty="0"/>
          </a:p>
        </p:txBody>
      </p:sp>
      <p:sp>
        <p:nvSpPr>
          <p:cNvPr id="3" name="AutoShape 7">
            <a:extLst>
              <a:ext uri="{FF2B5EF4-FFF2-40B4-BE49-F238E27FC236}">
                <a16:creationId xmlns:a16="http://schemas.microsoft.com/office/drawing/2014/main" id="{22414EE2-50C3-90E6-9055-73F467E62EE9}"/>
              </a:ext>
            </a:extLst>
          </p:cNvPr>
          <p:cNvSpPr/>
          <p:nvPr/>
        </p:nvSpPr>
        <p:spPr>
          <a:xfrm>
            <a:off x="756000" y="10123893"/>
            <a:ext cx="6047992" cy="2381"/>
          </a:xfrm>
          <a:prstGeom prst="line">
            <a:avLst/>
          </a:prstGeom>
          <a:ln w="19050" cap="rnd">
            <a:solidFill>
              <a:srgbClr val="4F4F4F"/>
            </a:solidFill>
            <a:prstDash val="solid"/>
            <a:headEnd type="none" w="sm" len="sm"/>
            <a:tailEnd type="none" w="sm" len="sm"/>
          </a:ln>
        </p:spPr>
      </p:sp>
      <p:sp>
        <p:nvSpPr>
          <p:cNvPr id="4" name="TextBox 15">
            <a:extLst>
              <a:ext uri="{FF2B5EF4-FFF2-40B4-BE49-F238E27FC236}">
                <a16:creationId xmlns:a16="http://schemas.microsoft.com/office/drawing/2014/main" id="{422386E6-8070-7E2E-5A96-C4C6DBBB3FA2}"/>
              </a:ext>
            </a:extLst>
          </p:cNvPr>
          <p:cNvSpPr txBox="1"/>
          <p:nvPr/>
        </p:nvSpPr>
        <p:spPr>
          <a:xfrm>
            <a:off x="3598936" y="10354416"/>
            <a:ext cx="3201564" cy="181012"/>
          </a:xfrm>
          <a:prstGeom prst="rect">
            <a:avLst/>
          </a:prstGeom>
        </p:spPr>
        <p:txBody>
          <a:bodyPr lIns="0" tIns="0" rIns="0" bIns="0" rtlCol="0" anchor="t">
            <a:spAutoFit/>
          </a:bodyPr>
          <a:lstStyle/>
          <a:p>
            <a:pPr algn="r">
              <a:lnSpc>
                <a:spcPts val="1400"/>
              </a:lnSpc>
            </a:pPr>
            <a:r>
              <a:rPr lang="ru-RU" sz="1400" i="1" dirty="0">
                <a:solidFill>
                  <a:srgbClr val="4F4F4F"/>
                </a:solidFill>
                <a:latin typeface="Open Sans 1 Italics"/>
                <a:ea typeface="Open Sans 1 Italics"/>
                <a:cs typeface="Open Sans 1 Italics"/>
                <a:sym typeface="Open Sans 1 Italics"/>
              </a:rPr>
              <a:t>Годовой отчет за </a:t>
            </a:r>
            <a:r>
              <a:rPr lang="en-US" sz="1400" i="1" dirty="0">
                <a:solidFill>
                  <a:srgbClr val="4F4F4F"/>
                </a:solidFill>
                <a:latin typeface="Open Sans 1 Italics"/>
                <a:ea typeface="Open Sans 1 Italics"/>
                <a:cs typeface="Open Sans 1 Italics"/>
                <a:sym typeface="Open Sans 1 Italics"/>
              </a:rPr>
              <a:t>202</a:t>
            </a:r>
            <a:r>
              <a:rPr lang="ru-RU" sz="1400" i="1" dirty="0">
                <a:solidFill>
                  <a:srgbClr val="4F4F4F"/>
                </a:solidFill>
                <a:latin typeface="Open Sans 1 Italics"/>
                <a:ea typeface="Open Sans 1 Italics"/>
                <a:cs typeface="Open Sans 1 Italics"/>
                <a:sym typeface="Open Sans 1 Italics"/>
              </a:rPr>
              <a:t>5 год</a:t>
            </a:r>
            <a:endParaRPr lang="en-US" sz="1400" i="1" dirty="0">
              <a:solidFill>
                <a:srgbClr val="4F4F4F"/>
              </a:solidFill>
              <a:latin typeface="Open Sans 1 Italics"/>
              <a:ea typeface="Open Sans 1 Italics"/>
              <a:cs typeface="Open Sans 1 Italics"/>
              <a:sym typeface="Open Sans 1 Italics"/>
            </a:endParaRPr>
          </a:p>
        </p:txBody>
      </p:sp>
      <p:grpSp>
        <p:nvGrpSpPr>
          <p:cNvPr id="5" name="Group 2">
            <a:extLst>
              <a:ext uri="{FF2B5EF4-FFF2-40B4-BE49-F238E27FC236}">
                <a16:creationId xmlns:a16="http://schemas.microsoft.com/office/drawing/2014/main" id="{3ADE616A-3784-FB9F-5420-2D96B281527A}"/>
              </a:ext>
            </a:extLst>
          </p:cNvPr>
          <p:cNvGrpSpPr/>
          <p:nvPr/>
        </p:nvGrpSpPr>
        <p:grpSpPr>
          <a:xfrm>
            <a:off x="756000" y="10214586"/>
            <a:ext cx="490114" cy="490114"/>
            <a:chOff x="0" y="0"/>
            <a:chExt cx="812800" cy="812800"/>
          </a:xfrm>
        </p:grpSpPr>
        <p:sp>
          <p:nvSpPr>
            <p:cNvPr id="6" name="Freeform 3">
              <a:extLst>
                <a:ext uri="{FF2B5EF4-FFF2-40B4-BE49-F238E27FC236}">
                  <a16:creationId xmlns:a16="http://schemas.microsoft.com/office/drawing/2014/main" id="{CB028170-1B87-94E3-40A8-22A8B21DAFD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DEDED"/>
            </a:solidFill>
          </p:spPr>
        </p:sp>
        <p:sp>
          <p:nvSpPr>
            <p:cNvPr id="8" name="TextBox 4">
              <a:extLst>
                <a:ext uri="{FF2B5EF4-FFF2-40B4-BE49-F238E27FC236}">
                  <a16:creationId xmlns:a16="http://schemas.microsoft.com/office/drawing/2014/main" id="{8C9364A4-09E4-BE4D-E8CC-2C2A7EAE0980}"/>
                </a:ext>
              </a:extLst>
            </p:cNvPr>
            <p:cNvSpPr txBox="1"/>
            <p:nvPr/>
          </p:nvSpPr>
          <p:spPr>
            <a:xfrm>
              <a:off x="76200" y="76200"/>
              <a:ext cx="660400" cy="660400"/>
            </a:xfrm>
            <a:prstGeom prst="rect">
              <a:avLst/>
            </a:prstGeom>
          </p:spPr>
          <p:txBody>
            <a:bodyPr lIns="50800" tIns="50800" rIns="50800" bIns="50800" rtlCol="0" anchor="ctr"/>
            <a:lstStyle/>
            <a:p>
              <a:pPr algn="ctr">
                <a:lnSpc>
                  <a:spcPts val="1439"/>
                </a:lnSpc>
              </a:pPr>
              <a:endParaRPr/>
            </a:p>
          </p:txBody>
        </p:sp>
      </p:grpSp>
      <p:sp>
        <p:nvSpPr>
          <p:cNvPr id="12" name="TextBox 18">
            <a:extLst>
              <a:ext uri="{FF2B5EF4-FFF2-40B4-BE49-F238E27FC236}">
                <a16:creationId xmlns:a16="http://schemas.microsoft.com/office/drawing/2014/main" id="{A6CB87F4-A67C-A551-535D-17A12D24DF7C}"/>
              </a:ext>
            </a:extLst>
          </p:cNvPr>
          <p:cNvSpPr txBox="1"/>
          <p:nvPr/>
        </p:nvSpPr>
        <p:spPr>
          <a:xfrm>
            <a:off x="822894" y="10315280"/>
            <a:ext cx="377272" cy="271485"/>
          </a:xfrm>
          <a:prstGeom prst="rect">
            <a:avLst/>
          </a:prstGeom>
        </p:spPr>
        <p:txBody>
          <a:bodyPr lIns="0" tIns="0" rIns="0" bIns="0" rtlCol="0" anchor="t">
            <a:spAutoFit/>
          </a:bodyPr>
          <a:lstStyle/>
          <a:p>
            <a:pPr algn="ctr">
              <a:lnSpc>
                <a:spcPts val="2100"/>
              </a:lnSpc>
            </a:pPr>
            <a:r>
              <a:rPr lang="ru-RU" sz="2100" b="1" dirty="0">
                <a:solidFill>
                  <a:srgbClr val="002F80"/>
                </a:solidFill>
                <a:latin typeface="Open Sans 1 Bold"/>
                <a:ea typeface="Open Sans 1 Bold"/>
                <a:cs typeface="Open Sans 1 Bold"/>
                <a:sym typeface="Open Sans 1 Bold"/>
              </a:rPr>
              <a:t>27</a:t>
            </a:r>
            <a:endParaRPr lang="en-US" sz="2100" b="1" dirty="0">
              <a:solidFill>
                <a:srgbClr val="002F80"/>
              </a:solidFill>
              <a:latin typeface="Open Sans 1 Bold"/>
              <a:ea typeface="Open Sans 1 Bold"/>
              <a:cs typeface="Open Sans 1 Bold"/>
              <a:sym typeface="Open Sans 1 Bold"/>
            </a:endParaRPr>
          </a:p>
        </p:txBody>
      </p:sp>
      <p:sp>
        <p:nvSpPr>
          <p:cNvPr id="18" name="AutoShape 6">
            <a:extLst>
              <a:ext uri="{FF2B5EF4-FFF2-40B4-BE49-F238E27FC236}">
                <a16:creationId xmlns:a16="http://schemas.microsoft.com/office/drawing/2014/main" id="{89154ED4-FDC1-B3BE-CE6A-1EE25FF72078}"/>
              </a:ext>
            </a:extLst>
          </p:cNvPr>
          <p:cNvSpPr/>
          <p:nvPr/>
        </p:nvSpPr>
        <p:spPr>
          <a:xfrm>
            <a:off x="958850" y="774700"/>
            <a:ext cx="613868" cy="0"/>
          </a:xfrm>
          <a:prstGeom prst="line">
            <a:avLst/>
          </a:prstGeom>
          <a:ln w="47625" cap="rnd">
            <a:solidFill>
              <a:srgbClr val="FEBA3A"/>
            </a:solidFill>
            <a:prstDash val="solid"/>
            <a:headEnd type="none" w="sm" len="sm"/>
            <a:tailEnd type="none" w="sm" len="sm"/>
          </a:ln>
        </p:spPr>
      </p:sp>
      <p:sp>
        <p:nvSpPr>
          <p:cNvPr id="28" name="TextBox 27">
            <a:extLst>
              <a:ext uri="{FF2B5EF4-FFF2-40B4-BE49-F238E27FC236}">
                <a16:creationId xmlns:a16="http://schemas.microsoft.com/office/drawing/2014/main" id="{C416D420-B57E-611E-0E5D-48C96899268A}"/>
              </a:ext>
            </a:extLst>
          </p:cNvPr>
          <p:cNvSpPr txBox="1"/>
          <p:nvPr/>
        </p:nvSpPr>
        <p:spPr>
          <a:xfrm>
            <a:off x="801948" y="829447"/>
            <a:ext cx="6299067" cy="1892826"/>
          </a:xfrm>
          <a:prstGeom prst="rect">
            <a:avLst/>
          </a:prstGeom>
          <a:noFill/>
        </p:spPr>
        <p:txBody>
          <a:bodyPr wrap="square">
            <a:spAutoFit/>
          </a:bodyPr>
          <a:lstStyle/>
          <a:p>
            <a:pPr indent="360363" algn="just"/>
            <a:r>
              <a:rPr lang="ru-RU" sz="1300" dirty="0"/>
              <a:t>Кадровая политика Агентства направлена на формирование устойчивого, профессионального коллектива, способного обеспечивать выполнение стратегических задач в сфере защиты депозитов. </a:t>
            </a:r>
            <a:endParaRPr lang="ru-KG" sz="1300" dirty="0"/>
          </a:p>
          <a:p>
            <a:pPr indent="360363" algn="just"/>
            <a:r>
              <a:rPr lang="ru-RU" sz="1300" dirty="0"/>
              <a:t>В 2025 году в целях повышения функциональной эффективности проведена оптимизация организационной структуры. По состоянию на конец отчетного года структура Агентства включала 10 структурных подразделений (6 отделов и 4 сектора). </a:t>
            </a:r>
            <a:endParaRPr lang="ru-KG" sz="1300" dirty="0"/>
          </a:p>
          <a:p>
            <a:pPr indent="360363" algn="just"/>
            <a:r>
              <a:rPr lang="ru-RU" sz="1300" dirty="0"/>
              <a:t>Среднесписочная численность персонала составила 33 сотрудника.</a:t>
            </a:r>
            <a:br>
              <a:rPr lang="ru-RU" sz="1300" dirty="0"/>
            </a:br>
            <a:r>
              <a:rPr lang="ru-RU" sz="1300" dirty="0"/>
              <a:t>Коэффициент текучести кадров — 18,8 %, средний возраст работников — 47 лет, что отражает баланс профессионального опыта и институциональной устойчивости.</a:t>
            </a:r>
            <a:endParaRPr lang="ru-KG" sz="1300" dirty="0"/>
          </a:p>
        </p:txBody>
      </p:sp>
      <p:sp>
        <p:nvSpPr>
          <p:cNvPr id="9" name="TextBox 14">
            <a:extLst>
              <a:ext uri="{FF2B5EF4-FFF2-40B4-BE49-F238E27FC236}">
                <a16:creationId xmlns:a16="http://schemas.microsoft.com/office/drawing/2014/main" id="{7185872F-90AC-179E-622C-871E084BBB9D}"/>
              </a:ext>
            </a:extLst>
          </p:cNvPr>
          <p:cNvSpPr txBox="1"/>
          <p:nvPr/>
        </p:nvSpPr>
        <p:spPr>
          <a:xfrm>
            <a:off x="958850" y="383143"/>
            <a:ext cx="6268070" cy="246221"/>
          </a:xfrm>
          <a:prstGeom prst="rect">
            <a:avLst/>
          </a:prstGeom>
        </p:spPr>
        <p:txBody>
          <a:bodyPr wrap="square" lIns="0" tIns="0" rIns="0" bIns="0" rtlCol="0" anchor="t">
            <a:spAutoFit/>
          </a:bodyPr>
          <a:lstStyle/>
          <a:p>
            <a:r>
              <a:rPr lang="ru-RU" sz="1600" b="1" dirty="0">
                <a:solidFill>
                  <a:srgbClr val="002F80"/>
                </a:solidFill>
                <a:latin typeface="Open Sans 2 Ultra-Bold"/>
                <a:ea typeface="Open Sans 2 Ultra-Bold"/>
                <a:cs typeface="Open Sans 2 Ultra-Bold"/>
              </a:rPr>
              <a:t>5.2. Кадровая политика и развитие персонала</a:t>
            </a:r>
            <a:endParaRPr lang="ru-KG" sz="1600" b="1" dirty="0">
              <a:solidFill>
                <a:srgbClr val="002F80"/>
              </a:solidFill>
              <a:latin typeface="Open Sans 2 Ultra-Bold"/>
              <a:ea typeface="Open Sans 2 Ultra-Bold"/>
              <a:cs typeface="Open Sans 2 Ultra-Bold"/>
            </a:endParaRPr>
          </a:p>
        </p:txBody>
      </p:sp>
      <p:graphicFrame>
        <p:nvGraphicFramePr>
          <p:cNvPr id="11" name="Диаграмма 10">
            <a:extLst>
              <a:ext uri="{FF2B5EF4-FFF2-40B4-BE49-F238E27FC236}">
                <a16:creationId xmlns:a16="http://schemas.microsoft.com/office/drawing/2014/main" id="{A02D1F03-7D77-48E8-A533-68674003A767}"/>
              </a:ext>
            </a:extLst>
          </p:cNvPr>
          <p:cNvGraphicFramePr/>
          <p:nvPr>
            <p:extLst>
              <p:ext uri="{D42A27DB-BD31-4B8C-83A1-F6EECF244321}">
                <p14:modId xmlns:p14="http://schemas.microsoft.com/office/powerpoint/2010/main" val="2300505762"/>
              </p:ext>
            </p:extLst>
          </p:nvPr>
        </p:nvGraphicFramePr>
        <p:xfrm>
          <a:off x="819218" y="2698878"/>
          <a:ext cx="6228496" cy="1574060"/>
        </p:xfrm>
        <a:graphic>
          <a:graphicData uri="http://schemas.openxmlformats.org/drawingml/2006/chart">
            <c:chart xmlns:c="http://schemas.openxmlformats.org/drawingml/2006/chart" xmlns:r="http://schemas.openxmlformats.org/officeDocument/2006/relationships" r:id="rId4"/>
          </a:graphicData>
        </a:graphic>
      </p:graphicFrame>
      <p:sp>
        <p:nvSpPr>
          <p:cNvPr id="13" name="TextBox 12">
            <a:extLst>
              <a:ext uri="{FF2B5EF4-FFF2-40B4-BE49-F238E27FC236}">
                <a16:creationId xmlns:a16="http://schemas.microsoft.com/office/drawing/2014/main" id="{02B97DBA-A378-E596-37CC-4F75476C4F43}"/>
              </a:ext>
            </a:extLst>
          </p:cNvPr>
          <p:cNvSpPr txBox="1"/>
          <p:nvPr/>
        </p:nvSpPr>
        <p:spPr>
          <a:xfrm>
            <a:off x="801948" y="4211490"/>
            <a:ext cx="5910769" cy="246221"/>
          </a:xfrm>
          <a:prstGeom prst="rect">
            <a:avLst/>
          </a:prstGeom>
          <a:noFill/>
        </p:spPr>
        <p:txBody>
          <a:bodyPr wrap="square">
            <a:spAutoFit/>
          </a:bodyPr>
          <a:lstStyle/>
          <a:p>
            <a:r>
              <a:rPr lang="ru-RU" sz="1000" i="1" dirty="0"/>
              <a:t>Рисунок 13. Показатели по персоналу Агентства с 2023-2025 гг.</a:t>
            </a:r>
            <a:endParaRPr lang="ru-KG" sz="1000" dirty="0"/>
          </a:p>
        </p:txBody>
      </p:sp>
      <p:sp>
        <p:nvSpPr>
          <p:cNvPr id="14" name="TextBox 13">
            <a:extLst>
              <a:ext uri="{FF2B5EF4-FFF2-40B4-BE49-F238E27FC236}">
                <a16:creationId xmlns:a16="http://schemas.microsoft.com/office/drawing/2014/main" id="{6BFCABF1-792A-A3F9-8600-4EA495609FDF}"/>
              </a:ext>
            </a:extLst>
          </p:cNvPr>
          <p:cNvSpPr txBox="1"/>
          <p:nvPr/>
        </p:nvSpPr>
        <p:spPr>
          <a:xfrm>
            <a:off x="773044" y="4541038"/>
            <a:ext cx="6299067" cy="2893100"/>
          </a:xfrm>
          <a:prstGeom prst="rect">
            <a:avLst/>
          </a:prstGeom>
          <a:noFill/>
        </p:spPr>
        <p:txBody>
          <a:bodyPr wrap="square">
            <a:spAutoFit/>
          </a:bodyPr>
          <a:lstStyle/>
          <a:p>
            <a:pPr indent="360363" algn="just"/>
            <a:r>
              <a:rPr lang="ru-RU" sz="1300" dirty="0"/>
              <a:t>Проведенные структурные изменения обеспечили более четкое распределение функциональных обязанностей, улучшение координации между направлениями деятельности, повышение персональной ответственности руководителей подразделений, адаптацию структуры к новым задачам цифровизации.</a:t>
            </a:r>
            <a:endParaRPr lang="ru-KG" sz="1300" dirty="0"/>
          </a:p>
          <a:p>
            <a:pPr indent="360363" algn="just"/>
            <a:r>
              <a:rPr lang="ru-RU" sz="1300" dirty="0"/>
              <a:t>Повышение квалификации сотрудников является ключевым элементом кадровой политики и инструментом обеспечения долгосрочной устойчивости Агентства. В 2025 году обучение было ориентировано на:</a:t>
            </a:r>
            <a:endParaRPr lang="ru-KG" sz="1300" dirty="0"/>
          </a:p>
          <a:p>
            <a:pPr marL="360363" indent="-360363" algn="just">
              <a:buFont typeface="Wingdings" panose="05000000000000000000" pitchFamily="2" charset="2"/>
              <a:buChar char="§"/>
            </a:pPr>
            <a:r>
              <a:rPr lang="ru-RU" sz="1300" dirty="0"/>
              <a:t>развитие компетенций кризисного управления и рисков;</a:t>
            </a:r>
            <a:endParaRPr lang="ru-KG" sz="1300" dirty="0"/>
          </a:p>
          <a:p>
            <a:pPr marL="360363" indent="-360363" algn="just">
              <a:buFont typeface="Wingdings" panose="05000000000000000000" pitchFamily="2" charset="2"/>
              <a:buChar char="§"/>
            </a:pPr>
            <a:r>
              <a:rPr lang="ru-RU" sz="1300" dirty="0"/>
              <a:t>получение знаний в сфере международных стандартов страхования депозитов;</a:t>
            </a:r>
            <a:endParaRPr lang="ru-KG" sz="1300" dirty="0"/>
          </a:p>
          <a:p>
            <a:pPr marL="360363" indent="-360363" algn="just">
              <a:buFont typeface="Wingdings" panose="05000000000000000000" pitchFamily="2" charset="2"/>
              <a:buChar char="§"/>
            </a:pPr>
            <a:r>
              <a:rPr lang="ru-RU" sz="1300" dirty="0"/>
              <a:t>укрепление цифровых навыков и понимания финансовых технологий;</a:t>
            </a:r>
            <a:endParaRPr lang="ru-KG" sz="1300" dirty="0"/>
          </a:p>
          <a:p>
            <a:pPr marL="360363" indent="-360363" algn="just">
              <a:buFont typeface="Wingdings" panose="05000000000000000000" pitchFamily="2" charset="2"/>
              <a:buChar char="§"/>
            </a:pPr>
            <a:r>
              <a:rPr lang="ru-RU" sz="1300" dirty="0"/>
              <a:t>повышение уровня владения государственным языком («Кыргызтест»).</a:t>
            </a:r>
            <a:endParaRPr lang="ru-KG" sz="1300" dirty="0"/>
          </a:p>
          <a:p>
            <a:pPr indent="360363" algn="just"/>
            <a:r>
              <a:rPr lang="ru-RU" sz="1300" dirty="0"/>
              <a:t>Сотрудники прошли обучение на платформе FSI Connect, участвовали в международных онлайн-семинарах и конференциях по линии МАСД, ЕАЭС и других зарубежных партнеров.</a:t>
            </a:r>
            <a:endParaRPr lang="ru-KG" sz="1300" dirty="0"/>
          </a:p>
        </p:txBody>
      </p:sp>
      <p:graphicFrame>
        <p:nvGraphicFramePr>
          <p:cNvPr id="15" name="Диаграмма 14">
            <a:extLst>
              <a:ext uri="{FF2B5EF4-FFF2-40B4-BE49-F238E27FC236}">
                <a16:creationId xmlns:a16="http://schemas.microsoft.com/office/drawing/2014/main" id="{FABE69CC-2CFF-F58D-9D2B-716981B9FAAB}"/>
              </a:ext>
            </a:extLst>
          </p:cNvPr>
          <p:cNvGraphicFramePr/>
          <p:nvPr>
            <p:extLst>
              <p:ext uri="{D42A27DB-BD31-4B8C-83A1-F6EECF244321}">
                <p14:modId xmlns:p14="http://schemas.microsoft.com/office/powerpoint/2010/main" val="1537450326"/>
              </p:ext>
            </p:extLst>
          </p:nvPr>
        </p:nvGraphicFramePr>
        <p:xfrm>
          <a:off x="756000" y="7434138"/>
          <a:ext cx="5939790" cy="1704975"/>
        </p:xfrm>
        <a:graphic>
          <a:graphicData uri="http://schemas.openxmlformats.org/drawingml/2006/chart">
            <c:chart xmlns:c="http://schemas.openxmlformats.org/drawingml/2006/chart" xmlns:r="http://schemas.openxmlformats.org/officeDocument/2006/relationships" r:id="rId5"/>
          </a:graphicData>
        </a:graphic>
      </p:graphicFrame>
      <p:sp>
        <p:nvSpPr>
          <p:cNvPr id="16" name="TextBox 15">
            <a:extLst>
              <a:ext uri="{FF2B5EF4-FFF2-40B4-BE49-F238E27FC236}">
                <a16:creationId xmlns:a16="http://schemas.microsoft.com/office/drawing/2014/main" id="{99AA1DD6-AF92-0FAE-CC76-424D095FC5CE}"/>
              </a:ext>
            </a:extLst>
          </p:cNvPr>
          <p:cNvSpPr txBox="1"/>
          <p:nvPr/>
        </p:nvSpPr>
        <p:spPr>
          <a:xfrm>
            <a:off x="768314" y="9038977"/>
            <a:ext cx="5910769" cy="246221"/>
          </a:xfrm>
          <a:prstGeom prst="rect">
            <a:avLst/>
          </a:prstGeom>
          <a:noFill/>
        </p:spPr>
        <p:txBody>
          <a:bodyPr wrap="square">
            <a:spAutoFit/>
          </a:bodyPr>
          <a:lstStyle/>
          <a:p>
            <a:r>
              <a:rPr lang="ru-RU" sz="1000" i="1" dirty="0"/>
              <a:t>Рисунок 14. Информация по обучению/тренингам сотрудников Агентства</a:t>
            </a:r>
            <a:endParaRPr lang="ru-KG" sz="1000" dirty="0"/>
          </a:p>
        </p:txBody>
      </p:sp>
      <p:sp>
        <p:nvSpPr>
          <p:cNvPr id="17" name="TextBox 16">
            <a:extLst>
              <a:ext uri="{FF2B5EF4-FFF2-40B4-BE49-F238E27FC236}">
                <a16:creationId xmlns:a16="http://schemas.microsoft.com/office/drawing/2014/main" id="{0CA702B9-1A85-2B81-4ABB-B6B7F8E3C6B8}"/>
              </a:ext>
            </a:extLst>
          </p:cNvPr>
          <p:cNvSpPr txBox="1"/>
          <p:nvPr/>
        </p:nvSpPr>
        <p:spPr>
          <a:xfrm>
            <a:off x="768314" y="9292860"/>
            <a:ext cx="6299067" cy="692497"/>
          </a:xfrm>
          <a:prstGeom prst="rect">
            <a:avLst/>
          </a:prstGeom>
          <a:noFill/>
        </p:spPr>
        <p:txBody>
          <a:bodyPr wrap="square">
            <a:spAutoFit/>
          </a:bodyPr>
          <a:lstStyle/>
          <a:p>
            <a:pPr indent="360363" algn="just"/>
            <a:r>
              <a:rPr lang="ru-RU" sz="1300" dirty="0"/>
              <a:t>Кадровая политика Агентства направлена не только на поддержание численности персонала, но и на развитие стратегических компетенций, обеспечивающих долгосрочную институциональную эффективность.</a:t>
            </a:r>
            <a:endParaRPr lang="ru-KG" sz="1300" dirty="0"/>
          </a:p>
        </p:txBody>
      </p:sp>
    </p:spTree>
    <p:extLst>
      <p:ext uri="{BB962C8B-B14F-4D97-AF65-F5344CB8AC3E}">
        <p14:creationId xmlns:p14="http://schemas.microsoft.com/office/powerpoint/2010/main" val="36570057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04DDA2-005F-ABE5-D42F-DAB0132665B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4F09A2B-ED11-4B6F-EB46-7EFB273404AF}"/>
              </a:ext>
            </a:extLst>
          </p:cNvPr>
          <p:cNvSpPr/>
          <p:nvPr/>
        </p:nvSpPr>
        <p:spPr>
          <a:xfrm>
            <a:off x="0" y="-33248"/>
            <a:ext cx="7556500" cy="10692000"/>
          </a:xfrm>
          <a:custGeom>
            <a:avLst/>
            <a:gdLst/>
            <a:ahLst/>
            <a:cxnLst/>
            <a:rect l="l" t="t" r="r" b="b"/>
            <a:pathLst>
              <a:path w="7560000" h="10692000">
                <a:moveTo>
                  <a:pt x="0" y="0"/>
                </a:moveTo>
                <a:lnTo>
                  <a:pt x="7560000" y="0"/>
                </a:lnTo>
                <a:lnTo>
                  <a:pt x="7560000" y="10692000"/>
                </a:lnTo>
                <a:lnTo>
                  <a:pt x="0" y="10692000"/>
                </a:lnTo>
                <a:lnTo>
                  <a:pt x="0" y="0"/>
                </a:lnTo>
                <a:close/>
              </a:path>
            </a:pathLst>
          </a:custGeom>
          <a:blipFill>
            <a:blip r:embed="rId3"/>
            <a:stretch>
              <a:fillRect l="-4952" t="-1069" r="-168243" b="-1069"/>
            </a:stretch>
          </a:blipFill>
        </p:spPr>
        <p:txBody>
          <a:bodyPr/>
          <a:lstStyle/>
          <a:p>
            <a:endParaRPr lang="ru-KG" dirty="0"/>
          </a:p>
        </p:txBody>
      </p:sp>
      <p:sp>
        <p:nvSpPr>
          <p:cNvPr id="3" name="AutoShape 7">
            <a:extLst>
              <a:ext uri="{FF2B5EF4-FFF2-40B4-BE49-F238E27FC236}">
                <a16:creationId xmlns:a16="http://schemas.microsoft.com/office/drawing/2014/main" id="{5BA15D10-A831-AE26-35CD-72893F0C23BA}"/>
              </a:ext>
            </a:extLst>
          </p:cNvPr>
          <p:cNvSpPr/>
          <p:nvPr/>
        </p:nvSpPr>
        <p:spPr>
          <a:xfrm>
            <a:off x="801948" y="9949474"/>
            <a:ext cx="6047992" cy="2381"/>
          </a:xfrm>
          <a:prstGeom prst="line">
            <a:avLst/>
          </a:prstGeom>
          <a:ln w="19050" cap="rnd">
            <a:solidFill>
              <a:srgbClr val="4F4F4F"/>
            </a:solidFill>
            <a:prstDash val="solid"/>
            <a:headEnd type="none" w="sm" len="sm"/>
            <a:tailEnd type="none" w="sm" len="sm"/>
          </a:ln>
        </p:spPr>
      </p:sp>
      <p:sp>
        <p:nvSpPr>
          <p:cNvPr id="4" name="TextBox 15">
            <a:extLst>
              <a:ext uri="{FF2B5EF4-FFF2-40B4-BE49-F238E27FC236}">
                <a16:creationId xmlns:a16="http://schemas.microsoft.com/office/drawing/2014/main" id="{F9C29E21-0165-08D8-2D0B-3880DA96FB92}"/>
              </a:ext>
            </a:extLst>
          </p:cNvPr>
          <p:cNvSpPr txBox="1"/>
          <p:nvPr/>
        </p:nvSpPr>
        <p:spPr>
          <a:xfrm>
            <a:off x="3644884" y="10179997"/>
            <a:ext cx="3201564" cy="181012"/>
          </a:xfrm>
          <a:prstGeom prst="rect">
            <a:avLst/>
          </a:prstGeom>
        </p:spPr>
        <p:txBody>
          <a:bodyPr lIns="0" tIns="0" rIns="0" bIns="0" rtlCol="0" anchor="t">
            <a:spAutoFit/>
          </a:bodyPr>
          <a:lstStyle/>
          <a:p>
            <a:pPr algn="r">
              <a:lnSpc>
                <a:spcPts val="1400"/>
              </a:lnSpc>
            </a:pPr>
            <a:r>
              <a:rPr lang="ru-RU" sz="1400" i="1" dirty="0">
                <a:solidFill>
                  <a:srgbClr val="4F4F4F"/>
                </a:solidFill>
                <a:latin typeface="Open Sans 1 Italics"/>
                <a:ea typeface="Open Sans 1 Italics"/>
                <a:cs typeface="Open Sans 1 Italics"/>
                <a:sym typeface="Open Sans 1 Italics"/>
              </a:rPr>
              <a:t>Годовой отчет за </a:t>
            </a:r>
            <a:r>
              <a:rPr lang="en-US" sz="1400" i="1" dirty="0">
                <a:solidFill>
                  <a:srgbClr val="4F4F4F"/>
                </a:solidFill>
                <a:latin typeface="Open Sans 1 Italics"/>
                <a:ea typeface="Open Sans 1 Italics"/>
                <a:cs typeface="Open Sans 1 Italics"/>
                <a:sym typeface="Open Sans 1 Italics"/>
              </a:rPr>
              <a:t>202</a:t>
            </a:r>
            <a:r>
              <a:rPr lang="ru-RU" sz="1400" i="1" dirty="0">
                <a:solidFill>
                  <a:srgbClr val="4F4F4F"/>
                </a:solidFill>
                <a:latin typeface="Open Sans 1 Italics"/>
                <a:ea typeface="Open Sans 1 Italics"/>
                <a:cs typeface="Open Sans 1 Italics"/>
                <a:sym typeface="Open Sans 1 Italics"/>
              </a:rPr>
              <a:t>5 год</a:t>
            </a:r>
            <a:endParaRPr lang="en-US" sz="1400" i="1" dirty="0">
              <a:solidFill>
                <a:srgbClr val="4F4F4F"/>
              </a:solidFill>
              <a:latin typeface="Open Sans 1 Italics"/>
              <a:ea typeface="Open Sans 1 Italics"/>
              <a:cs typeface="Open Sans 1 Italics"/>
              <a:sym typeface="Open Sans 1 Italics"/>
            </a:endParaRPr>
          </a:p>
        </p:txBody>
      </p:sp>
      <p:grpSp>
        <p:nvGrpSpPr>
          <p:cNvPr id="5" name="Group 2">
            <a:extLst>
              <a:ext uri="{FF2B5EF4-FFF2-40B4-BE49-F238E27FC236}">
                <a16:creationId xmlns:a16="http://schemas.microsoft.com/office/drawing/2014/main" id="{57DB4FE2-CB66-AD8A-D4B8-2EB5EB43C9FC}"/>
              </a:ext>
            </a:extLst>
          </p:cNvPr>
          <p:cNvGrpSpPr/>
          <p:nvPr/>
        </p:nvGrpSpPr>
        <p:grpSpPr>
          <a:xfrm>
            <a:off x="801948" y="10040167"/>
            <a:ext cx="490114" cy="490114"/>
            <a:chOff x="0" y="0"/>
            <a:chExt cx="812800" cy="812800"/>
          </a:xfrm>
        </p:grpSpPr>
        <p:sp>
          <p:nvSpPr>
            <p:cNvPr id="6" name="Freeform 3">
              <a:extLst>
                <a:ext uri="{FF2B5EF4-FFF2-40B4-BE49-F238E27FC236}">
                  <a16:creationId xmlns:a16="http://schemas.microsoft.com/office/drawing/2014/main" id="{D589D874-9701-3075-78D4-309BF1EF5C7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DEDED"/>
            </a:solidFill>
          </p:spPr>
        </p:sp>
        <p:sp>
          <p:nvSpPr>
            <p:cNvPr id="8" name="TextBox 4">
              <a:extLst>
                <a:ext uri="{FF2B5EF4-FFF2-40B4-BE49-F238E27FC236}">
                  <a16:creationId xmlns:a16="http://schemas.microsoft.com/office/drawing/2014/main" id="{F0A0A35D-C5C5-8876-5588-40E71645016B}"/>
                </a:ext>
              </a:extLst>
            </p:cNvPr>
            <p:cNvSpPr txBox="1"/>
            <p:nvPr/>
          </p:nvSpPr>
          <p:spPr>
            <a:xfrm>
              <a:off x="76200" y="76200"/>
              <a:ext cx="660400" cy="660400"/>
            </a:xfrm>
            <a:prstGeom prst="rect">
              <a:avLst/>
            </a:prstGeom>
          </p:spPr>
          <p:txBody>
            <a:bodyPr lIns="50800" tIns="50800" rIns="50800" bIns="50800" rtlCol="0" anchor="ctr"/>
            <a:lstStyle/>
            <a:p>
              <a:pPr algn="ctr">
                <a:lnSpc>
                  <a:spcPts val="1439"/>
                </a:lnSpc>
              </a:pPr>
              <a:endParaRPr/>
            </a:p>
          </p:txBody>
        </p:sp>
      </p:grpSp>
      <p:sp>
        <p:nvSpPr>
          <p:cNvPr id="12" name="TextBox 18">
            <a:extLst>
              <a:ext uri="{FF2B5EF4-FFF2-40B4-BE49-F238E27FC236}">
                <a16:creationId xmlns:a16="http://schemas.microsoft.com/office/drawing/2014/main" id="{5A6B5FED-D4C8-AFF2-7BF2-803B5DA7BF41}"/>
              </a:ext>
            </a:extLst>
          </p:cNvPr>
          <p:cNvSpPr txBox="1"/>
          <p:nvPr/>
        </p:nvSpPr>
        <p:spPr>
          <a:xfrm>
            <a:off x="868842" y="10140861"/>
            <a:ext cx="377272" cy="271485"/>
          </a:xfrm>
          <a:prstGeom prst="rect">
            <a:avLst/>
          </a:prstGeom>
        </p:spPr>
        <p:txBody>
          <a:bodyPr lIns="0" tIns="0" rIns="0" bIns="0" rtlCol="0" anchor="t">
            <a:spAutoFit/>
          </a:bodyPr>
          <a:lstStyle/>
          <a:p>
            <a:pPr algn="ctr">
              <a:lnSpc>
                <a:spcPts val="2100"/>
              </a:lnSpc>
            </a:pPr>
            <a:r>
              <a:rPr lang="ru-RU" sz="2100" b="1" dirty="0">
                <a:solidFill>
                  <a:srgbClr val="002F80"/>
                </a:solidFill>
                <a:latin typeface="Open Sans 1 Bold"/>
                <a:ea typeface="Open Sans 1 Bold"/>
                <a:cs typeface="Open Sans 1 Bold"/>
                <a:sym typeface="Open Sans 1 Bold"/>
              </a:rPr>
              <a:t>28</a:t>
            </a:r>
            <a:endParaRPr lang="en-US" sz="2100" b="1" dirty="0">
              <a:solidFill>
                <a:srgbClr val="002F80"/>
              </a:solidFill>
              <a:latin typeface="Open Sans 1 Bold"/>
              <a:ea typeface="Open Sans 1 Bold"/>
              <a:cs typeface="Open Sans 1 Bold"/>
              <a:sym typeface="Open Sans 1 Bold"/>
            </a:endParaRPr>
          </a:p>
        </p:txBody>
      </p:sp>
      <p:sp>
        <p:nvSpPr>
          <p:cNvPr id="18" name="AutoShape 6">
            <a:extLst>
              <a:ext uri="{FF2B5EF4-FFF2-40B4-BE49-F238E27FC236}">
                <a16:creationId xmlns:a16="http://schemas.microsoft.com/office/drawing/2014/main" id="{B421490F-8375-2C3C-CC48-3F3EC36A808D}"/>
              </a:ext>
            </a:extLst>
          </p:cNvPr>
          <p:cNvSpPr/>
          <p:nvPr/>
        </p:nvSpPr>
        <p:spPr>
          <a:xfrm>
            <a:off x="939180" y="927100"/>
            <a:ext cx="613868" cy="0"/>
          </a:xfrm>
          <a:prstGeom prst="line">
            <a:avLst/>
          </a:prstGeom>
          <a:ln w="47625" cap="rnd">
            <a:solidFill>
              <a:srgbClr val="FEBA3A"/>
            </a:solidFill>
            <a:prstDash val="solid"/>
            <a:headEnd type="none" w="sm" len="sm"/>
            <a:tailEnd type="none" w="sm" len="sm"/>
          </a:ln>
        </p:spPr>
      </p:sp>
      <p:sp>
        <p:nvSpPr>
          <p:cNvPr id="28" name="TextBox 27">
            <a:extLst>
              <a:ext uri="{FF2B5EF4-FFF2-40B4-BE49-F238E27FC236}">
                <a16:creationId xmlns:a16="http://schemas.microsoft.com/office/drawing/2014/main" id="{8C90073A-F4A1-0B4C-6CF7-93B0CCA97E66}"/>
              </a:ext>
            </a:extLst>
          </p:cNvPr>
          <p:cNvSpPr txBox="1"/>
          <p:nvPr/>
        </p:nvSpPr>
        <p:spPr>
          <a:xfrm>
            <a:off x="801948" y="997781"/>
            <a:ext cx="6299067" cy="8494633"/>
          </a:xfrm>
          <a:prstGeom prst="rect">
            <a:avLst/>
          </a:prstGeom>
          <a:noFill/>
        </p:spPr>
        <p:txBody>
          <a:bodyPr wrap="square">
            <a:spAutoFit/>
          </a:bodyPr>
          <a:lstStyle/>
          <a:p>
            <a:pPr indent="360363" algn="just"/>
            <a:r>
              <a:rPr lang="ru-KG" sz="1300" dirty="0"/>
              <a:t>Система внутреннего контроля Агентства обеспечивает достижение стратегических целей, соблюдение нормативных требований и защиту активов, являясь ключевым элементом корпоративного управления Агентства. Ее развитие осуществляется с учетом передовых международных практик и принципов прозрачности, подотчетности и риск-ориентированного управления.</a:t>
            </a:r>
          </a:p>
          <a:p>
            <a:pPr indent="360363" algn="just"/>
            <a:endParaRPr lang="ru-RU" sz="1300" dirty="0"/>
          </a:p>
          <a:p>
            <a:pPr indent="360363" algn="just"/>
            <a:r>
              <a:rPr lang="ru-RU" sz="1300" b="1" dirty="0">
                <a:solidFill>
                  <a:srgbClr val="002F80"/>
                </a:solidFill>
                <a:latin typeface="Open Sans 2 Ultra-Bold"/>
                <a:ea typeface="Open Sans 2 Ultra-Bold"/>
                <a:cs typeface="Open Sans 2 Ultra-Bold"/>
              </a:rPr>
              <a:t>Внутренний аудит</a:t>
            </a:r>
          </a:p>
          <a:p>
            <a:pPr indent="360363" algn="just"/>
            <a:r>
              <a:rPr lang="ru-KG" sz="1300" dirty="0"/>
              <a:t>В отчетном году приоритетами стали повышение эффективности контрольных процедур, совершенствование процессов мониторинга и усиление информационной безопасности. Система </a:t>
            </a:r>
            <a:r>
              <a:rPr lang="ru-RU" sz="1300" dirty="0"/>
              <a:t>внутреннего контроля </a:t>
            </a:r>
            <a:r>
              <a:rPr lang="ru-KG" sz="1300" dirty="0"/>
              <a:t>функционирует во взаимосвязи с внутренним аудитом и риск-менеджментом, что обеспечивает своевременное выявление отклонений и оперативное реагирование на изменения внешней и внутренней среды.</a:t>
            </a:r>
          </a:p>
          <a:p>
            <a:pPr indent="360363" algn="just"/>
            <a:r>
              <a:rPr lang="ru-KG" sz="1300" dirty="0"/>
              <a:t>В 2025 году проведен внешний ИТ-аудит, осуществленный аудиторской компанией “Бейкер Тилли Бишкек” в соответствии с требованиями законодательства Кыргызской Республики и внутренними нормативными актами Агентства. По итогам аудита выработаны рекомендации по совершенствованию информационных систем и укреплению информационной и кибербезопасности.</a:t>
            </a:r>
          </a:p>
          <a:p>
            <a:pPr indent="360363" algn="just"/>
            <a:endParaRPr lang="ru-RU" sz="1300" dirty="0"/>
          </a:p>
          <a:p>
            <a:pPr indent="360363" algn="just"/>
            <a:r>
              <a:rPr lang="ru-RU" sz="1300" b="1" dirty="0">
                <a:solidFill>
                  <a:srgbClr val="002F80"/>
                </a:solidFill>
                <a:latin typeface="Open Sans 2 Ultra-Bold"/>
                <a:ea typeface="Open Sans 2 Ultra-Bold"/>
                <a:cs typeface="Open Sans 2 Ultra-Bold"/>
              </a:rPr>
              <a:t>У</a:t>
            </a:r>
            <a:r>
              <a:rPr lang="ru-KG" sz="1300" b="1" dirty="0">
                <a:solidFill>
                  <a:srgbClr val="002F80"/>
                </a:solidFill>
                <a:latin typeface="Open Sans 2 Ultra-Bold"/>
                <a:ea typeface="Open Sans 2 Ultra-Bold"/>
                <a:cs typeface="Open Sans 2 Ultra-Bold"/>
              </a:rPr>
              <a:t>правления рисками</a:t>
            </a:r>
            <a:endParaRPr lang="ru-RU" sz="1300" b="1" dirty="0">
              <a:solidFill>
                <a:srgbClr val="002F80"/>
              </a:solidFill>
              <a:latin typeface="Open Sans 2 Ultra-Bold"/>
              <a:ea typeface="Open Sans 2 Ultra-Bold"/>
              <a:cs typeface="Open Sans 2 Ultra-Bold"/>
            </a:endParaRPr>
          </a:p>
          <a:p>
            <a:pPr indent="360363" algn="just"/>
            <a:r>
              <a:rPr lang="ru-KG" sz="1300" dirty="0"/>
              <a:t>Система управления рисками ориентирована на идентификацию, оценку и минимизацию потенциальных угроз, способных повлиять на выполнение функций Агентства. </a:t>
            </a:r>
          </a:p>
          <a:p>
            <a:pPr indent="360363" algn="just"/>
            <a:r>
              <a:rPr lang="ru-KG" sz="1300" dirty="0"/>
              <a:t>В течение года реализованы меры по:</a:t>
            </a:r>
          </a:p>
          <a:p>
            <a:pPr marL="360363" lvl="0" indent="-360363" algn="just">
              <a:buFont typeface="Wingdings" panose="05000000000000000000" pitchFamily="2" charset="2"/>
              <a:buChar char="§"/>
            </a:pPr>
            <a:r>
              <a:rPr lang="ru-KG" sz="1300" dirty="0"/>
              <a:t>регламентации действий сотрудников при нештатных ситуациях и наступлении гарантийных случаев;</a:t>
            </a:r>
          </a:p>
          <a:p>
            <a:pPr marL="360363" lvl="0" indent="-360363" algn="just">
              <a:buFont typeface="Wingdings" panose="05000000000000000000" pitchFamily="2" charset="2"/>
              <a:buChar char="§"/>
            </a:pPr>
            <a:r>
              <a:rPr lang="ru-KG" sz="1300" dirty="0"/>
              <a:t>снижению рисков в процессе модернизации автоматизированных систем хранения и обработки данных;</a:t>
            </a:r>
          </a:p>
          <a:p>
            <a:pPr marL="360363" lvl="0" indent="-360363" algn="just">
              <a:buFont typeface="Wingdings" panose="05000000000000000000" pitchFamily="2" charset="2"/>
              <a:buChar char="§"/>
            </a:pPr>
            <a:r>
              <a:rPr lang="ru-KG" sz="1300" dirty="0"/>
              <a:t>обеспечению непрерывности деятельности и повышению устойчивости бизнес-процессов;</a:t>
            </a:r>
          </a:p>
          <a:p>
            <a:pPr marL="360363" lvl="0" indent="-360363" algn="just">
              <a:buFont typeface="Wingdings" panose="05000000000000000000" pitchFamily="2" charset="2"/>
              <a:buChar char="§"/>
            </a:pPr>
            <a:r>
              <a:rPr lang="ru-KG" sz="1300" dirty="0"/>
              <a:t>усилению защиты информации.</a:t>
            </a:r>
          </a:p>
          <a:p>
            <a:pPr indent="360363" algn="just"/>
            <a:r>
              <a:rPr lang="ru-KG" sz="1300" dirty="0"/>
              <a:t>В рамках развития превентивных механизмов проведены четыре стресс-тестирования и сценарных моделирования, включая: наступление гарантийного случая у участника системы, действия персонала при чрезвычайных ситуациях (пожар, стихийные бедствия), а также операции с государственными ценными бумагами на вторичном рынке. По результатам тестирований приняты корректирующие меры, направленные на повышение готовности и операционной устойчивости системы защиты депозитов.</a:t>
            </a:r>
          </a:p>
          <a:p>
            <a:pPr indent="360363" algn="just"/>
            <a:endParaRPr lang="ru-RU" sz="1300" dirty="0"/>
          </a:p>
          <a:p>
            <a:pPr indent="360363" algn="just"/>
            <a:r>
              <a:rPr lang="ru-KG" sz="1300" dirty="0"/>
              <a:t>Комплексный подход к </a:t>
            </a:r>
            <a:r>
              <a:rPr lang="ru-RU" sz="1300" dirty="0"/>
              <a:t>системе </a:t>
            </a:r>
            <a:r>
              <a:rPr lang="ru-KG" sz="1300" dirty="0"/>
              <a:t>внутренне</a:t>
            </a:r>
            <a:r>
              <a:rPr lang="ru-RU" sz="1300" dirty="0"/>
              <a:t>го</a:t>
            </a:r>
            <a:r>
              <a:rPr lang="ru-KG" sz="1300" dirty="0"/>
              <a:t> контрол</a:t>
            </a:r>
            <a:r>
              <a:rPr lang="ru-RU" sz="1300" dirty="0"/>
              <a:t>я</a:t>
            </a:r>
            <a:r>
              <a:rPr lang="ru-KG" sz="1300" dirty="0"/>
              <a:t> и управлению рисками обеспечивает институциональную надежность Агентства и способствует поддержанию финансовой стабильности.</a:t>
            </a:r>
          </a:p>
        </p:txBody>
      </p:sp>
      <p:sp>
        <p:nvSpPr>
          <p:cNvPr id="9" name="TextBox 14">
            <a:extLst>
              <a:ext uri="{FF2B5EF4-FFF2-40B4-BE49-F238E27FC236}">
                <a16:creationId xmlns:a16="http://schemas.microsoft.com/office/drawing/2014/main" id="{18C3A9BE-80AF-037A-CFC5-B9B6E879B183}"/>
              </a:ext>
            </a:extLst>
          </p:cNvPr>
          <p:cNvSpPr txBox="1"/>
          <p:nvPr/>
        </p:nvSpPr>
        <p:spPr>
          <a:xfrm>
            <a:off x="939180" y="313463"/>
            <a:ext cx="6268070" cy="492443"/>
          </a:xfrm>
          <a:prstGeom prst="rect">
            <a:avLst/>
          </a:prstGeom>
        </p:spPr>
        <p:txBody>
          <a:bodyPr wrap="square" lIns="0" tIns="0" rIns="0" bIns="0" rtlCol="0" anchor="t">
            <a:spAutoFit/>
          </a:bodyPr>
          <a:lstStyle/>
          <a:p>
            <a:r>
              <a:rPr lang="ru-RU" sz="1600" b="1" dirty="0">
                <a:solidFill>
                  <a:srgbClr val="002F80"/>
                </a:solidFill>
                <a:latin typeface="Open Sans 2 Ultra-Bold"/>
                <a:ea typeface="Open Sans 2 Ultra-Bold"/>
                <a:cs typeface="Open Sans 2 Ultra-Bold"/>
              </a:rPr>
              <a:t>5.3. Система внутреннего контроля и </a:t>
            </a:r>
          </a:p>
          <a:p>
            <a:r>
              <a:rPr lang="ru-RU" sz="1600" b="1" dirty="0">
                <a:solidFill>
                  <a:srgbClr val="002F80"/>
                </a:solidFill>
                <a:latin typeface="Open Sans 2 Ultra-Bold"/>
                <a:ea typeface="Open Sans 2 Ultra-Bold"/>
                <a:cs typeface="Open Sans 2 Ultra-Bold"/>
              </a:rPr>
              <a:t>управление рисками</a:t>
            </a:r>
            <a:endParaRPr lang="ru-KG" sz="1600" b="1" dirty="0">
              <a:solidFill>
                <a:srgbClr val="002F80"/>
              </a:solidFill>
              <a:latin typeface="Open Sans 2 Ultra-Bold"/>
              <a:ea typeface="Open Sans 2 Ultra-Bold"/>
              <a:cs typeface="Open Sans 2 Ultra-Bold"/>
            </a:endParaRPr>
          </a:p>
        </p:txBody>
      </p:sp>
    </p:spTree>
    <p:extLst>
      <p:ext uri="{BB962C8B-B14F-4D97-AF65-F5344CB8AC3E}">
        <p14:creationId xmlns:p14="http://schemas.microsoft.com/office/powerpoint/2010/main" val="14259133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C1ACDE-321B-E232-F394-399A1853E20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D190D8DF-51F2-5917-1FEE-E9D1767A0583}"/>
              </a:ext>
            </a:extLst>
          </p:cNvPr>
          <p:cNvSpPr/>
          <p:nvPr/>
        </p:nvSpPr>
        <p:spPr>
          <a:xfrm>
            <a:off x="11793" y="1400"/>
            <a:ext cx="7556500" cy="10692000"/>
          </a:xfrm>
          <a:custGeom>
            <a:avLst/>
            <a:gdLst/>
            <a:ahLst/>
            <a:cxnLst/>
            <a:rect l="l" t="t" r="r" b="b"/>
            <a:pathLst>
              <a:path w="7560000" h="10692000">
                <a:moveTo>
                  <a:pt x="0" y="0"/>
                </a:moveTo>
                <a:lnTo>
                  <a:pt x="7560000" y="0"/>
                </a:lnTo>
                <a:lnTo>
                  <a:pt x="7560000" y="10692000"/>
                </a:lnTo>
                <a:lnTo>
                  <a:pt x="0" y="10692000"/>
                </a:lnTo>
                <a:lnTo>
                  <a:pt x="0" y="0"/>
                </a:lnTo>
                <a:close/>
              </a:path>
            </a:pathLst>
          </a:custGeom>
          <a:blipFill>
            <a:blip r:embed="rId3"/>
            <a:stretch>
              <a:fillRect l="-4952" t="-1069" r="-168243" b="-1069"/>
            </a:stretch>
          </a:blipFill>
        </p:spPr>
        <p:txBody>
          <a:bodyPr/>
          <a:lstStyle/>
          <a:p>
            <a:endParaRPr lang="ru-KG" dirty="0"/>
          </a:p>
        </p:txBody>
      </p:sp>
      <p:sp>
        <p:nvSpPr>
          <p:cNvPr id="3" name="AutoShape 7">
            <a:extLst>
              <a:ext uri="{FF2B5EF4-FFF2-40B4-BE49-F238E27FC236}">
                <a16:creationId xmlns:a16="http://schemas.microsoft.com/office/drawing/2014/main" id="{C853497D-81B8-1300-7850-F60F05E40F28}"/>
              </a:ext>
            </a:extLst>
          </p:cNvPr>
          <p:cNvSpPr/>
          <p:nvPr/>
        </p:nvSpPr>
        <p:spPr>
          <a:xfrm>
            <a:off x="756008" y="9933619"/>
            <a:ext cx="6047992" cy="2381"/>
          </a:xfrm>
          <a:prstGeom prst="line">
            <a:avLst/>
          </a:prstGeom>
          <a:ln w="19050" cap="rnd">
            <a:solidFill>
              <a:srgbClr val="4F4F4F"/>
            </a:solidFill>
            <a:prstDash val="solid"/>
            <a:headEnd type="none" w="sm" len="sm"/>
            <a:tailEnd type="none" w="sm" len="sm"/>
          </a:ln>
        </p:spPr>
      </p:sp>
      <p:sp>
        <p:nvSpPr>
          <p:cNvPr id="4" name="TextBox 15">
            <a:extLst>
              <a:ext uri="{FF2B5EF4-FFF2-40B4-BE49-F238E27FC236}">
                <a16:creationId xmlns:a16="http://schemas.microsoft.com/office/drawing/2014/main" id="{188F215E-D423-CC23-9857-CA0001937D12}"/>
              </a:ext>
            </a:extLst>
          </p:cNvPr>
          <p:cNvSpPr txBox="1"/>
          <p:nvPr/>
        </p:nvSpPr>
        <p:spPr>
          <a:xfrm>
            <a:off x="3608398" y="10210902"/>
            <a:ext cx="3201564" cy="181012"/>
          </a:xfrm>
          <a:prstGeom prst="rect">
            <a:avLst/>
          </a:prstGeom>
        </p:spPr>
        <p:txBody>
          <a:bodyPr lIns="0" tIns="0" rIns="0" bIns="0" rtlCol="0" anchor="t">
            <a:spAutoFit/>
          </a:bodyPr>
          <a:lstStyle/>
          <a:p>
            <a:pPr algn="r">
              <a:lnSpc>
                <a:spcPts val="1400"/>
              </a:lnSpc>
            </a:pPr>
            <a:r>
              <a:rPr lang="ru-RU" sz="1400" i="1" dirty="0">
                <a:solidFill>
                  <a:srgbClr val="4F4F4F"/>
                </a:solidFill>
                <a:latin typeface="Open Sans 1 Italics"/>
                <a:ea typeface="Open Sans 1 Italics"/>
                <a:cs typeface="Open Sans 1 Italics"/>
                <a:sym typeface="Open Sans 1 Italics"/>
              </a:rPr>
              <a:t>Годовой отчет за </a:t>
            </a:r>
            <a:r>
              <a:rPr lang="en-US" sz="1400" i="1" dirty="0">
                <a:solidFill>
                  <a:srgbClr val="4F4F4F"/>
                </a:solidFill>
                <a:latin typeface="Open Sans 1 Italics"/>
                <a:ea typeface="Open Sans 1 Italics"/>
                <a:cs typeface="Open Sans 1 Italics"/>
                <a:sym typeface="Open Sans 1 Italics"/>
              </a:rPr>
              <a:t>202</a:t>
            </a:r>
            <a:r>
              <a:rPr lang="ru-RU" sz="1400" i="1" dirty="0">
                <a:solidFill>
                  <a:srgbClr val="4F4F4F"/>
                </a:solidFill>
                <a:latin typeface="Open Sans 1 Italics"/>
                <a:ea typeface="Open Sans 1 Italics"/>
                <a:cs typeface="Open Sans 1 Italics"/>
                <a:sym typeface="Open Sans 1 Italics"/>
              </a:rPr>
              <a:t>5 год</a:t>
            </a:r>
            <a:endParaRPr lang="en-US" sz="1400" i="1" dirty="0">
              <a:solidFill>
                <a:srgbClr val="4F4F4F"/>
              </a:solidFill>
              <a:latin typeface="Open Sans 1 Italics"/>
              <a:ea typeface="Open Sans 1 Italics"/>
              <a:cs typeface="Open Sans 1 Italics"/>
              <a:sym typeface="Open Sans 1 Italics"/>
            </a:endParaRPr>
          </a:p>
        </p:txBody>
      </p:sp>
      <p:grpSp>
        <p:nvGrpSpPr>
          <p:cNvPr id="5" name="Group 2">
            <a:extLst>
              <a:ext uri="{FF2B5EF4-FFF2-40B4-BE49-F238E27FC236}">
                <a16:creationId xmlns:a16="http://schemas.microsoft.com/office/drawing/2014/main" id="{E42CE805-FBDD-71C8-A68F-A26660558DB9}"/>
              </a:ext>
            </a:extLst>
          </p:cNvPr>
          <p:cNvGrpSpPr/>
          <p:nvPr/>
        </p:nvGrpSpPr>
        <p:grpSpPr>
          <a:xfrm>
            <a:off x="756000" y="10050300"/>
            <a:ext cx="490114" cy="490114"/>
            <a:chOff x="0" y="0"/>
            <a:chExt cx="812800" cy="812800"/>
          </a:xfrm>
        </p:grpSpPr>
        <p:sp>
          <p:nvSpPr>
            <p:cNvPr id="6" name="Freeform 3">
              <a:extLst>
                <a:ext uri="{FF2B5EF4-FFF2-40B4-BE49-F238E27FC236}">
                  <a16:creationId xmlns:a16="http://schemas.microsoft.com/office/drawing/2014/main" id="{DAE4EFA3-95B9-F43C-8627-15898B72EF7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DEDED"/>
            </a:solidFill>
          </p:spPr>
        </p:sp>
        <p:sp>
          <p:nvSpPr>
            <p:cNvPr id="8" name="TextBox 4">
              <a:extLst>
                <a:ext uri="{FF2B5EF4-FFF2-40B4-BE49-F238E27FC236}">
                  <a16:creationId xmlns:a16="http://schemas.microsoft.com/office/drawing/2014/main" id="{C0A212CD-72C3-32B3-155B-FAFAD8B69B7F}"/>
                </a:ext>
              </a:extLst>
            </p:cNvPr>
            <p:cNvSpPr txBox="1"/>
            <p:nvPr/>
          </p:nvSpPr>
          <p:spPr>
            <a:xfrm>
              <a:off x="76200" y="76200"/>
              <a:ext cx="660400" cy="660400"/>
            </a:xfrm>
            <a:prstGeom prst="rect">
              <a:avLst/>
            </a:prstGeom>
          </p:spPr>
          <p:txBody>
            <a:bodyPr lIns="50800" tIns="50800" rIns="50800" bIns="50800" rtlCol="0" anchor="ctr"/>
            <a:lstStyle/>
            <a:p>
              <a:pPr algn="ctr">
                <a:lnSpc>
                  <a:spcPts val="1439"/>
                </a:lnSpc>
              </a:pPr>
              <a:endParaRPr/>
            </a:p>
          </p:txBody>
        </p:sp>
      </p:grpSp>
      <p:sp>
        <p:nvSpPr>
          <p:cNvPr id="12" name="TextBox 18">
            <a:extLst>
              <a:ext uri="{FF2B5EF4-FFF2-40B4-BE49-F238E27FC236}">
                <a16:creationId xmlns:a16="http://schemas.microsoft.com/office/drawing/2014/main" id="{E9DFAC8C-E43A-8F6C-13C8-72398116F766}"/>
              </a:ext>
            </a:extLst>
          </p:cNvPr>
          <p:cNvSpPr txBox="1"/>
          <p:nvPr/>
        </p:nvSpPr>
        <p:spPr>
          <a:xfrm>
            <a:off x="812421" y="10173437"/>
            <a:ext cx="377272" cy="271485"/>
          </a:xfrm>
          <a:prstGeom prst="rect">
            <a:avLst/>
          </a:prstGeom>
        </p:spPr>
        <p:txBody>
          <a:bodyPr lIns="0" tIns="0" rIns="0" bIns="0" rtlCol="0" anchor="t">
            <a:spAutoFit/>
          </a:bodyPr>
          <a:lstStyle/>
          <a:p>
            <a:pPr algn="ctr">
              <a:lnSpc>
                <a:spcPts val="2100"/>
              </a:lnSpc>
            </a:pPr>
            <a:r>
              <a:rPr lang="ru-RU" sz="2100" b="1" dirty="0">
                <a:solidFill>
                  <a:srgbClr val="002F80"/>
                </a:solidFill>
                <a:latin typeface="Open Sans 1 Bold"/>
                <a:ea typeface="Open Sans 1 Bold"/>
                <a:cs typeface="Open Sans 1 Bold"/>
                <a:sym typeface="Open Sans 1 Bold"/>
              </a:rPr>
              <a:t>29</a:t>
            </a:r>
            <a:endParaRPr lang="en-US" sz="2100" b="1" dirty="0">
              <a:solidFill>
                <a:srgbClr val="002F80"/>
              </a:solidFill>
              <a:latin typeface="Open Sans 1 Bold"/>
              <a:ea typeface="Open Sans 1 Bold"/>
              <a:cs typeface="Open Sans 1 Bold"/>
              <a:sym typeface="Open Sans 1 Bold"/>
            </a:endParaRPr>
          </a:p>
        </p:txBody>
      </p:sp>
      <p:sp>
        <p:nvSpPr>
          <p:cNvPr id="18" name="AutoShape 6">
            <a:extLst>
              <a:ext uri="{FF2B5EF4-FFF2-40B4-BE49-F238E27FC236}">
                <a16:creationId xmlns:a16="http://schemas.microsoft.com/office/drawing/2014/main" id="{2C855901-8A90-213F-F371-9738C4FBBDF7}"/>
              </a:ext>
            </a:extLst>
          </p:cNvPr>
          <p:cNvSpPr/>
          <p:nvPr/>
        </p:nvSpPr>
        <p:spPr>
          <a:xfrm>
            <a:off x="1240260" y="1993900"/>
            <a:ext cx="935285" cy="0"/>
          </a:xfrm>
          <a:prstGeom prst="line">
            <a:avLst/>
          </a:prstGeom>
          <a:ln w="47625" cap="rnd">
            <a:solidFill>
              <a:srgbClr val="FEBA3A"/>
            </a:solidFill>
            <a:prstDash val="solid"/>
            <a:headEnd type="none" w="sm" len="sm"/>
            <a:tailEnd type="none" w="sm" len="sm"/>
          </a:ln>
        </p:spPr>
      </p:sp>
      <p:grpSp>
        <p:nvGrpSpPr>
          <p:cNvPr id="13" name="Group 33">
            <a:extLst>
              <a:ext uri="{FF2B5EF4-FFF2-40B4-BE49-F238E27FC236}">
                <a16:creationId xmlns:a16="http://schemas.microsoft.com/office/drawing/2014/main" id="{F9F42A83-C3B0-4C18-984C-5663B00A3F75}"/>
              </a:ext>
            </a:extLst>
          </p:cNvPr>
          <p:cNvGrpSpPr/>
          <p:nvPr/>
        </p:nvGrpSpPr>
        <p:grpSpPr>
          <a:xfrm>
            <a:off x="1240261" y="908400"/>
            <a:ext cx="935285" cy="852877"/>
            <a:chOff x="0" y="0"/>
            <a:chExt cx="335185" cy="305652"/>
          </a:xfrm>
        </p:grpSpPr>
        <p:sp>
          <p:nvSpPr>
            <p:cNvPr id="14" name="Freeform 34">
              <a:extLst>
                <a:ext uri="{FF2B5EF4-FFF2-40B4-BE49-F238E27FC236}">
                  <a16:creationId xmlns:a16="http://schemas.microsoft.com/office/drawing/2014/main" id="{F907A999-4ADE-E1F5-4019-FBDDD07D1C63}"/>
                </a:ext>
              </a:extLst>
            </p:cNvPr>
            <p:cNvSpPr/>
            <p:nvPr/>
          </p:nvSpPr>
          <p:spPr>
            <a:xfrm>
              <a:off x="0" y="0"/>
              <a:ext cx="335185" cy="305652"/>
            </a:xfrm>
            <a:custGeom>
              <a:avLst/>
              <a:gdLst/>
              <a:ahLst/>
              <a:cxnLst/>
              <a:rect l="l" t="t" r="r" b="b"/>
              <a:pathLst>
                <a:path w="335185" h="305652">
                  <a:moveTo>
                    <a:pt x="0" y="0"/>
                  </a:moveTo>
                  <a:lnTo>
                    <a:pt x="335185" y="0"/>
                  </a:lnTo>
                  <a:lnTo>
                    <a:pt x="335185" y="305652"/>
                  </a:lnTo>
                  <a:lnTo>
                    <a:pt x="0" y="305652"/>
                  </a:lnTo>
                  <a:close/>
                </a:path>
              </a:pathLst>
            </a:custGeom>
            <a:solidFill>
              <a:srgbClr val="FEBA3A"/>
            </a:solidFill>
          </p:spPr>
          <p:txBody>
            <a:bodyPr/>
            <a:lstStyle/>
            <a:p>
              <a:endParaRPr lang="ru-KG" dirty="0"/>
            </a:p>
          </p:txBody>
        </p:sp>
        <p:sp>
          <p:nvSpPr>
            <p:cNvPr id="15" name="TextBox 35">
              <a:extLst>
                <a:ext uri="{FF2B5EF4-FFF2-40B4-BE49-F238E27FC236}">
                  <a16:creationId xmlns:a16="http://schemas.microsoft.com/office/drawing/2014/main" id="{E34A5764-6E29-9537-06A7-D6075594824C}"/>
                </a:ext>
              </a:extLst>
            </p:cNvPr>
            <p:cNvSpPr txBox="1"/>
            <p:nvPr/>
          </p:nvSpPr>
          <p:spPr>
            <a:xfrm>
              <a:off x="0" y="0"/>
              <a:ext cx="335185" cy="305652"/>
            </a:xfrm>
            <a:prstGeom prst="rect">
              <a:avLst/>
            </a:prstGeom>
          </p:spPr>
          <p:txBody>
            <a:bodyPr lIns="50800" tIns="50800" rIns="50800" bIns="50800" rtlCol="0" anchor="ctr"/>
            <a:lstStyle/>
            <a:p>
              <a:pPr algn="ctr">
                <a:lnSpc>
                  <a:spcPts val="1439"/>
                </a:lnSpc>
              </a:pPr>
              <a:endParaRPr/>
            </a:p>
          </p:txBody>
        </p:sp>
      </p:grpSp>
      <p:sp>
        <p:nvSpPr>
          <p:cNvPr id="16" name="TextBox 36">
            <a:extLst>
              <a:ext uri="{FF2B5EF4-FFF2-40B4-BE49-F238E27FC236}">
                <a16:creationId xmlns:a16="http://schemas.microsoft.com/office/drawing/2014/main" id="{54D65A28-07CE-9188-F0E5-0EFC4580B4BF}"/>
              </a:ext>
            </a:extLst>
          </p:cNvPr>
          <p:cNvSpPr txBox="1"/>
          <p:nvPr/>
        </p:nvSpPr>
        <p:spPr>
          <a:xfrm>
            <a:off x="1402297" y="1142859"/>
            <a:ext cx="611212" cy="413703"/>
          </a:xfrm>
          <a:prstGeom prst="rect">
            <a:avLst/>
          </a:prstGeom>
        </p:spPr>
        <p:txBody>
          <a:bodyPr lIns="0" tIns="0" rIns="0" bIns="0" rtlCol="0" anchor="t">
            <a:spAutoFit/>
          </a:bodyPr>
          <a:lstStyle/>
          <a:p>
            <a:pPr algn="ctr">
              <a:lnSpc>
                <a:spcPts val="3200"/>
              </a:lnSpc>
            </a:pPr>
            <a:r>
              <a:rPr lang="en-US" sz="3200" b="1" dirty="0">
                <a:solidFill>
                  <a:srgbClr val="FFFFFF"/>
                </a:solidFill>
                <a:latin typeface="Open Sans 2 Ultra-Bold"/>
                <a:ea typeface="Open Sans 2 Ultra-Bold"/>
                <a:cs typeface="Open Sans 2 Ultra-Bold"/>
                <a:sym typeface="Open Sans 2 Ultra-Bold"/>
              </a:rPr>
              <a:t>0</a:t>
            </a:r>
            <a:r>
              <a:rPr lang="ru-RU" sz="3200" b="1" dirty="0">
                <a:solidFill>
                  <a:srgbClr val="FFFFFF"/>
                </a:solidFill>
                <a:latin typeface="Open Sans 2 Ultra-Bold"/>
                <a:ea typeface="Open Sans 2 Ultra-Bold"/>
                <a:cs typeface="Open Sans 2 Ultra-Bold"/>
                <a:sym typeface="Open Sans 2 Ultra-Bold"/>
              </a:rPr>
              <a:t>6</a:t>
            </a:r>
            <a:endParaRPr lang="en-US" sz="3200" b="1" dirty="0">
              <a:solidFill>
                <a:srgbClr val="FFFFFF"/>
              </a:solidFill>
              <a:latin typeface="Open Sans 2 Ultra-Bold"/>
              <a:ea typeface="Open Sans 2 Ultra-Bold"/>
              <a:cs typeface="Open Sans 2 Ultra-Bold"/>
              <a:sym typeface="Open Sans 2 Ultra-Bold"/>
            </a:endParaRPr>
          </a:p>
        </p:txBody>
      </p:sp>
      <p:sp>
        <p:nvSpPr>
          <p:cNvPr id="17" name="TextBox 9">
            <a:extLst>
              <a:ext uri="{FF2B5EF4-FFF2-40B4-BE49-F238E27FC236}">
                <a16:creationId xmlns:a16="http://schemas.microsoft.com/office/drawing/2014/main" id="{9739494A-3A66-C89A-6327-72D29808C4F1}"/>
              </a:ext>
            </a:extLst>
          </p:cNvPr>
          <p:cNvSpPr txBox="1"/>
          <p:nvPr/>
        </p:nvSpPr>
        <p:spPr>
          <a:xfrm>
            <a:off x="1133280" y="2192602"/>
            <a:ext cx="5890789" cy="1234440"/>
          </a:xfrm>
          <a:prstGeom prst="rect">
            <a:avLst/>
          </a:prstGeom>
        </p:spPr>
        <p:txBody>
          <a:bodyPr wrap="square" lIns="0" tIns="0" rIns="0" bIns="0" rtlCol="0" anchor="t">
            <a:spAutoFit/>
          </a:bodyPr>
          <a:lstStyle/>
          <a:p>
            <a:pPr>
              <a:lnSpc>
                <a:spcPts val="3200"/>
              </a:lnSpc>
            </a:pPr>
            <a:r>
              <a:rPr lang="ru-RU" sz="3200" b="1" dirty="0">
                <a:solidFill>
                  <a:srgbClr val="002F80"/>
                </a:solidFill>
                <a:latin typeface="Open Sans 2 Ultra-Bold"/>
                <a:ea typeface="Open Sans 2 Ultra-Bold"/>
                <a:cs typeface="Open Sans 2 Ultra-Bold"/>
              </a:rPr>
              <a:t>БУДУЩИЕ </a:t>
            </a:r>
          </a:p>
          <a:p>
            <a:pPr>
              <a:lnSpc>
                <a:spcPts val="3200"/>
              </a:lnSpc>
            </a:pPr>
            <a:r>
              <a:rPr lang="ru-RU" sz="3200" b="1" dirty="0">
                <a:solidFill>
                  <a:srgbClr val="002F80"/>
                </a:solidFill>
                <a:latin typeface="Open Sans 2 Ultra-Bold"/>
                <a:ea typeface="Open Sans 2 Ultra-Bold"/>
                <a:cs typeface="Open Sans 2 Ultra-Bold"/>
              </a:rPr>
              <a:t>ИННОВАЦИОННЫЕ </a:t>
            </a:r>
          </a:p>
          <a:p>
            <a:pPr>
              <a:lnSpc>
                <a:spcPts val="3200"/>
              </a:lnSpc>
            </a:pPr>
            <a:r>
              <a:rPr lang="ru-RU" sz="3200" b="1" dirty="0">
                <a:solidFill>
                  <a:srgbClr val="002F80"/>
                </a:solidFill>
                <a:latin typeface="Open Sans 2 Ultra-Bold"/>
                <a:ea typeface="Open Sans 2 Ultra-Bold"/>
                <a:cs typeface="Open Sans 2 Ultra-Bold"/>
              </a:rPr>
              <a:t>ПОДХОДЫ</a:t>
            </a:r>
            <a:endParaRPr lang="ru-KG" sz="3200" b="1" dirty="0">
              <a:solidFill>
                <a:srgbClr val="002F80"/>
              </a:solidFill>
              <a:latin typeface="Open Sans 2 Ultra-Bold"/>
              <a:ea typeface="Open Sans 2 Ultra-Bold"/>
              <a:cs typeface="Open Sans 2 Ultra-Bold"/>
            </a:endParaRPr>
          </a:p>
        </p:txBody>
      </p:sp>
      <p:sp>
        <p:nvSpPr>
          <p:cNvPr id="7" name="TextBox 6">
            <a:extLst>
              <a:ext uri="{FF2B5EF4-FFF2-40B4-BE49-F238E27FC236}">
                <a16:creationId xmlns:a16="http://schemas.microsoft.com/office/drawing/2014/main" id="{2FD297F6-0221-EFBC-0243-99352B4BB3A0}"/>
              </a:ext>
            </a:extLst>
          </p:cNvPr>
          <p:cNvSpPr txBox="1"/>
          <p:nvPr/>
        </p:nvSpPr>
        <p:spPr>
          <a:xfrm>
            <a:off x="1001128" y="5588454"/>
            <a:ext cx="3559199" cy="307777"/>
          </a:xfrm>
          <a:prstGeom prst="rect">
            <a:avLst/>
          </a:prstGeom>
          <a:noFill/>
        </p:spPr>
        <p:txBody>
          <a:bodyPr wrap="square">
            <a:spAutoFit/>
          </a:bodyPr>
          <a:lstStyle/>
          <a:p>
            <a:pPr algn="just"/>
            <a:r>
              <a:rPr lang="ru-RU" sz="1400" b="1" dirty="0">
                <a:solidFill>
                  <a:srgbClr val="002F80"/>
                </a:solidFill>
                <a:latin typeface="Open Sans 2 Ultra-Bold"/>
                <a:ea typeface="Open Sans 2 Ultra-Bold"/>
                <a:cs typeface="Open Sans 2 Ultra-Bold"/>
              </a:rPr>
              <a:t>Стратегический фокус на 2026 год</a:t>
            </a:r>
            <a:endParaRPr lang="ru-KG" sz="1400" dirty="0"/>
          </a:p>
        </p:txBody>
      </p:sp>
      <p:sp>
        <p:nvSpPr>
          <p:cNvPr id="9" name="AutoShape 8">
            <a:extLst>
              <a:ext uri="{FF2B5EF4-FFF2-40B4-BE49-F238E27FC236}">
                <a16:creationId xmlns:a16="http://schemas.microsoft.com/office/drawing/2014/main" id="{92CCE52C-02BD-D89B-5672-8CC5D4B0E4CC}"/>
              </a:ext>
            </a:extLst>
          </p:cNvPr>
          <p:cNvSpPr/>
          <p:nvPr/>
        </p:nvSpPr>
        <p:spPr>
          <a:xfrm flipH="1" flipV="1">
            <a:off x="1118654" y="6526100"/>
            <a:ext cx="0" cy="1772930"/>
          </a:xfrm>
          <a:prstGeom prst="line">
            <a:avLst/>
          </a:prstGeom>
          <a:ln w="19050" cap="flat">
            <a:solidFill>
              <a:srgbClr val="4F4F4F"/>
            </a:solidFill>
            <a:prstDash val="sysDash"/>
            <a:headEnd type="none" w="sm" len="sm"/>
            <a:tailEnd type="none" w="sm" len="sm"/>
          </a:ln>
        </p:spPr>
      </p:sp>
      <p:grpSp>
        <p:nvGrpSpPr>
          <p:cNvPr id="10" name="Group 9">
            <a:extLst>
              <a:ext uri="{FF2B5EF4-FFF2-40B4-BE49-F238E27FC236}">
                <a16:creationId xmlns:a16="http://schemas.microsoft.com/office/drawing/2014/main" id="{464C37DD-FD64-3B10-56AB-35D13E455309}"/>
              </a:ext>
            </a:extLst>
          </p:cNvPr>
          <p:cNvGrpSpPr/>
          <p:nvPr/>
        </p:nvGrpSpPr>
        <p:grpSpPr>
          <a:xfrm>
            <a:off x="1015044" y="6509235"/>
            <a:ext cx="207220" cy="207220"/>
            <a:chOff x="0" y="0"/>
            <a:chExt cx="812800" cy="812800"/>
          </a:xfrm>
        </p:grpSpPr>
        <p:sp>
          <p:nvSpPr>
            <p:cNvPr id="11" name="Freeform 10">
              <a:extLst>
                <a:ext uri="{FF2B5EF4-FFF2-40B4-BE49-F238E27FC236}">
                  <a16:creationId xmlns:a16="http://schemas.microsoft.com/office/drawing/2014/main" id="{93328946-F48C-881D-353B-E31789904A9B}"/>
                </a:ext>
              </a:extLst>
            </p:cNvPr>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EBA3A"/>
            </a:solidFill>
          </p:spPr>
        </p:sp>
        <p:sp>
          <p:nvSpPr>
            <p:cNvPr id="19" name="TextBox 11">
              <a:extLst>
                <a:ext uri="{FF2B5EF4-FFF2-40B4-BE49-F238E27FC236}">
                  <a16:creationId xmlns:a16="http://schemas.microsoft.com/office/drawing/2014/main" id="{50445972-8171-5F8D-40C2-8FCD1EEA9A36}"/>
                </a:ext>
              </a:extLst>
            </p:cNvPr>
            <p:cNvSpPr txBox="1"/>
            <p:nvPr/>
          </p:nvSpPr>
          <p:spPr>
            <a:xfrm>
              <a:off x="139700" y="139700"/>
              <a:ext cx="533400" cy="533400"/>
            </a:xfrm>
            <a:prstGeom prst="rect">
              <a:avLst/>
            </a:prstGeom>
          </p:spPr>
          <p:txBody>
            <a:bodyPr lIns="50800" tIns="50800" rIns="50800" bIns="50800" rtlCol="0" anchor="ctr"/>
            <a:lstStyle/>
            <a:p>
              <a:pPr algn="ctr">
                <a:lnSpc>
                  <a:spcPts val="1439"/>
                </a:lnSpc>
              </a:pPr>
              <a:endParaRPr dirty="0"/>
            </a:p>
          </p:txBody>
        </p:sp>
      </p:grpSp>
      <p:sp>
        <p:nvSpPr>
          <p:cNvPr id="20" name="TextBox 29">
            <a:extLst>
              <a:ext uri="{FF2B5EF4-FFF2-40B4-BE49-F238E27FC236}">
                <a16:creationId xmlns:a16="http://schemas.microsoft.com/office/drawing/2014/main" id="{23B9CF2D-12FC-C583-8139-150C2EC51882}"/>
              </a:ext>
            </a:extLst>
          </p:cNvPr>
          <p:cNvSpPr txBox="1"/>
          <p:nvPr/>
        </p:nvSpPr>
        <p:spPr>
          <a:xfrm>
            <a:off x="1139630" y="3938406"/>
            <a:ext cx="3553020" cy="1384995"/>
          </a:xfrm>
          <a:prstGeom prst="rect">
            <a:avLst/>
          </a:prstGeom>
        </p:spPr>
        <p:txBody>
          <a:bodyPr wrap="square" lIns="0" tIns="0" rIns="0" bIns="0" rtlCol="0" anchor="t">
            <a:spAutoFit/>
          </a:bodyPr>
          <a:lstStyle/>
          <a:p>
            <a:pPr indent="360363" algn="just"/>
            <a:r>
              <a:rPr lang="ru-KG" sz="1500" dirty="0"/>
              <a:t>Достигнутые в 2025 году результаты укрепили устойчивость </a:t>
            </a:r>
            <a:r>
              <a:rPr lang="ru-RU" sz="1500" dirty="0"/>
              <a:t>системы защиты депозитов</a:t>
            </a:r>
            <a:r>
              <a:rPr lang="ru-KG" sz="1500" dirty="0"/>
              <a:t>. Развитие финансовой среды требует перехода к более технологичной и проактивной модели функционирования Агентства. </a:t>
            </a:r>
          </a:p>
        </p:txBody>
      </p:sp>
      <p:sp>
        <p:nvSpPr>
          <p:cNvPr id="21" name="TextBox 30">
            <a:extLst>
              <a:ext uri="{FF2B5EF4-FFF2-40B4-BE49-F238E27FC236}">
                <a16:creationId xmlns:a16="http://schemas.microsoft.com/office/drawing/2014/main" id="{F463C634-E325-ABA0-8139-98B7976FF963}"/>
              </a:ext>
            </a:extLst>
          </p:cNvPr>
          <p:cNvSpPr txBox="1"/>
          <p:nvPr/>
        </p:nvSpPr>
        <p:spPr>
          <a:xfrm>
            <a:off x="1424892" y="6526101"/>
            <a:ext cx="3290353" cy="427874"/>
          </a:xfrm>
          <a:prstGeom prst="rect">
            <a:avLst/>
          </a:prstGeom>
        </p:spPr>
        <p:txBody>
          <a:bodyPr wrap="square" lIns="0" tIns="0" rIns="0" bIns="0" rtlCol="0" anchor="t">
            <a:spAutoFit/>
          </a:bodyPr>
          <a:lstStyle/>
          <a:p>
            <a:pPr algn="l">
              <a:lnSpc>
                <a:spcPts val="1680"/>
              </a:lnSpc>
            </a:pPr>
            <a:r>
              <a:rPr lang="ru-RU" sz="1400" b="1" dirty="0">
                <a:solidFill>
                  <a:srgbClr val="4F4F4F"/>
                </a:solidFill>
                <a:latin typeface="Open Sans 1 Bold"/>
                <a:ea typeface="Open Sans 1 Bold"/>
                <a:cs typeface="Open Sans 1 Bold"/>
                <a:sym typeface="Open Sans 1 Bold"/>
              </a:rPr>
              <a:t>Цифровая трансформация </a:t>
            </a:r>
          </a:p>
          <a:p>
            <a:pPr algn="l">
              <a:lnSpc>
                <a:spcPts val="1680"/>
              </a:lnSpc>
            </a:pPr>
            <a:r>
              <a:rPr lang="ru-RU" sz="1400" b="1" dirty="0">
                <a:solidFill>
                  <a:srgbClr val="4F4F4F"/>
                </a:solidFill>
                <a:latin typeface="Open Sans 1 Bold"/>
                <a:ea typeface="Open Sans 1 Bold"/>
                <a:cs typeface="Open Sans 1 Bold"/>
                <a:sym typeface="Open Sans 1 Bold"/>
              </a:rPr>
              <a:t>и автоматизация</a:t>
            </a:r>
            <a:endParaRPr lang="en-US" sz="1400" b="1" dirty="0">
              <a:solidFill>
                <a:srgbClr val="4F4F4F"/>
              </a:solidFill>
              <a:latin typeface="Open Sans 1 Bold"/>
              <a:ea typeface="Open Sans 1 Bold"/>
              <a:cs typeface="Open Sans 1 Bold"/>
              <a:sym typeface="Open Sans 1 Bold"/>
            </a:endParaRPr>
          </a:p>
        </p:txBody>
      </p:sp>
      <p:sp>
        <p:nvSpPr>
          <p:cNvPr id="22" name="TextBox 30">
            <a:extLst>
              <a:ext uri="{FF2B5EF4-FFF2-40B4-BE49-F238E27FC236}">
                <a16:creationId xmlns:a16="http://schemas.microsoft.com/office/drawing/2014/main" id="{C1957AC0-6500-03B6-A924-74BC6BC48C90}"/>
              </a:ext>
            </a:extLst>
          </p:cNvPr>
          <p:cNvSpPr txBox="1"/>
          <p:nvPr/>
        </p:nvSpPr>
        <p:spPr>
          <a:xfrm>
            <a:off x="1402297" y="7228161"/>
            <a:ext cx="2909353" cy="427874"/>
          </a:xfrm>
          <a:prstGeom prst="rect">
            <a:avLst/>
          </a:prstGeom>
        </p:spPr>
        <p:txBody>
          <a:bodyPr wrap="square" lIns="0" tIns="0" rIns="0" bIns="0" rtlCol="0" anchor="t">
            <a:spAutoFit/>
          </a:bodyPr>
          <a:lstStyle/>
          <a:p>
            <a:pPr>
              <a:lnSpc>
                <a:spcPts val="1680"/>
              </a:lnSpc>
            </a:pPr>
            <a:r>
              <a:rPr lang="ru-KG" sz="1400" b="1" dirty="0">
                <a:solidFill>
                  <a:srgbClr val="4F4F4F"/>
                </a:solidFill>
                <a:latin typeface="Open Sans 1 Bold"/>
                <a:ea typeface="Open Sans 1 Bold"/>
                <a:cs typeface="Open Sans 1 Bold"/>
              </a:rPr>
              <a:t>Проактивная модель информирования населения</a:t>
            </a:r>
          </a:p>
        </p:txBody>
      </p:sp>
      <p:sp>
        <p:nvSpPr>
          <p:cNvPr id="23" name="TextBox 30">
            <a:extLst>
              <a:ext uri="{FF2B5EF4-FFF2-40B4-BE49-F238E27FC236}">
                <a16:creationId xmlns:a16="http://schemas.microsoft.com/office/drawing/2014/main" id="{20DF508B-1250-8832-821A-0008305157FC}"/>
              </a:ext>
            </a:extLst>
          </p:cNvPr>
          <p:cNvSpPr txBox="1"/>
          <p:nvPr/>
        </p:nvSpPr>
        <p:spPr>
          <a:xfrm>
            <a:off x="1424892" y="7891621"/>
            <a:ext cx="3290353" cy="427874"/>
          </a:xfrm>
          <a:prstGeom prst="rect">
            <a:avLst/>
          </a:prstGeom>
        </p:spPr>
        <p:txBody>
          <a:bodyPr wrap="square" lIns="0" tIns="0" rIns="0" bIns="0" rtlCol="0" anchor="t">
            <a:spAutoFit/>
          </a:bodyPr>
          <a:lstStyle/>
          <a:p>
            <a:pPr>
              <a:lnSpc>
                <a:spcPts val="1680"/>
              </a:lnSpc>
            </a:pPr>
            <a:r>
              <a:rPr lang="ru-KG" sz="1400" b="1" dirty="0">
                <a:solidFill>
                  <a:srgbClr val="4F4F4F"/>
                </a:solidFill>
                <a:latin typeface="Open Sans 1 Bold"/>
                <a:ea typeface="Open Sans 1 Bold"/>
                <a:cs typeface="Open Sans 1 Bold"/>
              </a:rPr>
              <a:t>Развитие превентивных антикризисных инструментов</a:t>
            </a:r>
            <a:endParaRPr lang="en-US" sz="1400" b="1" dirty="0">
              <a:solidFill>
                <a:srgbClr val="4F4F4F"/>
              </a:solidFill>
              <a:latin typeface="Open Sans 1 Bold"/>
              <a:ea typeface="Open Sans 1 Bold"/>
              <a:cs typeface="Open Sans 1 Bold"/>
              <a:sym typeface="Open Sans 1 Bold"/>
            </a:endParaRPr>
          </a:p>
        </p:txBody>
      </p:sp>
      <p:grpSp>
        <p:nvGrpSpPr>
          <p:cNvPr id="24" name="Group 9">
            <a:extLst>
              <a:ext uri="{FF2B5EF4-FFF2-40B4-BE49-F238E27FC236}">
                <a16:creationId xmlns:a16="http://schemas.microsoft.com/office/drawing/2014/main" id="{5A04AE98-391E-AF31-D0CC-237F43EF9ED0}"/>
              </a:ext>
            </a:extLst>
          </p:cNvPr>
          <p:cNvGrpSpPr/>
          <p:nvPr/>
        </p:nvGrpSpPr>
        <p:grpSpPr>
          <a:xfrm>
            <a:off x="1015044" y="7234878"/>
            <a:ext cx="207220" cy="207220"/>
            <a:chOff x="0" y="0"/>
            <a:chExt cx="812800" cy="812800"/>
          </a:xfrm>
        </p:grpSpPr>
        <p:sp>
          <p:nvSpPr>
            <p:cNvPr id="25" name="Freeform 10">
              <a:extLst>
                <a:ext uri="{FF2B5EF4-FFF2-40B4-BE49-F238E27FC236}">
                  <a16:creationId xmlns:a16="http://schemas.microsoft.com/office/drawing/2014/main" id="{0D27C5CA-0760-1E1C-76E5-BEEF64DFEB5D}"/>
                </a:ext>
              </a:extLst>
            </p:cNvPr>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EBA3A"/>
            </a:solidFill>
          </p:spPr>
        </p:sp>
        <p:sp>
          <p:nvSpPr>
            <p:cNvPr id="26" name="TextBox 11">
              <a:extLst>
                <a:ext uri="{FF2B5EF4-FFF2-40B4-BE49-F238E27FC236}">
                  <a16:creationId xmlns:a16="http://schemas.microsoft.com/office/drawing/2014/main" id="{9042E510-2FFA-2567-77AD-36C771B19D42}"/>
                </a:ext>
              </a:extLst>
            </p:cNvPr>
            <p:cNvSpPr txBox="1"/>
            <p:nvPr/>
          </p:nvSpPr>
          <p:spPr>
            <a:xfrm>
              <a:off x="139700" y="139700"/>
              <a:ext cx="533400" cy="533400"/>
            </a:xfrm>
            <a:prstGeom prst="rect">
              <a:avLst/>
            </a:prstGeom>
          </p:spPr>
          <p:txBody>
            <a:bodyPr lIns="50800" tIns="50800" rIns="50800" bIns="50800" rtlCol="0" anchor="ctr"/>
            <a:lstStyle/>
            <a:p>
              <a:pPr algn="ctr">
                <a:lnSpc>
                  <a:spcPts val="1439"/>
                </a:lnSpc>
              </a:pPr>
              <a:endParaRPr dirty="0"/>
            </a:p>
          </p:txBody>
        </p:sp>
      </p:grpSp>
      <p:grpSp>
        <p:nvGrpSpPr>
          <p:cNvPr id="27" name="Group 9">
            <a:extLst>
              <a:ext uri="{FF2B5EF4-FFF2-40B4-BE49-F238E27FC236}">
                <a16:creationId xmlns:a16="http://schemas.microsoft.com/office/drawing/2014/main" id="{D5B1A271-C6D0-5D22-C54E-50208A2F7EE9}"/>
              </a:ext>
            </a:extLst>
          </p:cNvPr>
          <p:cNvGrpSpPr/>
          <p:nvPr/>
        </p:nvGrpSpPr>
        <p:grpSpPr>
          <a:xfrm>
            <a:off x="1015044" y="7891621"/>
            <a:ext cx="207220" cy="207220"/>
            <a:chOff x="0" y="0"/>
            <a:chExt cx="812800" cy="812800"/>
          </a:xfrm>
        </p:grpSpPr>
        <p:sp>
          <p:nvSpPr>
            <p:cNvPr id="28" name="Freeform 10">
              <a:extLst>
                <a:ext uri="{FF2B5EF4-FFF2-40B4-BE49-F238E27FC236}">
                  <a16:creationId xmlns:a16="http://schemas.microsoft.com/office/drawing/2014/main" id="{08B261BF-B6D8-688F-1D4E-75FD74631147}"/>
                </a:ext>
              </a:extLst>
            </p:cNvPr>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EBA3A"/>
            </a:solidFill>
          </p:spPr>
        </p:sp>
        <p:sp>
          <p:nvSpPr>
            <p:cNvPr id="29" name="TextBox 11">
              <a:extLst>
                <a:ext uri="{FF2B5EF4-FFF2-40B4-BE49-F238E27FC236}">
                  <a16:creationId xmlns:a16="http://schemas.microsoft.com/office/drawing/2014/main" id="{55166F33-65F4-A12C-D953-8E85BF81E755}"/>
                </a:ext>
              </a:extLst>
            </p:cNvPr>
            <p:cNvSpPr txBox="1"/>
            <p:nvPr/>
          </p:nvSpPr>
          <p:spPr>
            <a:xfrm>
              <a:off x="139700" y="139700"/>
              <a:ext cx="533400" cy="533400"/>
            </a:xfrm>
            <a:prstGeom prst="rect">
              <a:avLst/>
            </a:prstGeom>
          </p:spPr>
          <p:txBody>
            <a:bodyPr lIns="50800" tIns="50800" rIns="50800" bIns="50800" rtlCol="0" anchor="ctr"/>
            <a:lstStyle/>
            <a:p>
              <a:pPr algn="ctr">
                <a:lnSpc>
                  <a:spcPts val="1439"/>
                </a:lnSpc>
              </a:pPr>
              <a:endParaRPr dirty="0"/>
            </a:p>
          </p:txBody>
        </p:sp>
      </p:grpSp>
      <p:sp>
        <p:nvSpPr>
          <p:cNvPr id="33" name="TextBox 20">
            <a:extLst>
              <a:ext uri="{FF2B5EF4-FFF2-40B4-BE49-F238E27FC236}">
                <a16:creationId xmlns:a16="http://schemas.microsoft.com/office/drawing/2014/main" id="{BF2C6A76-20D4-61D6-BD22-9A4F5966F7B0}"/>
              </a:ext>
            </a:extLst>
          </p:cNvPr>
          <p:cNvSpPr txBox="1"/>
          <p:nvPr/>
        </p:nvSpPr>
        <p:spPr>
          <a:xfrm>
            <a:off x="4930894" y="6350908"/>
            <a:ext cx="1873106" cy="2872468"/>
          </a:xfrm>
          <a:prstGeom prst="rect">
            <a:avLst/>
          </a:prstGeom>
        </p:spPr>
        <p:txBody>
          <a:bodyPr lIns="50800" tIns="50800" rIns="50800" bIns="50800" rtlCol="0" anchor="ctr"/>
          <a:lstStyle/>
          <a:p>
            <a:pPr algn="ctr">
              <a:lnSpc>
                <a:spcPts val="1439"/>
              </a:lnSpc>
            </a:pPr>
            <a:endParaRPr sz="1200"/>
          </a:p>
        </p:txBody>
      </p:sp>
      <p:sp>
        <p:nvSpPr>
          <p:cNvPr id="30" name="Freeform 19">
            <a:extLst>
              <a:ext uri="{FF2B5EF4-FFF2-40B4-BE49-F238E27FC236}">
                <a16:creationId xmlns:a16="http://schemas.microsoft.com/office/drawing/2014/main" id="{CA6FAE30-78B7-85FF-D69E-1232878C6CCA}"/>
              </a:ext>
            </a:extLst>
          </p:cNvPr>
          <p:cNvSpPr/>
          <p:nvPr/>
        </p:nvSpPr>
        <p:spPr>
          <a:xfrm>
            <a:off x="4833068" y="6236608"/>
            <a:ext cx="2191001" cy="2696324"/>
          </a:xfrm>
          <a:custGeom>
            <a:avLst/>
            <a:gdLst/>
            <a:ahLst/>
            <a:cxnLst/>
            <a:rect l="l" t="t" r="r" b="b"/>
            <a:pathLst>
              <a:path w="552347" h="1307607">
                <a:moveTo>
                  <a:pt x="0" y="0"/>
                </a:moveTo>
                <a:lnTo>
                  <a:pt x="552347" y="0"/>
                </a:lnTo>
                <a:lnTo>
                  <a:pt x="552347" y="1307607"/>
                </a:lnTo>
                <a:lnTo>
                  <a:pt x="0" y="1307607"/>
                </a:lnTo>
                <a:close/>
              </a:path>
            </a:pathLst>
          </a:custGeom>
          <a:solidFill>
            <a:srgbClr val="EDEDED"/>
          </a:solidFill>
        </p:spPr>
        <p:txBody>
          <a:bodyPr/>
          <a:lstStyle/>
          <a:p>
            <a:pPr algn="ctr"/>
            <a:r>
              <a:rPr lang="ru-KG" sz="1300" dirty="0">
                <a:solidFill>
                  <a:srgbClr val="002F80"/>
                </a:solidFill>
                <a:latin typeface="Open Sans 1"/>
                <a:ea typeface="Open Sans 1"/>
                <a:cs typeface="Open Sans 1"/>
              </a:rPr>
              <a:t>Реализация обозначенных инициатив позволит сформировать современную цифровую инфраструктуру защиты вкладов, повысить адаптивность системы к внешним шокам и обеспечить устойчивое развитие СЗД в Кыргызской Республике.</a:t>
            </a:r>
            <a:endParaRPr lang="ru-KG" sz="1200" dirty="0"/>
          </a:p>
        </p:txBody>
      </p:sp>
    </p:spTree>
    <p:extLst>
      <p:ext uri="{BB962C8B-B14F-4D97-AF65-F5344CB8AC3E}">
        <p14:creationId xmlns:p14="http://schemas.microsoft.com/office/powerpoint/2010/main" val="26004299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4F3834-FC4D-EBE2-2109-EDD50381B55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D407BDA-8B31-7703-377A-36F4DC053BA9}"/>
              </a:ext>
            </a:extLst>
          </p:cNvPr>
          <p:cNvSpPr/>
          <p:nvPr/>
        </p:nvSpPr>
        <p:spPr>
          <a:xfrm>
            <a:off x="0" y="0"/>
            <a:ext cx="7556500" cy="10692000"/>
          </a:xfrm>
          <a:custGeom>
            <a:avLst/>
            <a:gdLst/>
            <a:ahLst/>
            <a:cxnLst/>
            <a:rect l="l" t="t" r="r" b="b"/>
            <a:pathLst>
              <a:path w="7560000" h="10692000">
                <a:moveTo>
                  <a:pt x="0" y="0"/>
                </a:moveTo>
                <a:lnTo>
                  <a:pt x="7560000" y="0"/>
                </a:lnTo>
                <a:lnTo>
                  <a:pt x="7560000" y="10692000"/>
                </a:lnTo>
                <a:lnTo>
                  <a:pt x="0" y="10692000"/>
                </a:lnTo>
                <a:lnTo>
                  <a:pt x="0" y="0"/>
                </a:lnTo>
                <a:close/>
              </a:path>
            </a:pathLst>
          </a:custGeom>
          <a:blipFill>
            <a:blip r:embed="rId2"/>
            <a:stretch>
              <a:fillRect l="-4952" t="-1069" r="-168243" b="-1069"/>
            </a:stretch>
          </a:blipFill>
        </p:spPr>
        <p:txBody>
          <a:bodyPr/>
          <a:lstStyle/>
          <a:p>
            <a:endParaRPr lang="ru-KG" dirty="0"/>
          </a:p>
        </p:txBody>
      </p:sp>
      <p:sp>
        <p:nvSpPr>
          <p:cNvPr id="3" name="AutoShape 7">
            <a:extLst>
              <a:ext uri="{FF2B5EF4-FFF2-40B4-BE49-F238E27FC236}">
                <a16:creationId xmlns:a16="http://schemas.microsoft.com/office/drawing/2014/main" id="{6C58DCFF-9E9D-9AF6-5275-1EAAE20AE888}"/>
              </a:ext>
            </a:extLst>
          </p:cNvPr>
          <p:cNvSpPr/>
          <p:nvPr/>
        </p:nvSpPr>
        <p:spPr>
          <a:xfrm>
            <a:off x="756008" y="9933619"/>
            <a:ext cx="6047992" cy="2381"/>
          </a:xfrm>
          <a:prstGeom prst="line">
            <a:avLst/>
          </a:prstGeom>
          <a:ln w="19050" cap="rnd">
            <a:solidFill>
              <a:srgbClr val="4F4F4F"/>
            </a:solidFill>
            <a:prstDash val="solid"/>
            <a:headEnd type="none" w="sm" len="sm"/>
            <a:tailEnd type="none" w="sm" len="sm"/>
          </a:ln>
        </p:spPr>
      </p:sp>
      <p:sp>
        <p:nvSpPr>
          <p:cNvPr id="4" name="TextBox 15">
            <a:extLst>
              <a:ext uri="{FF2B5EF4-FFF2-40B4-BE49-F238E27FC236}">
                <a16:creationId xmlns:a16="http://schemas.microsoft.com/office/drawing/2014/main" id="{1ADFAE4B-EF0C-82F6-A8D4-BE12327299BC}"/>
              </a:ext>
            </a:extLst>
          </p:cNvPr>
          <p:cNvSpPr txBox="1"/>
          <p:nvPr/>
        </p:nvSpPr>
        <p:spPr>
          <a:xfrm>
            <a:off x="3608398" y="10210902"/>
            <a:ext cx="3201564" cy="181012"/>
          </a:xfrm>
          <a:prstGeom prst="rect">
            <a:avLst/>
          </a:prstGeom>
        </p:spPr>
        <p:txBody>
          <a:bodyPr lIns="0" tIns="0" rIns="0" bIns="0" rtlCol="0" anchor="t">
            <a:spAutoFit/>
          </a:bodyPr>
          <a:lstStyle/>
          <a:p>
            <a:pPr algn="r">
              <a:lnSpc>
                <a:spcPts val="1400"/>
              </a:lnSpc>
            </a:pPr>
            <a:r>
              <a:rPr lang="ru-RU" sz="1400" i="1" dirty="0">
                <a:solidFill>
                  <a:srgbClr val="4F4F4F"/>
                </a:solidFill>
                <a:latin typeface="Open Sans 1 Italics"/>
                <a:ea typeface="Open Sans 1 Italics"/>
                <a:cs typeface="Open Sans 1 Italics"/>
                <a:sym typeface="Open Sans 1 Italics"/>
              </a:rPr>
              <a:t>Годовой отчет за </a:t>
            </a:r>
            <a:r>
              <a:rPr lang="en-US" sz="1400" i="1" dirty="0">
                <a:solidFill>
                  <a:srgbClr val="4F4F4F"/>
                </a:solidFill>
                <a:latin typeface="Open Sans 1 Italics"/>
                <a:ea typeface="Open Sans 1 Italics"/>
                <a:cs typeface="Open Sans 1 Italics"/>
                <a:sym typeface="Open Sans 1 Italics"/>
              </a:rPr>
              <a:t>202</a:t>
            </a:r>
            <a:r>
              <a:rPr lang="ru-RU" sz="1400" i="1" dirty="0">
                <a:solidFill>
                  <a:srgbClr val="4F4F4F"/>
                </a:solidFill>
                <a:latin typeface="Open Sans 1 Italics"/>
                <a:ea typeface="Open Sans 1 Italics"/>
                <a:cs typeface="Open Sans 1 Italics"/>
                <a:sym typeface="Open Sans 1 Italics"/>
              </a:rPr>
              <a:t>5 год</a:t>
            </a:r>
            <a:endParaRPr lang="en-US" sz="1400" i="1" dirty="0">
              <a:solidFill>
                <a:srgbClr val="4F4F4F"/>
              </a:solidFill>
              <a:latin typeface="Open Sans 1 Italics"/>
              <a:ea typeface="Open Sans 1 Italics"/>
              <a:cs typeface="Open Sans 1 Italics"/>
              <a:sym typeface="Open Sans 1 Italics"/>
            </a:endParaRPr>
          </a:p>
        </p:txBody>
      </p:sp>
      <p:grpSp>
        <p:nvGrpSpPr>
          <p:cNvPr id="5" name="Group 2">
            <a:extLst>
              <a:ext uri="{FF2B5EF4-FFF2-40B4-BE49-F238E27FC236}">
                <a16:creationId xmlns:a16="http://schemas.microsoft.com/office/drawing/2014/main" id="{45D3D8E2-249A-A467-FADB-EA2E6BFB6E7C}"/>
              </a:ext>
            </a:extLst>
          </p:cNvPr>
          <p:cNvGrpSpPr/>
          <p:nvPr/>
        </p:nvGrpSpPr>
        <p:grpSpPr>
          <a:xfrm>
            <a:off x="756000" y="10050300"/>
            <a:ext cx="490114" cy="490114"/>
            <a:chOff x="0" y="0"/>
            <a:chExt cx="812800" cy="812800"/>
          </a:xfrm>
        </p:grpSpPr>
        <p:sp>
          <p:nvSpPr>
            <p:cNvPr id="6" name="Freeform 3">
              <a:extLst>
                <a:ext uri="{FF2B5EF4-FFF2-40B4-BE49-F238E27FC236}">
                  <a16:creationId xmlns:a16="http://schemas.microsoft.com/office/drawing/2014/main" id="{CB1D5CB0-5608-2033-C614-CC7F4025FAA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DEDED"/>
            </a:solidFill>
          </p:spPr>
        </p:sp>
        <p:sp>
          <p:nvSpPr>
            <p:cNvPr id="8" name="TextBox 4">
              <a:extLst>
                <a:ext uri="{FF2B5EF4-FFF2-40B4-BE49-F238E27FC236}">
                  <a16:creationId xmlns:a16="http://schemas.microsoft.com/office/drawing/2014/main" id="{99133721-18BC-01BF-CAB1-1D1917A72518}"/>
                </a:ext>
              </a:extLst>
            </p:cNvPr>
            <p:cNvSpPr txBox="1"/>
            <p:nvPr/>
          </p:nvSpPr>
          <p:spPr>
            <a:xfrm>
              <a:off x="76200" y="76200"/>
              <a:ext cx="660400" cy="660400"/>
            </a:xfrm>
            <a:prstGeom prst="rect">
              <a:avLst/>
            </a:prstGeom>
          </p:spPr>
          <p:txBody>
            <a:bodyPr lIns="50800" tIns="50800" rIns="50800" bIns="50800" rtlCol="0" anchor="ctr"/>
            <a:lstStyle/>
            <a:p>
              <a:pPr algn="ctr">
                <a:lnSpc>
                  <a:spcPts val="1439"/>
                </a:lnSpc>
              </a:pPr>
              <a:endParaRPr/>
            </a:p>
          </p:txBody>
        </p:sp>
      </p:grpSp>
      <p:sp>
        <p:nvSpPr>
          <p:cNvPr id="12" name="TextBox 18">
            <a:extLst>
              <a:ext uri="{FF2B5EF4-FFF2-40B4-BE49-F238E27FC236}">
                <a16:creationId xmlns:a16="http://schemas.microsoft.com/office/drawing/2014/main" id="{60B5668D-13D1-0F33-7C20-0037A01647A7}"/>
              </a:ext>
            </a:extLst>
          </p:cNvPr>
          <p:cNvSpPr txBox="1"/>
          <p:nvPr/>
        </p:nvSpPr>
        <p:spPr>
          <a:xfrm>
            <a:off x="812421" y="10173437"/>
            <a:ext cx="377272" cy="271485"/>
          </a:xfrm>
          <a:prstGeom prst="rect">
            <a:avLst/>
          </a:prstGeom>
        </p:spPr>
        <p:txBody>
          <a:bodyPr lIns="0" tIns="0" rIns="0" bIns="0" rtlCol="0" anchor="t">
            <a:spAutoFit/>
          </a:bodyPr>
          <a:lstStyle/>
          <a:p>
            <a:pPr algn="ctr">
              <a:lnSpc>
                <a:spcPts val="2100"/>
              </a:lnSpc>
            </a:pPr>
            <a:r>
              <a:rPr lang="en-US" sz="2100" b="1" dirty="0">
                <a:solidFill>
                  <a:srgbClr val="002F80"/>
                </a:solidFill>
                <a:latin typeface="Open Sans 1 Bold"/>
                <a:ea typeface="Open Sans 1 Bold"/>
                <a:cs typeface="Open Sans 1 Bold"/>
                <a:sym typeface="Open Sans 1 Bold"/>
              </a:rPr>
              <a:t>0</a:t>
            </a:r>
            <a:r>
              <a:rPr lang="ru-RU" sz="2100" b="1" dirty="0">
                <a:solidFill>
                  <a:srgbClr val="002F80"/>
                </a:solidFill>
                <a:latin typeface="Open Sans 1 Bold"/>
                <a:ea typeface="Open Sans 1 Bold"/>
                <a:cs typeface="Open Sans 1 Bold"/>
                <a:sym typeface="Open Sans 1 Bold"/>
              </a:rPr>
              <a:t>3</a:t>
            </a:r>
            <a:endParaRPr lang="en-US" sz="2100" b="1" dirty="0">
              <a:solidFill>
                <a:srgbClr val="002F80"/>
              </a:solidFill>
              <a:latin typeface="Open Sans 1 Bold"/>
              <a:ea typeface="Open Sans 1 Bold"/>
              <a:cs typeface="Open Sans 1 Bold"/>
              <a:sym typeface="Open Sans 1 Bold"/>
            </a:endParaRPr>
          </a:p>
        </p:txBody>
      </p:sp>
      <p:sp>
        <p:nvSpPr>
          <p:cNvPr id="13" name="TextBox 14">
            <a:extLst>
              <a:ext uri="{FF2B5EF4-FFF2-40B4-BE49-F238E27FC236}">
                <a16:creationId xmlns:a16="http://schemas.microsoft.com/office/drawing/2014/main" id="{BFC8F032-0844-DAC9-DEA5-822DEB76D0AF}"/>
              </a:ext>
            </a:extLst>
          </p:cNvPr>
          <p:cNvSpPr txBox="1"/>
          <p:nvPr/>
        </p:nvSpPr>
        <p:spPr>
          <a:xfrm>
            <a:off x="835805" y="437332"/>
            <a:ext cx="4382492" cy="413703"/>
          </a:xfrm>
          <a:prstGeom prst="rect">
            <a:avLst/>
          </a:prstGeom>
        </p:spPr>
        <p:txBody>
          <a:bodyPr wrap="square" lIns="0" tIns="0" rIns="0" bIns="0" rtlCol="0" anchor="t">
            <a:spAutoFit/>
          </a:bodyPr>
          <a:lstStyle/>
          <a:p>
            <a:pPr>
              <a:lnSpc>
                <a:spcPts val="3200"/>
              </a:lnSpc>
            </a:pPr>
            <a:r>
              <a:rPr lang="ru-RU" sz="2800" b="1" dirty="0">
                <a:solidFill>
                  <a:srgbClr val="002F80"/>
                </a:solidFill>
                <a:latin typeface="Open Sans 2 Ultra-Bold"/>
                <a:ea typeface="Open Sans 2 Ultra-Bold"/>
                <a:cs typeface="Open Sans 2 Ultra-Bold"/>
              </a:rPr>
              <a:t>Оглавление</a:t>
            </a:r>
            <a:endParaRPr lang="ru-KG" sz="2800" b="1" dirty="0">
              <a:solidFill>
                <a:srgbClr val="002F80"/>
              </a:solidFill>
              <a:latin typeface="Open Sans 2 Ultra-Bold"/>
              <a:ea typeface="Open Sans 2 Ultra-Bold"/>
              <a:cs typeface="Open Sans 2 Ultra-Bold"/>
            </a:endParaRPr>
          </a:p>
        </p:txBody>
      </p:sp>
      <p:sp>
        <p:nvSpPr>
          <p:cNvPr id="18" name="AutoShape 6">
            <a:extLst>
              <a:ext uri="{FF2B5EF4-FFF2-40B4-BE49-F238E27FC236}">
                <a16:creationId xmlns:a16="http://schemas.microsoft.com/office/drawing/2014/main" id="{820A8D14-0523-3769-9D09-B0E51DB9774A}"/>
              </a:ext>
            </a:extLst>
          </p:cNvPr>
          <p:cNvSpPr/>
          <p:nvPr/>
        </p:nvSpPr>
        <p:spPr>
          <a:xfrm>
            <a:off x="882759" y="927100"/>
            <a:ext cx="613868" cy="0"/>
          </a:xfrm>
          <a:prstGeom prst="line">
            <a:avLst/>
          </a:prstGeom>
          <a:ln w="47625" cap="rnd">
            <a:solidFill>
              <a:srgbClr val="FEBA3A"/>
            </a:solidFill>
            <a:prstDash val="solid"/>
            <a:headEnd type="none" w="sm" len="sm"/>
            <a:tailEnd type="none" w="sm" len="sm"/>
          </a:ln>
        </p:spPr>
      </p:sp>
      <p:sp>
        <p:nvSpPr>
          <p:cNvPr id="20" name="TextBox 19">
            <a:extLst>
              <a:ext uri="{FF2B5EF4-FFF2-40B4-BE49-F238E27FC236}">
                <a16:creationId xmlns:a16="http://schemas.microsoft.com/office/drawing/2014/main" id="{8EDFA399-6569-CEAD-4415-B65BECFC6814}"/>
              </a:ext>
            </a:extLst>
          </p:cNvPr>
          <p:cNvSpPr txBox="1"/>
          <p:nvPr/>
        </p:nvSpPr>
        <p:spPr>
          <a:xfrm>
            <a:off x="557203" y="2275365"/>
            <a:ext cx="6442094" cy="369332"/>
          </a:xfrm>
          <a:prstGeom prst="rect">
            <a:avLst/>
          </a:prstGeom>
          <a:noFill/>
        </p:spPr>
        <p:txBody>
          <a:bodyPr wrap="square" rtlCol="0">
            <a:spAutoFit/>
          </a:bodyPr>
          <a:lstStyle/>
          <a:p>
            <a:pPr marL="261938" indent="361950" algn="just"/>
            <a:r>
              <a:rPr lang="ru-RU" dirty="0"/>
              <a:t> </a:t>
            </a:r>
            <a:endParaRPr lang="ru-KG" dirty="0"/>
          </a:p>
        </p:txBody>
      </p:sp>
      <p:sp>
        <p:nvSpPr>
          <p:cNvPr id="9" name="TextBox 8">
            <a:extLst>
              <a:ext uri="{FF2B5EF4-FFF2-40B4-BE49-F238E27FC236}">
                <a16:creationId xmlns:a16="http://schemas.microsoft.com/office/drawing/2014/main" id="{0BBADBD7-113D-0E53-59F8-855CA5C1FB8B}"/>
              </a:ext>
            </a:extLst>
          </p:cNvPr>
          <p:cNvSpPr txBox="1"/>
          <p:nvPr/>
        </p:nvSpPr>
        <p:spPr>
          <a:xfrm>
            <a:off x="812421" y="1067071"/>
            <a:ext cx="6186876" cy="7997061"/>
          </a:xfrm>
          <a:prstGeom prst="rect">
            <a:avLst/>
          </a:prstGeom>
          <a:noFill/>
        </p:spPr>
        <p:txBody>
          <a:bodyPr wrap="square">
            <a:spAutoFit/>
          </a:bodyPr>
          <a:lstStyle/>
          <a:p>
            <a:pPr indent="360363" algn="just">
              <a:spcAft>
                <a:spcPts val="200"/>
              </a:spcAft>
              <a:buNone/>
            </a:pPr>
            <a:r>
              <a:rPr lang="ru-RU" sz="1400" b="1" kern="100" dirty="0">
                <a:solidFill>
                  <a:srgbClr val="002465"/>
                </a:solidFill>
                <a:effectLst/>
                <a:ea typeface="Calibri" panose="020F0502020204030204" pitchFamily="34" charset="0"/>
                <a:cs typeface="Times New Roman" panose="02020603050405020304" pitchFamily="18" charset="0"/>
              </a:rPr>
              <a:t>Приветственное слово Председателя Правления …………………………….………   </a:t>
            </a:r>
            <a:r>
              <a:rPr lang="ru-RU" sz="1400" b="1" u="sng" kern="100" dirty="0">
                <a:solidFill>
                  <a:srgbClr val="002465"/>
                </a:solidFill>
                <a:effectLst/>
                <a:ea typeface="Calibri" panose="020F0502020204030204" pitchFamily="34" charset="0"/>
                <a:cs typeface="Times New Roman" panose="02020603050405020304" pitchFamily="18" charset="0"/>
              </a:rPr>
              <a:t>                                                  </a:t>
            </a:r>
            <a:r>
              <a:rPr lang="ru-RU" sz="1400" b="1" kern="100" dirty="0">
                <a:solidFill>
                  <a:srgbClr val="002465"/>
                </a:solidFill>
                <a:effectLst/>
                <a:ea typeface="Calibri" panose="020F0502020204030204" pitchFamily="34" charset="0"/>
                <a:cs typeface="Times New Roman" panose="02020603050405020304" pitchFamily="18" charset="0"/>
              </a:rPr>
              <a:t>                                        </a:t>
            </a:r>
          </a:p>
          <a:p>
            <a:pPr algn="just">
              <a:spcAft>
                <a:spcPts val="200"/>
              </a:spcAft>
            </a:pPr>
            <a:r>
              <a:rPr lang="ru-RU" sz="1400" b="1" kern="100" dirty="0">
                <a:solidFill>
                  <a:srgbClr val="002465"/>
                </a:solidFill>
                <a:cs typeface="Times New Roman" panose="02020603050405020304" pitchFamily="18" charset="0"/>
              </a:rPr>
              <a:t>1.     Система защиты депозитов Кыргызской Республики ………………………………                                     </a:t>
            </a:r>
            <a:endParaRPr lang="ru-RU" sz="1400" b="1" kern="100" dirty="0">
              <a:solidFill>
                <a:srgbClr val="002465"/>
              </a:solidFill>
              <a:ea typeface="Calibri" panose="020F0502020204030204" pitchFamily="34" charset="0"/>
              <a:cs typeface="Times New Roman" panose="02020603050405020304" pitchFamily="18" charset="0"/>
            </a:endParaRPr>
          </a:p>
          <a:p>
            <a:pPr marL="360363" lvl="0" algn="just">
              <a:spcAft>
                <a:spcPts val="200"/>
              </a:spcAft>
            </a:pPr>
            <a:r>
              <a:rPr lang="ru-RU" sz="1400" kern="100" dirty="0">
                <a:solidFill>
                  <a:srgbClr val="003399"/>
                </a:solidFill>
                <a:ea typeface="Calibri" panose="020F0502020204030204" pitchFamily="34" charset="0"/>
                <a:cs typeface="Times New Roman" panose="02020603050405020304" pitchFamily="18" charset="0"/>
              </a:rPr>
              <a:t>1.1. Институциональная и нормативная база ………………………………………………                                                      </a:t>
            </a:r>
            <a:endParaRPr lang="ru-KG" sz="1400" kern="100" dirty="0">
              <a:solidFill>
                <a:srgbClr val="003399"/>
              </a:solidFill>
              <a:ea typeface="Calibri" panose="020F0502020204030204" pitchFamily="34" charset="0"/>
              <a:cs typeface="Times New Roman" panose="02020603050405020304" pitchFamily="18" charset="0"/>
            </a:endParaRPr>
          </a:p>
          <a:p>
            <a:pPr marL="360363" algn="just">
              <a:spcAft>
                <a:spcPts val="200"/>
              </a:spcAft>
            </a:pPr>
            <a:r>
              <a:rPr lang="ru-RU" sz="1400" kern="100" dirty="0">
                <a:solidFill>
                  <a:srgbClr val="003399"/>
                </a:solidFill>
                <a:cs typeface="Times New Roman" panose="02020603050405020304" pitchFamily="18" charset="0"/>
              </a:rPr>
              <a:t>1.2. Развитие системы защиты депозитов в Кыргызской Республике ………..          </a:t>
            </a:r>
            <a:endParaRPr lang="ru-KG" sz="1400" kern="100" dirty="0">
              <a:solidFill>
                <a:srgbClr val="003399"/>
              </a:solidFill>
              <a:cs typeface="Times New Roman" panose="02020603050405020304" pitchFamily="18" charset="0"/>
            </a:endParaRPr>
          </a:p>
          <a:p>
            <a:pPr algn="just">
              <a:spcAft>
                <a:spcPts val="200"/>
              </a:spcAft>
              <a:tabLst>
                <a:tab pos="360363" algn="l"/>
              </a:tabLst>
            </a:pPr>
            <a:r>
              <a:rPr lang="ru-RU" sz="1400" b="1" kern="100" dirty="0">
                <a:solidFill>
                  <a:srgbClr val="002465"/>
                </a:solidFill>
                <a:ea typeface="Calibri" panose="020F0502020204030204" pitchFamily="34" charset="0"/>
                <a:cs typeface="Times New Roman" panose="02020603050405020304" pitchFamily="18" charset="0"/>
              </a:rPr>
              <a:t>2.     Обзор участников системы защиты депозитов …………………………………………                                                 </a:t>
            </a:r>
          </a:p>
          <a:p>
            <a:pPr marL="360363" algn="just">
              <a:spcAft>
                <a:spcPts val="200"/>
              </a:spcAft>
            </a:pPr>
            <a:r>
              <a:rPr lang="ru-RU" sz="1400" kern="100" dirty="0">
                <a:solidFill>
                  <a:srgbClr val="003399"/>
                </a:solidFill>
                <a:cs typeface="Times New Roman" panose="02020603050405020304" pitchFamily="18" charset="0"/>
              </a:rPr>
              <a:t>2.1. Обзор показателей банковского сектора ………………………………………………</a:t>
            </a:r>
            <a:endParaRPr lang="ru-KG" sz="1400" kern="100" dirty="0">
              <a:solidFill>
                <a:srgbClr val="003399"/>
              </a:solidFill>
              <a:cs typeface="Times New Roman" panose="02020603050405020304" pitchFamily="18" charset="0"/>
            </a:endParaRPr>
          </a:p>
          <a:p>
            <a:pPr marL="360363" algn="just">
              <a:spcAft>
                <a:spcPts val="200"/>
              </a:spcAft>
            </a:pPr>
            <a:r>
              <a:rPr lang="ru-RU" sz="1400" kern="100" dirty="0">
                <a:solidFill>
                  <a:srgbClr val="003399"/>
                </a:solidFill>
                <a:cs typeface="Times New Roman" panose="02020603050405020304" pitchFamily="18" charset="0"/>
              </a:rPr>
              <a:t>2.2. Обзор показателей микрофинансовых компаний ………………………………..</a:t>
            </a:r>
            <a:endParaRPr lang="ru-KG" sz="1400" kern="100" dirty="0">
              <a:solidFill>
                <a:srgbClr val="003399"/>
              </a:solidFill>
              <a:cs typeface="Times New Roman" panose="02020603050405020304" pitchFamily="18" charset="0"/>
            </a:endParaRPr>
          </a:p>
          <a:p>
            <a:pPr algn="just">
              <a:spcAft>
                <a:spcPts val="200"/>
              </a:spcAft>
            </a:pPr>
            <a:r>
              <a:rPr lang="ru-RU" sz="1400" b="1" kern="100" dirty="0">
                <a:solidFill>
                  <a:srgbClr val="002465"/>
                </a:solidFill>
                <a:ea typeface="Calibri" panose="020F0502020204030204" pitchFamily="34" charset="0"/>
                <a:cs typeface="Times New Roman" panose="02020603050405020304" pitchFamily="18" charset="0"/>
              </a:rPr>
              <a:t>3.     Реализация Стратегии развития Агентства за 2023-2025 годы ………………….</a:t>
            </a:r>
          </a:p>
          <a:p>
            <a:pPr marL="360363" lvl="0" algn="just">
              <a:spcAft>
                <a:spcPts val="200"/>
              </a:spcAft>
            </a:pPr>
            <a:r>
              <a:rPr lang="ru-RU" sz="1400" kern="100" dirty="0">
                <a:solidFill>
                  <a:srgbClr val="003399"/>
                </a:solidFill>
                <a:cs typeface="Times New Roman" panose="02020603050405020304" pitchFamily="18" charset="0"/>
              </a:rPr>
              <a:t>3.1. Реализация стратегических </a:t>
            </a:r>
            <a:r>
              <a:rPr lang="ru-KG" sz="1400" kern="100" dirty="0">
                <a:solidFill>
                  <a:srgbClr val="003399"/>
                </a:solidFill>
                <a:cs typeface="Times New Roman" panose="02020603050405020304" pitchFamily="18" charset="0"/>
              </a:rPr>
              <a:t>направлений</a:t>
            </a:r>
            <a:r>
              <a:rPr lang="ru-RU" sz="1400" kern="100" dirty="0">
                <a:solidFill>
                  <a:srgbClr val="003399"/>
                </a:solidFill>
                <a:cs typeface="Times New Roman" panose="02020603050405020304" pitchFamily="18" charset="0"/>
              </a:rPr>
              <a:t> ……………………………………………..</a:t>
            </a:r>
            <a:endParaRPr lang="ru-KG" sz="1400" kern="100" dirty="0">
              <a:solidFill>
                <a:srgbClr val="003399"/>
              </a:solidFill>
              <a:cs typeface="Times New Roman" panose="02020603050405020304" pitchFamily="18" charset="0"/>
            </a:endParaRPr>
          </a:p>
          <a:p>
            <a:pPr marL="360363" lvl="0" algn="just">
              <a:spcAft>
                <a:spcPts val="200"/>
              </a:spcAft>
            </a:pPr>
            <a:r>
              <a:rPr lang="ru-RU" sz="1400" kern="100" dirty="0">
                <a:solidFill>
                  <a:srgbClr val="003399"/>
                </a:solidFill>
                <a:cs typeface="Times New Roman" panose="02020603050405020304" pitchFamily="18" charset="0"/>
              </a:rPr>
              <a:t>3.2. Выполнение целевых показателей </a:t>
            </a:r>
            <a:r>
              <a:rPr lang="ru-KG" sz="1400" kern="100" dirty="0">
                <a:solidFill>
                  <a:srgbClr val="003399"/>
                </a:solidFill>
                <a:cs typeface="Times New Roman" panose="02020603050405020304" pitchFamily="18" charset="0"/>
              </a:rPr>
              <a:t>Стратегии развития</a:t>
            </a:r>
            <a:r>
              <a:rPr lang="ru-RU" sz="1400" kern="100" dirty="0">
                <a:solidFill>
                  <a:srgbClr val="003399"/>
                </a:solidFill>
                <a:cs typeface="Times New Roman" panose="02020603050405020304" pitchFamily="18" charset="0"/>
              </a:rPr>
              <a:t> ……………………….</a:t>
            </a:r>
            <a:endParaRPr lang="ru-KG" sz="1400" kern="100" dirty="0">
              <a:solidFill>
                <a:srgbClr val="003399"/>
              </a:solidFill>
              <a:cs typeface="Times New Roman" panose="02020603050405020304" pitchFamily="18" charset="0"/>
            </a:endParaRPr>
          </a:p>
          <a:p>
            <a:pPr algn="just">
              <a:spcAft>
                <a:spcPts val="200"/>
              </a:spcAft>
            </a:pPr>
            <a:r>
              <a:rPr lang="ru-RU" sz="1400" b="1" kern="100" dirty="0">
                <a:solidFill>
                  <a:srgbClr val="002465"/>
                </a:solidFill>
                <a:ea typeface="Calibri" panose="020F0502020204030204" pitchFamily="34" charset="0"/>
                <a:cs typeface="Times New Roman" panose="02020603050405020304" pitchFamily="18" charset="0"/>
              </a:rPr>
              <a:t>4.     Построение системы защиты депозитов …………………………………………………..</a:t>
            </a:r>
          </a:p>
          <a:p>
            <a:pPr marL="360363" algn="just">
              <a:spcAft>
                <a:spcPts val="200"/>
              </a:spcAft>
            </a:pPr>
            <a:r>
              <a:rPr lang="ru-RU" sz="1400" kern="100" dirty="0">
                <a:solidFill>
                  <a:srgbClr val="003399"/>
                </a:solidFill>
                <a:cs typeface="Times New Roman" panose="02020603050405020304" pitchFamily="18" charset="0"/>
              </a:rPr>
              <a:t>4.1. У</a:t>
            </a:r>
            <a:r>
              <a:rPr lang="ru-KG" sz="1400" kern="100" dirty="0">
                <a:solidFill>
                  <a:srgbClr val="003399"/>
                </a:solidFill>
                <a:cs typeface="Times New Roman" panose="02020603050405020304" pitchFamily="18" charset="0"/>
              </a:rPr>
              <a:t>правление Фондом защиты депозитов</a:t>
            </a:r>
            <a:r>
              <a:rPr lang="ru-RU" sz="1400" kern="100" dirty="0">
                <a:solidFill>
                  <a:srgbClr val="003399"/>
                </a:solidFill>
                <a:cs typeface="Times New Roman" panose="02020603050405020304" pitchFamily="18" charset="0"/>
              </a:rPr>
              <a:t> ……………………………………………….</a:t>
            </a:r>
            <a:endParaRPr lang="ru-KG" sz="1400" kern="100" dirty="0">
              <a:solidFill>
                <a:srgbClr val="003399"/>
              </a:solidFill>
              <a:cs typeface="Times New Roman" panose="02020603050405020304" pitchFamily="18" charset="0"/>
            </a:endParaRPr>
          </a:p>
          <a:p>
            <a:pPr marL="360363" algn="just">
              <a:spcAft>
                <a:spcPts val="200"/>
              </a:spcAft>
            </a:pPr>
            <a:r>
              <a:rPr lang="ru-RU" sz="1400" kern="100" dirty="0">
                <a:solidFill>
                  <a:srgbClr val="003399"/>
                </a:solidFill>
                <a:cs typeface="Times New Roman" panose="02020603050405020304" pitchFamily="18" charset="0"/>
              </a:rPr>
              <a:t>4.2. </a:t>
            </a:r>
            <a:r>
              <a:rPr lang="ru-KG" sz="1400" kern="100" dirty="0">
                <a:solidFill>
                  <a:srgbClr val="003399"/>
                </a:solidFill>
                <a:cs typeface="Times New Roman" panose="02020603050405020304" pitchFamily="18" charset="0"/>
              </a:rPr>
              <a:t>Укрепление </a:t>
            </a:r>
            <a:r>
              <a:rPr lang="ru-RU" sz="1400" kern="100" dirty="0">
                <a:solidFill>
                  <a:srgbClr val="003399"/>
                </a:solidFill>
                <a:cs typeface="Times New Roman" panose="02020603050405020304" pitchFamily="18" charset="0"/>
              </a:rPr>
              <a:t>системы </a:t>
            </a:r>
            <a:r>
              <a:rPr lang="ru-KG" sz="1400" kern="100" dirty="0">
                <a:solidFill>
                  <a:srgbClr val="003399"/>
                </a:solidFill>
                <a:cs typeface="Times New Roman" panose="02020603050405020304" pitchFamily="18" charset="0"/>
              </a:rPr>
              <a:t>защиты депозитов</a:t>
            </a:r>
            <a:r>
              <a:rPr lang="ru-RU" sz="1400" kern="100" dirty="0">
                <a:solidFill>
                  <a:srgbClr val="003399"/>
                </a:solidFill>
                <a:cs typeface="Times New Roman" panose="02020603050405020304" pitchFamily="18" charset="0"/>
              </a:rPr>
              <a:t> ……………………………………………….</a:t>
            </a:r>
            <a:endParaRPr lang="ru-KG" sz="1400" kern="100" dirty="0">
              <a:solidFill>
                <a:srgbClr val="003399"/>
              </a:solidFill>
              <a:cs typeface="Times New Roman" panose="02020603050405020304" pitchFamily="18" charset="0"/>
            </a:endParaRPr>
          </a:p>
          <a:p>
            <a:pPr marL="360363" algn="just">
              <a:spcAft>
                <a:spcPts val="200"/>
              </a:spcAft>
            </a:pPr>
            <a:r>
              <a:rPr lang="ru-RU" sz="1400" kern="100" dirty="0">
                <a:solidFill>
                  <a:srgbClr val="003399"/>
                </a:solidFill>
                <a:cs typeface="Times New Roman" panose="02020603050405020304" pitchFamily="18" charset="0"/>
              </a:rPr>
              <a:t>4.3. </a:t>
            </a:r>
            <a:r>
              <a:rPr lang="ru-KG" sz="1400" kern="100" dirty="0">
                <a:solidFill>
                  <a:srgbClr val="003399"/>
                </a:solidFill>
                <a:cs typeface="Times New Roman" panose="02020603050405020304" pitchFamily="18" charset="0"/>
              </a:rPr>
              <a:t>Информационная политика</a:t>
            </a:r>
            <a:r>
              <a:rPr lang="ru-RU" sz="1400" kern="100" dirty="0">
                <a:solidFill>
                  <a:srgbClr val="003399"/>
                </a:solidFill>
                <a:cs typeface="Times New Roman" panose="02020603050405020304" pitchFamily="18" charset="0"/>
              </a:rPr>
              <a:t> ……………………………………………………………………</a:t>
            </a:r>
            <a:endParaRPr lang="ru-KG" sz="1400" kern="100" dirty="0">
              <a:solidFill>
                <a:srgbClr val="003399"/>
              </a:solidFill>
              <a:cs typeface="Times New Roman" panose="02020603050405020304" pitchFamily="18" charset="0"/>
            </a:endParaRPr>
          </a:p>
          <a:p>
            <a:pPr marL="360363" algn="just">
              <a:spcAft>
                <a:spcPts val="200"/>
              </a:spcAft>
            </a:pPr>
            <a:r>
              <a:rPr lang="ru-RU" sz="1400" kern="100" dirty="0">
                <a:solidFill>
                  <a:srgbClr val="003399"/>
                </a:solidFill>
                <a:cs typeface="Times New Roman" panose="02020603050405020304" pitchFamily="18" charset="0"/>
              </a:rPr>
              <a:t>4.4. </a:t>
            </a:r>
            <a:r>
              <a:rPr lang="ru-KG" sz="1400" kern="100" dirty="0">
                <a:solidFill>
                  <a:srgbClr val="003399"/>
                </a:solidFill>
                <a:cs typeface="Times New Roman" panose="02020603050405020304" pitchFamily="18" charset="0"/>
              </a:rPr>
              <a:t>Международное сотрудничество</a:t>
            </a:r>
            <a:r>
              <a:rPr lang="ru-RU" sz="1400" kern="100" dirty="0">
                <a:solidFill>
                  <a:srgbClr val="003399"/>
                </a:solidFill>
                <a:cs typeface="Times New Roman" panose="02020603050405020304" pitchFamily="18" charset="0"/>
              </a:rPr>
              <a:t> …………………………………………………………..</a:t>
            </a:r>
            <a:endParaRPr lang="ru-KG" sz="1400" kern="100" dirty="0">
              <a:solidFill>
                <a:srgbClr val="003399"/>
              </a:solidFill>
              <a:cs typeface="Times New Roman" panose="02020603050405020304" pitchFamily="18" charset="0"/>
            </a:endParaRPr>
          </a:p>
          <a:p>
            <a:pPr marL="360363" algn="just">
              <a:spcAft>
                <a:spcPts val="200"/>
              </a:spcAft>
            </a:pPr>
            <a:r>
              <a:rPr lang="ru-RU" sz="1400" kern="100" dirty="0">
                <a:solidFill>
                  <a:srgbClr val="003399"/>
                </a:solidFill>
                <a:cs typeface="Times New Roman" panose="02020603050405020304" pitchFamily="18" charset="0"/>
              </a:rPr>
              <a:t>4.5. </a:t>
            </a:r>
            <a:r>
              <a:rPr lang="ru-KG" sz="1400" kern="100" dirty="0">
                <a:solidFill>
                  <a:srgbClr val="003399"/>
                </a:solidFill>
                <a:cs typeface="Times New Roman" panose="02020603050405020304" pitchFamily="18" charset="0"/>
              </a:rPr>
              <a:t>Ликвидация банков и ФКО, взыскание задолженности</a:t>
            </a:r>
            <a:r>
              <a:rPr lang="ru-RU" sz="1400" kern="100" dirty="0">
                <a:solidFill>
                  <a:srgbClr val="003399"/>
                </a:solidFill>
                <a:cs typeface="Times New Roman" panose="02020603050405020304" pitchFamily="18" charset="0"/>
              </a:rPr>
              <a:t> ……………………….</a:t>
            </a:r>
            <a:endParaRPr lang="ru-KG" sz="1400" kern="100" dirty="0">
              <a:solidFill>
                <a:srgbClr val="003399"/>
              </a:solidFill>
              <a:cs typeface="Times New Roman" panose="02020603050405020304" pitchFamily="18" charset="0"/>
            </a:endParaRPr>
          </a:p>
          <a:p>
            <a:pPr marL="342900" indent="-342900" algn="just">
              <a:spcAft>
                <a:spcPts val="200"/>
              </a:spcAft>
              <a:buAutoNum type="arabicPeriod" startAt="5"/>
            </a:pPr>
            <a:r>
              <a:rPr lang="ru-RU" sz="1400" b="1" kern="100" dirty="0">
                <a:solidFill>
                  <a:srgbClr val="002465"/>
                </a:solidFill>
                <a:ea typeface="Calibri" panose="020F0502020204030204" pitchFamily="34" charset="0"/>
                <a:cs typeface="Times New Roman" panose="02020603050405020304" pitchFamily="18" charset="0"/>
              </a:rPr>
              <a:t>Система управления и взаимодействия ……………………………………………………</a:t>
            </a:r>
          </a:p>
          <a:p>
            <a:pPr marL="360363" lvl="0" algn="just">
              <a:spcAft>
                <a:spcPts val="200"/>
              </a:spcAft>
            </a:pPr>
            <a:r>
              <a:rPr lang="ru-RU" sz="1400" kern="100" dirty="0">
                <a:solidFill>
                  <a:srgbClr val="003399"/>
                </a:solidFill>
                <a:cs typeface="Times New Roman" panose="02020603050405020304" pitchFamily="18" charset="0"/>
              </a:rPr>
              <a:t>5.1. </a:t>
            </a:r>
            <a:r>
              <a:rPr lang="ru-KG" sz="1400" kern="100" dirty="0">
                <a:solidFill>
                  <a:srgbClr val="003399"/>
                </a:solidFill>
                <a:cs typeface="Times New Roman" panose="02020603050405020304" pitchFamily="18" charset="0"/>
              </a:rPr>
              <a:t>Корпоративное управление</a:t>
            </a:r>
            <a:r>
              <a:rPr lang="ru-RU" sz="1400" kern="100" dirty="0">
                <a:solidFill>
                  <a:srgbClr val="003399"/>
                </a:solidFill>
                <a:cs typeface="Times New Roman" panose="02020603050405020304" pitchFamily="18" charset="0"/>
              </a:rPr>
              <a:t> …………………………………………………………………..</a:t>
            </a:r>
            <a:endParaRPr lang="ru-KG" sz="1400" kern="100" dirty="0">
              <a:solidFill>
                <a:srgbClr val="003399"/>
              </a:solidFill>
              <a:cs typeface="Times New Roman" panose="02020603050405020304" pitchFamily="18" charset="0"/>
            </a:endParaRPr>
          </a:p>
          <a:p>
            <a:pPr marL="360363" algn="just">
              <a:spcAft>
                <a:spcPts val="200"/>
              </a:spcAft>
            </a:pPr>
            <a:r>
              <a:rPr lang="ru-RU" sz="1400" kern="100" dirty="0">
                <a:solidFill>
                  <a:srgbClr val="003399"/>
                </a:solidFill>
                <a:cs typeface="Times New Roman" panose="02020603050405020304" pitchFamily="18" charset="0"/>
              </a:rPr>
              <a:t>5.2. </a:t>
            </a:r>
            <a:r>
              <a:rPr lang="ru-KG" sz="1400" kern="100" dirty="0">
                <a:solidFill>
                  <a:srgbClr val="003399"/>
                </a:solidFill>
                <a:cs typeface="Times New Roman" panose="02020603050405020304" pitchFamily="18" charset="0"/>
              </a:rPr>
              <a:t>Кадровая политика и развитие персонала</a:t>
            </a:r>
            <a:r>
              <a:rPr lang="ru-RU" sz="1400" kern="100" dirty="0">
                <a:solidFill>
                  <a:srgbClr val="003399"/>
                </a:solidFill>
                <a:cs typeface="Times New Roman" panose="02020603050405020304" pitchFamily="18" charset="0"/>
              </a:rPr>
              <a:t> ……………………………………………</a:t>
            </a:r>
            <a:endParaRPr lang="ru-KG" sz="1400" kern="100" dirty="0">
              <a:solidFill>
                <a:srgbClr val="003399"/>
              </a:solidFill>
              <a:cs typeface="Times New Roman" panose="02020603050405020304" pitchFamily="18" charset="0"/>
            </a:endParaRPr>
          </a:p>
          <a:p>
            <a:pPr marL="360363" algn="just">
              <a:spcAft>
                <a:spcPts val="200"/>
              </a:spcAft>
            </a:pPr>
            <a:r>
              <a:rPr lang="ru-RU" sz="1400" kern="100" dirty="0">
                <a:solidFill>
                  <a:srgbClr val="003399"/>
                </a:solidFill>
                <a:cs typeface="Times New Roman" panose="02020603050405020304" pitchFamily="18" charset="0"/>
              </a:rPr>
              <a:t>5.3. </a:t>
            </a:r>
            <a:r>
              <a:rPr lang="ru-KG" sz="1400" kern="100" dirty="0">
                <a:solidFill>
                  <a:srgbClr val="003399"/>
                </a:solidFill>
                <a:cs typeface="Times New Roman" panose="02020603050405020304" pitchFamily="18" charset="0"/>
              </a:rPr>
              <a:t>Система внутреннего контроля и управление рисками</a:t>
            </a:r>
            <a:r>
              <a:rPr lang="ru-RU" sz="1400" kern="100" dirty="0">
                <a:solidFill>
                  <a:srgbClr val="003399"/>
                </a:solidFill>
                <a:cs typeface="Times New Roman" panose="02020603050405020304" pitchFamily="18" charset="0"/>
              </a:rPr>
              <a:t> ……………………….</a:t>
            </a:r>
          </a:p>
          <a:p>
            <a:pPr algn="just">
              <a:spcAft>
                <a:spcPts val="200"/>
              </a:spcAft>
            </a:pPr>
            <a:r>
              <a:rPr lang="ru-RU" sz="1400" b="1" kern="100" dirty="0">
                <a:solidFill>
                  <a:srgbClr val="002465"/>
                </a:solidFill>
                <a:ea typeface="Calibri" panose="020F0502020204030204" pitchFamily="34" charset="0"/>
                <a:cs typeface="Times New Roman" panose="02020603050405020304" pitchFamily="18" charset="0"/>
              </a:rPr>
              <a:t>6.     Будущие инновационные подходы …………………………………………………………..</a:t>
            </a:r>
          </a:p>
          <a:p>
            <a:pPr marL="360363" lvl="0" algn="just">
              <a:spcAft>
                <a:spcPts val="200"/>
              </a:spcAft>
            </a:pPr>
            <a:r>
              <a:rPr lang="ru-RU" sz="1400" kern="100" dirty="0">
                <a:solidFill>
                  <a:srgbClr val="003399"/>
                </a:solidFill>
                <a:cs typeface="Times New Roman" panose="02020603050405020304" pitchFamily="18" charset="0"/>
              </a:rPr>
              <a:t>6.1. Цифровая трансформация и автоматизация …………………………………………</a:t>
            </a:r>
            <a:endParaRPr lang="ru-KG" sz="1400" kern="100" dirty="0">
              <a:solidFill>
                <a:srgbClr val="003399"/>
              </a:solidFill>
              <a:cs typeface="Times New Roman" panose="02020603050405020304" pitchFamily="18" charset="0"/>
            </a:endParaRPr>
          </a:p>
          <a:p>
            <a:pPr marL="360363" algn="just">
              <a:spcAft>
                <a:spcPts val="200"/>
              </a:spcAft>
            </a:pPr>
            <a:r>
              <a:rPr lang="ru-RU" sz="1400" kern="100" dirty="0">
                <a:solidFill>
                  <a:srgbClr val="003399"/>
                </a:solidFill>
                <a:cs typeface="Times New Roman" panose="02020603050405020304" pitchFamily="18" charset="0"/>
              </a:rPr>
              <a:t>6.2. Проактивная модель информирования населения ………………………………</a:t>
            </a:r>
            <a:endParaRPr lang="ru-KG" sz="1400" kern="100" dirty="0">
              <a:solidFill>
                <a:srgbClr val="003399"/>
              </a:solidFill>
              <a:cs typeface="Times New Roman" panose="02020603050405020304" pitchFamily="18" charset="0"/>
            </a:endParaRPr>
          </a:p>
          <a:p>
            <a:pPr marL="360363" algn="just">
              <a:spcAft>
                <a:spcPts val="200"/>
              </a:spcAft>
            </a:pPr>
            <a:r>
              <a:rPr lang="ru-RU" sz="1400" kern="100" dirty="0">
                <a:solidFill>
                  <a:srgbClr val="003399"/>
                </a:solidFill>
                <a:cs typeface="Times New Roman" panose="02020603050405020304" pitchFamily="18" charset="0"/>
              </a:rPr>
              <a:t>6.3. Развитие превентивных антикризисных инструментов ……………………….</a:t>
            </a:r>
          </a:p>
          <a:p>
            <a:pPr indent="-360363" algn="just">
              <a:spcAft>
                <a:spcPts val="200"/>
              </a:spcAft>
            </a:pPr>
            <a:r>
              <a:rPr lang="ru-RU" sz="1400" b="1" kern="100" dirty="0">
                <a:solidFill>
                  <a:srgbClr val="002465"/>
                </a:solidFill>
                <a:cs typeface="Times New Roman" panose="02020603050405020304" pitchFamily="18" charset="0"/>
              </a:rPr>
              <a:t>7.     Приложения к годовому отчету …………………………………………………………………</a:t>
            </a:r>
          </a:p>
          <a:p>
            <a:pPr marL="360363" algn="just">
              <a:spcAft>
                <a:spcPts val="200"/>
              </a:spcAft>
            </a:pPr>
            <a:r>
              <a:rPr lang="ru-RU" sz="1400" kern="100" dirty="0">
                <a:solidFill>
                  <a:srgbClr val="003399"/>
                </a:solidFill>
                <a:cs typeface="Times New Roman" panose="02020603050405020304" pitchFamily="18" charset="0"/>
              </a:rPr>
              <a:t>Приложение 1. Отчет о финансовом положении …………………………………………</a:t>
            </a:r>
          </a:p>
          <a:p>
            <a:pPr marL="360363" algn="just">
              <a:spcAft>
                <a:spcPts val="200"/>
              </a:spcAft>
            </a:pPr>
            <a:r>
              <a:rPr lang="ru-RU" sz="1400" kern="100" dirty="0">
                <a:solidFill>
                  <a:srgbClr val="003399"/>
                </a:solidFill>
                <a:cs typeface="Times New Roman" panose="02020603050405020304" pitchFamily="18" charset="0"/>
              </a:rPr>
              <a:t>Приложение 2. Отчет о совокупном доходе …………………………..……………………</a:t>
            </a:r>
          </a:p>
          <a:p>
            <a:pPr marL="360363" algn="just">
              <a:spcAft>
                <a:spcPts val="200"/>
              </a:spcAft>
            </a:pPr>
            <a:r>
              <a:rPr lang="ru-RU" sz="1400" kern="100" dirty="0">
                <a:solidFill>
                  <a:srgbClr val="003399"/>
                </a:solidFill>
                <a:cs typeface="Times New Roman" panose="02020603050405020304" pitchFamily="18" charset="0"/>
              </a:rPr>
              <a:t>Приложение 3. Отчет об изменениях в Фонде защиты депозитов …………….</a:t>
            </a:r>
          </a:p>
          <a:p>
            <a:pPr marL="360363" algn="just">
              <a:spcAft>
                <a:spcPts val="200"/>
              </a:spcAft>
            </a:pPr>
            <a:r>
              <a:rPr lang="ru-RU" sz="1400" kern="100" dirty="0">
                <a:solidFill>
                  <a:srgbClr val="003399"/>
                </a:solidFill>
                <a:cs typeface="Times New Roman" panose="02020603050405020304" pitchFamily="18" charset="0"/>
              </a:rPr>
              <a:t>Приложение 4. Отчет о движении денежных средств ………………………………..</a:t>
            </a:r>
          </a:p>
          <a:p>
            <a:pPr marL="360363" algn="just">
              <a:spcAft>
                <a:spcPts val="200"/>
              </a:spcAft>
            </a:pPr>
            <a:r>
              <a:rPr lang="ru-RU" sz="1400" kern="100" dirty="0">
                <a:solidFill>
                  <a:srgbClr val="003399"/>
                </a:solidFill>
                <a:cs typeface="Times New Roman" panose="02020603050405020304" pitchFamily="18" charset="0"/>
              </a:rPr>
              <a:t>Приложение 5. </a:t>
            </a:r>
            <a:r>
              <a:rPr lang="ru-KG" sz="1400" kern="100" dirty="0">
                <a:solidFill>
                  <a:srgbClr val="003399"/>
                </a:solidFill>
                <a:cs typeface="Times New Roman" panose="02020603050405020304" pitchFamily="18" charset="0"/>
              </a:rPr>
              <a:t>Аудиторское заключение</a:t>
            </a:r>
            <a:r>
              <a:rPr lang="ru-RU" sz="1400" kern="100" dirty="0">
                <a:solidFill>
                  <a:srgbClr val="003399"/>
                </a:solidFill>
                <a:cs typeface="Times New Roman" panose="02020603050405020304" pitchFamily="18" charset="0"/>
              </a:rPr>
              <a:t> ………..………………………………………….</a:t>
            </a:r>
          </a:p>
          <a:p>
            <a:pPr algn="just">
              <a:spcAft>
                <a:spcPts val="200"/>
              </a:spcAft>
            </a:pPr>
            <a:r>
              <a:rPr lang="ru-RU" sz="1400" kern="100" dirty="0">
                <a:solidFill>
                  <a:srgbClr val="003399"/>
                </a:solidFill>
                <a:cs typeface="Times New Roman" panose="02020603050405020304" pitchFamily="18" charset="0"/>
              </a:rPr>
              <a:t>         Приложение 6. </a:t>
            </a:r>
            <a:r>
              <a:rPr lang="ru-KG" sz="1400" kern="100" dirty="0">
                <a:solidFill>
                  <a:srgbClr val="003399"/>
                </a:solidFill>
                <a:cs typeface="Times New Roman" panose="02020603050405020304" pitchFamily="18" charset="0"/>
              </a:rPr>
              <a:t>Перечень используемых сокращений</a:t>
            </a:r>
            <a:r>
              <a:rPr lang="ru-RU" sz="1400" kern="100" dirty="0">
                <a:solidFill>
                  <a:srgbClr val="003399"/>
                </a:solidFill>
                <a:cs typeface="Times New Roman" panose="02020603050405020304" pitchFamily="18" charset="0"/>
              </a:rPr>
              <a:t>  …………………….…………</a:t>
            </a:r>
            <a:endParaRPr lang="en-US" sz="1400" kern="100" dirty="0">
              <a:solidFill>
                <a:srgbClr val="003399"/>
              </a:solidFill>
              <a:cs typeface="Times New Roman" panose="02020603050405020304" pitchFamily="18" charset="0"/>
            </a:endParaRPr>
          </a:p>
          <a:p>
            <a:pPr marL="360363" algn="just">
              <a:spcAft>
                <a:spcPts val="200"/>
              </a:spcAft>
            </a:pPr>
            <a:endParaRPr lang="ru-KG" sz="1400" b="1" kern="100" dirty="0">
              <a:solidFill>
                <a:srgbClr val="002465"/>
              </a:solidFill>
              <a:cs typeface="Times New Roman" panose="02020603050405020304" pitchFamily="18" charset="0"/>
            </a:endParaRPr>
          </a:p>
        </p:txBody>
      </p:sp>
      <p:sp>
        <p:nvSpPr>
          <p:cNvPr id="7" name="TextBox 6">
            <a:extLst>
              <a:ext uri="{FF2B5EF4-FFF2-40B4-BE49-F238E27FC236}">
                <a16:creationId xmlns:a16="http://schemas.microsoft.com/office/drawing/2014/main" id="{325CE034-D7D5-0825-FBC0-F332D4D2F21B}"/>
              </a:ext>
            </a:extLst>
          </p:cNvPr>
          <p:cNvSpPr txBox="1"/>
          <p:nvPr/>
        </p:nvSpPr>
        <p:spPr>
          <a:xfrm>
            <a:off x="6521450" y="1067071"/>
            <a:ext cx="739750" cy="7755969"/>
          </a:xfrm>
          <a:prstGeom prst="rect">
            <a:avLst/>
          </a:prstGeom>
          <a:noFill/>
        </p:spPr>
        <p:txBody>
          <a:bodyPr wrap="square">
            <a:spAutoFit/>
          </a:bodyPr>
          <a:lstStyle/>
          <a:p>
            <a:pPr indent="360363" algn="just">
              <a:spcAft>
                <a:spcPts val="200"/>
              </a:spcAft>
              <a:buNone/>
            </a:pPr>
            <a:r>
              <a:rPr lang="ru-RU" sz="1400" b="1" kern="100" dirty="0">
                <a:solidFill>
                  <a:srgbClr val="002465"/>
                </a:solidFill>
                <a:cs typeface="Times New Roman" panose="02020603050405020304" pitchFamily="18" charset="0"/>
              </a:rPr>
              <a:t>  4</a:t>
            </a:r>
          </a:p>
          <a:p>
            <a:pPr indent="360363" algn="just">
              <a:spcAft>
                <a:spcPts val="200"/>
              </a:spcAft>
              <a:buNone/>
            </a:pPr>
            <a:r>
              <a:rPr lang="ru-RU" sz="1400" b="1" kern="100" dirty="0">
                <a:solidFill>
                  <a:srgbClr val="002465"/>
                </a:solidFill>
                <a:cs typeface="Times New Roman" panose="02020603050405020304" pitchFamily="18" charset="0"/>
              </a:rPr>
              <a:t>  5</a:t>
            </a:r>
          </a:p>
          <a:p>
            <a:pPr indent="360363" algn="just">
              <a:spcAft>
                <a:spcPts val="200"/>
              </a:spcAft>
              <a:buNone/>
            </a:pPr>
            <a:r>
              <a:rPr lang="ru-RU" sz="1400" kern="100" dirty="0">
                <a:solidFill>
                  <a:srgbClr val="003399"/>
                </a:solidFill>
                <a:cs typeface="Times New Roman" panose="02020603050405020304" pitchFamily="18" charset="0"/>
              </a:rPr>
              <a:t>  6</a:t>
            </a:r>
          </a:p>
          <a:p>
            <a:pPr indent="360363" algn="just">
              <a:spcAft>
                <a:spcPts val="200"/>
              </a:spcAft>
              <a:buNone/>
            </a:pPr>
            <a:r>
              <a:rPr lang="ru-RU" sz="1400" kern="100" dirty="0">
                <a:solidFill>
                  <a:srgbClr val="003399"/>
                </a:solidFill>
                <a:cs typeface="Times New Roman" panose="02020603050405020304" pitchFamily="18" charset="0"/>
              </a:rPr>
              <a:t>  7</a:t>
            </a:r>
          </a:p>
          <a:p>
            <a:pPr indent="360363" algn="just">
              <a:spcAft>
                <a:spcPts val="200"/>
              </a:spcAft>
              <a:buNone/>
            </a:pPr>
            <a:r>
              <a:rPr lang="ru-RU" sz="1400" b="1" kern="100" dirty="0">
                <a:solidFill>
                  <a:srgbClr val="002465"/>
                </a:solidFill>
                <a:cs typeface="Times New Roman" panose="02020603050405020304" pitchFamily="18" charset="0"/>
              </a:rPr>
              <a:t>  9</a:t>
            </a:r>
          </a:p>
          <a:p>
            <a:pPr indent="360363" algn="just">
              <a:spcAft>
                <a:spcPts val="200"/>
              </a:spcAft>
            </a:pPr>
            <a:r>
              <a:rPr lang="ru-RU" sz="1400" kern="100" dirty="0">
                <a:solidFill>
                  <a:srgbClr val="003399"/>
                </a:solidFill>
                <a:cs typeface="Times New Roman" panose="02020603050405020304" pitchFamily="18" charset="0"/>
              </a:rPr>
              <a:t>10</a:t>
            </a:r>
          </a:p>
          <a:p>
            <a:pPr indent="360363" algn="just">
              <a:spcAft>
                <a:spcPts val="200"/>
              </a:spcAft>
            </a:pPr>
            <a:r>
              <a:rPr lang="ru-RU" sz="1400" kern="100" dirty="0">
                <a:solidFill>
                  <a:srgbClr val="003399"/>
                </a:solidFill>
                <a:cs typeface="Times New Roman" panose="02020603050405020304" pitchFamily="18" charset="0"/>
              </a:rPr>
              <a:t>13</a:t>
            </a:r>
          </a:p>
          <a:p>
            <a:pPr indent="360363" algn="just">
              <a:spcAft>
                <a:spcPts val="200"/>
              </a:spcAft>
              <a:buNone/>
            </a:pPr>
            <a:r>
              <a:rPr lang="ru-RU" sz="1400" b="1" kern="100" dirty="0">
                <a:solidFill>
                  <a:srgbClr val="002465"/>
                </a:solidFill>
                <a:cs typeface="Times New Roman" panose="02020603050405020304" pitchFamily="18" charset="0"/>
              </a:rPr>
              <a:t>15</a:t>
            </a:r>
          </a:p>
          <a:p>
            <a:pPr indent="360363" algn="just">
              <a:spcAft>
                <a:spcPts val="200"/>
              </a:spcAft>
              <a:buNone/>
            </a:pPr>
            <a:r>
              <a:rPr lang="ru-RU" sz="1400" kern="100" dirty="0">
                <a:solidFill>
                  <a:srgbClr val="003399"/>
                </a:solidFill>
                <a:cs typeface="Times New Roman" panose="02020603050405020304" pitchFamily="18" charset="0"/>
              </a:rPr>
              <a:t>16</a:t>
            </a:r>
          </a:p>
          <a:p>
            <a:pPr indent="360363" algn="just">
              <a:spcAft>
                <a:spcPts val="200"/>
              </a:spcAft>
              <a:buNone/>
            </a:pPr>
            <a:r>
              <a:rPr lang="ru-RU" sz="1400" kern="100" dirty="0">
                <a:solidFill>
                  <a:srgbClr val="003399"/>
                </a:solidFill>
                <a:cs typeface="Times New Roman" panose="02020603050405020304" pitchFamily="18" charset="0"/>
              </a:rPr>
              <a:t>17</a:t>
            </a:r>
          </a:p>
          <a:p>
            <a:pPr indent="360363" algn="just">
              <a:spcAft>
                <a:spcPts val="200"/>
              </a:spcAft>
              <a:buNone/>
            </a:pPr>
            <a:r>
              <a:rPr lang="ru-RU" sz="1400" b="1" kern="100" dirty="0">
                <a:solidFill>
                  <a:srgbClr val="002465"/>
                </a:solidFill>
                <a:cs typeface="Times New Roman" panose="02020603050405020304" pitchFamily="18" charset="0"/>
              </a:rPr>
              <a:t>18</a:t>
            </a:r>
          </a:p>
          <a:p>
            <a:pPr indent="360363" algn="just">
              <a:spcAft>
                <a:spcPts val="200"/>
              </a:spcAft>
            </a:pPr>
            <a:r>
              <a:rPr lang="ru-RU" sz="1400" kern="100" dirty="0">
                <a:solidFill>
                  <a:srgbClr val="003399"/>
                </a:solidFill>
                <a:cs typeface="Times New Roman" panose="02020603050405020304" pitchFamily="18" charset="0"/>
              </a:rPr>
              <a:t>19</a:t>
            </a:r>
          </a:p>
          <a:p>
            <a:pPr indent="360363" algn="just">
              <a:spcAft>
                <a:spcPts val="200"/>
              </a:spcAft>
            </a:pPr>
            <a:r>
              <a:rPr lang="ru-RU" sz="1400" kern="100" dirty="0">
                <a:solidFill>
                  <a:srgbClr val="003399"/>
                </a:solidFill>
                <a:cs typeface="Times New Roman" panose="02020603050405020304" pitchFamily="18" charset="0"/>
              </a:rPr>
              <a:t>20</a:t>
            </a:r>
          </a:p>
          <a:p>
            <a:pPr indent="360363" algn="just">
              <a:spcAft>
                <a:spcPts val="200"/>
              </a:spcAft>
            </a:pPr>
            <a:r>
              <a:rPr lang="ru-RU" sz="1400" kern="100" dirty="0">
                <a:solidFill>
                  <a:srgbClr val="003399"/>
                </a:solidFill>
                <a:cs typeface="Times New Roman" panose="02020603050405020304" pitchFamily="18" charset="0"/>
              </a:rPr>
              <a:t>21</a:t>
            </a:r>
          </a:p>
          <a:p>
            <a:pPr indent="360363" algn="just">
              <a:spcAft>
                <a:spcPts val="200"/>
              </a:spcAft>
            </a:pPr>
            <a:r>
              <a:rPr lang="ru-RU" sz="1400" kern="100" dirty="0">
                <a:solidFill>
                  <a:srgbClr val="003399"/>
                </a:solidFill>
                <a:cs typeface="Times New Roman" panose="02020603050405020304" pitchFamily="18" charset="0"/>
              </a:rPr>
              <a:t>22</a:t>
            </a:r>
          </a:p>
          <a:p>
            <a:pPr indent="360363" algn="just">
              <a:spcAft>
                <a:spcPts val="200"/>
              </a:spcAft>
            </a:pPr>
            <a:r>
              <a:rPr lang="ru-RU" sz="1400" kern="100" dirty="0">
                <a:solidFill>
                  <a:srgbClr val="003399"/>
                </a:solidFill>
                <a:cs typeface="Times New Roman" panose="02020603050405020304" pitchFamily="18" charset="0"/>
              </a:rPr>
              <a:t>23</a:t>
            </a:r>
          </a:p>
          <a:p>
            <a:pPr indent="360363" algn="just">
              <a:spcAft>
                <a:spcPts val="200"/>
              </a:spcAft>
              <a:buNone/>
            </a:pPr>
            <a:r>
              <a:rPr lang="ru-RU" sz="1400" b="1" kern="100" dirty="0">
                <a:solidFill>
                  <a:srgbClr val="002465"/>
                </a:solidFill>
                <a:cs typeface="Times New Roman" panose="02020603050405020304" pitchFamily="18" charset="0"/>
              </a:rPr>
              <a:t>25</a:t>
            </a:r>
          </a:p>
          <a:p>
            <a:pPr indent="360363" algn="just">
              <a:spcAft>
                <a:spcPts val="200"/>
              </a:spcAft>
              <a:buNone/>
            </a:pPr>
            <a:r>
              <a:rPr lang="ru-RU" sz="1400" kern="100" dirty="0">
                <a:solidFill>
                  <a:srgbClr val="003399"/>
                </a:solidFill>
                <a:cs typeface="Times New Roman" panose="02020603050405020304" pitchFamily="18" charset="0"/>
              </a:rPr>
              <a:t>26</a:t>
            </a:r>
          </a:p>
          <a:p>
            <a:pPr indent="360363" algn="just">
              <a:spcAft>
                <a:spcPts val="200"/>
              </a:spcAft>
              <a:buNone/>
            </a:pPr>
            <a:r>
              <a:rPr lang="ru-RU" sz="1400" kern="100" dirty="0">
                <a:solidFill>
                  <a:srgbClr val="003399"/>
                </a:solidFill>
                <a:cs typeface="Times New Roman" panose="02020603050405020304" pitchFamily="18" charset="0"/>
              </a:rPr>
              <a:t>27</a:t>
            </a:r>
          </a:p>
          <a:p>
            <a:pPr indent="360363" algn="just">
              <a:spcAft>
                <a:spcPts val="200"/>
              </a:spcAft>
              <a:buNone/>
            </a:pPr>
            <a:r>
              <a:rPr lang="ru-RU" sz="1400" kern="100" dirty="0">
                <a:solidFill>
                  <a:srgbClr val="003399"/>
                </a:solidFill>
                <a:cs typeface="Times New Roman" panose="02020603050405020304" pitchFamily="18" charset="0"/>
              </a:rPr>
              <a:t>28</a:t>
            </a:r>
          </a:p>
          <a:p>
            <a:pPr indent="360363" algn="just">
              <a:spcAft>
                <a:spcPts val="200"/>
              </a:spcAft>
              <a:buNone/>
            </a:pPr>
            <a:r>
              <a:rPr lang="ru-RU" sz="1400" b="1" kern="100" dirty="0">
                <a:solidFill>
                  <a:srgbClr val="002465"/>
                </a:solidFill>
                <a:cs typeface="Times New Roman" panose="02020603050405020304" pitchFamily="18" charset="0"/>
              </a:rPr>
              <a:t>29</a:t>
            </a:r>
          </a:p>
          <a:p>
            <a:pPr indent="360363" algn="just">
              <a:spcAft>
                <a:spcPts val="200"/>
              </a:spcAft>
            </a:pPr>
            <a:r>
              <a:rPr lang="ru-RU" sz="1400" kern="100" dirty="0">
                <a:solidFill>
                  <a:srgbClr val="003399"/>
                </a:solidFill>
                <a:cs typeface="Times New Roman" panose="02020603050405020304" pitchFamily="18" charset="0"/>
              </a:rPr>
              <a:t>30</a:t>
            </a:r>
          </a:p>
          <a:p>
            <a:pPr indent="360363" algn="just">
              <a:spcAft>
                <a:spcPts val="200"/>
              </a:spcAft>
            </a:pPr>
            <a:r>
              <a:rPr lang="ru-RU" sz="1400" kern="100" dirty="0">
                <a:solidFill>
                  <a:srgbClr val="003399"/>
                </a:solidFill>
                <a:cs typeface="Times New Roman" panose="02020603050405020304" pitchFamily="18" charset="0"/>
              </a:rPr>
              <a:t>30</a:t>
            </a:r>
          </a:p>
          <a:p>
            <a:pPr indent="360363" algn="just">
              <a:spcAft>
                <a:spcPts val="200"/>
              </a:spcAft>
            </a:pPr>
            <a:r>
              <a:rPr lang="ru-RU" sz="1400" kern="100" dirty="0">
                <a:solidFill>
                  <a:srgbClr val="003399"/>
                </a:solidFill>
                <a:cs typeface="Times New Roman" panose="02020603050405020304" pitchFamily="18" charset="0"/>
              </a:rPr>
              <a:t>30</a:t>
            </a:r>
          </a:p>
          <a:p>
            <a:pPr indent="360363" algn="just">
              <a:spcAft>
                <a:spcPts val="200"/>
              </a:spcAft>
              <a:buNone/>
            </a:pPr>
            <a:r>
              <a:rPr lang="ru-RU" sz="1400" b="1" kern="100" dirty="0">
                <a:solidFill>
                  <a:srgbClr val="002465"/>
                </a:solidFill>
                <a:cs typeface="Times New Roman" panose="02020603050405020304" pitchFamily="18" charset="0"/>
              </a:rPr>
              <a:t>31</a:t>
            </a:r>
          </a:p>
          <a:p>
            <a:pPr indent="360363" algn="just">
              <a:spcAft>
                <a:spcPts val="200"/>
              </a:spcAft>
              <a:buNone/>
            </a:pPr>
            <a:r>
              <a:rPr lang="ru-RU" sz="1400" kern="100" dirty="0">
                <a:solidFill>
                  <a:srgbClr val="003399"/>
                </a:solidFill>
                <a:cs typeface="Times New Roman" panose="02020603050405020304" pitchFamily="18" charset="0"/>
              </a:rPr>
              <a:t>32</a:t>
            </a:r>
          </a:p>
          <a:p>
            <a:pPr indent="360363" algn="just">
              <a:spcAft>
                <a:spcPts val="200"/>
              </a:spcAft>
              <a:buNone/>
            </a:pPr>
            <a:r>
              <a:rPr lang="ru-RU" sz="1400" kern="100" dirty="0">
                <a:solidFill>
                  <a:srgbClr val="003399"/>
                </a:solidFill>
                <a:cs typeface="Times New Roman" panose="02020603050405020304" pitchFamily="18" charset="0"/>
              </a:rPr>
              <a:t>33</a:t>
            </a:r>
          </a:p>
          <a:p>
            <a:pPr indent="360363" algn="just">
              <a:spcAft>
                <a:spcPts val="200"/>
              </a:spcAft>
              <a:buNone/>
            </a:pPr>
            <a:r>
              <a:rPr lang="ru-RU" sz="1400" kern="100" dirty="0">
                <a:solidFill>
                  <a:srgbClr val="003399"/>
                </a:solidFill>
                <a:cs typeface="Times New Roman" panose="02020603050405020304" pitchFamily="18" charset="0"/>
              </a:rPr>
              <a:t>34</a:t>
            </a:r>
          </a:p>
          <a:p>
            <a:pPr indent="360363" algn="just">
              <a:spcAft>
                <a:spcPts val="200"/>
              </a:spcAft>
              <a:buNone/>
            </a:pPr>
            <a:r>
              <a:rPr lang="ru-RU" sz="1400" kern="100" dirty="0">
                <a:solidFill>
                  <a:srgbClr val="003399"/>
                </a:solidFill>
                <a:cs typeface="Times New Roman" panose="02020603050405020304" pitchFamily="18" charset="0"/>
              </a:rPr>
              <a:t>35</a:t>
            </a:r>
          </a:p>
          <a:p>
            <a:pPr indent="360363" algn="just">
              <a:spcAft>
                <a:spcPts val="200"/>
              </a:spcAft>
              <a:buNone/>
            </a:pPr>
            <a:r>
              <a:rPr lang="ru-RU" sz="1400" kern="100" dirty="0">
                <a:solidFill>
                  <a:srgbClr val="003399"/>
                </a:solidFill>
                <a:cs typeface="Times New Roman" panose="02020603050405020304" pitchFamily="18" charset="0"/>
              </a:rPr>
              <a:t>36</a:t>
            </a:r>
          </a:p>
          <a:p>
            <a:pPr indent="360363" algn="just">
              <a:spcAft>
                <a:spcPts val="200"/>
              </a:spcAft>
            </a:pPr>
            <a:r>
              <a:rPr lang="ru-RU" sz="1400" kern="100" dirty="0">
                <a:solidFill>
                  <a:srgbClr val="003399"/>
                </a:solidFill>
                <a:cs typeface="Times New Roman" panose="02020603050405020304" pitchFamily="18" charset="0"/>
              </a:rPr>
              <a:t>37</a:t>
            </a:r>
            <a:endParaRPr lang="ru-KG" sz="1400" b="1" kern="100" dirty="0">
              <a:solidFill>
                <a:srgbClr val="002465"/>
              </a:solidFill>
              <a:cs typeface="Times New Roman" panose="02020603050405020304" pitchFamily="18" charset="0"/>
            </a:endParaRPr>
          </a:p>
        </p:txBody>
      </p:sp>
    </p:spTree>
    <p:extLst>
      <p:ext uri="{BB962C8B-B14F-4D97-AF65-F5344CB8AC3E}">
        <p14:creationId xmlns:p14="http://schemas.microsoft.com/office/powerpoint/2010/main" val="39783873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74583C-D958-FAB9-B3CE-09FD819CEA4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223A617-D9A8-6CD8-3B6B-ED26C4F6ABD8}"/>
              </a:ext>
            </a:extLst>
          </p:cNvPr>
          <p:cNvSpPr/>
          <p:nvPr/>
        </p:nvSpPr>
        <p:spPr>
          <a:xfrm>
            <a:off x="0" y="-33248"/>
            <a:ext cx="7556500" cy="10726648"/>
          </a:xfrm>
          <a:custGeom>
            <a:avLst/>
            <a:gdLst/>
            <a:ahLst/>
            <a:cxnLst/>
            <a:rect l="l" t="t" r="r" b="b"/>
            <a:pathLst>
              <a:path w="7560000" h="10692000">
                <a:moveTo>
                  <a:pt x="0" y="0"/>
                </a:moveTo>
                <a:lnTo>
                  <a:pt x="7560000" y="0"/>
                </a:lnTo>
                <a:lnTo>
                  <a:pt x="7560000" y="10692000"/>
                </a:lnTo>
                <a:lnTo>
                  <a:pt x="0" y="10692000"/>
                </a:lnTo>
                <a:lnTo>
                  <a:pt x="0" y="0"/>
                </a:lnTo>
                <a:close/>
              </a:path>
            </a:pathLst>
          </a:custGeom>
          <a:blipFill>
            <a:blip r:embed="rId3"/>
            <a:stretch>
              <a:fillRect l="-4952" t="-1069" r="-168243" b="-1069"/>
            </a:stretch>
          </a:blipFill>
        </p:spPr>
        <p:txBody>
          <a:bodyPr/>
          <a:lstStyle/>
          <a:p>
            <a:endParaRPr lang="ru-KG" dirty="0"/>
          </a:p>
        </p:txBody>
      </p:sp>
      <p:sp>
        <p:nvSpPr>
          <p:cNvPr id="3" name="AutoShape 7">
            <a:extLst>
              <a:ext uri="{FF2B5EF4-FFF2-40B4-BE49-F238E27FC236}">
                <a16:creationId xmlns:a16="http://schemas.microsoft.com/office/drawing/2014/main" id="{5F14ED10-E98E-DC4C-FA74-58BA46C885A2}"/>
              </a:ext>
            </a:extLst>
          </p:cNvPr>
          <p:cNvSpPr/>
          <p:nvPr/>
        </p:nvSpPr>
        <p:spPr>
          <a:xfrm>
            <a:off x="800669" y="9972688"/>
            <a:ext cx="6047992" cy="2381"/>
          </a:xfrm>
          <a:prstGeom prst="line">
            <a:avLst/>
          </a:prstGeom>
          <a:ln w="19050" cap="rnd">
            <a:solidFill>
              <a:srgbClr val="4F4F4F"/>
            </a:solidFill>
            <a:prstDash val="solid"/>
            <a:headEnd type="none" w="sm" len="sm"/>
            <a:tailEnd type="none" w="sm" len="sm"/>
          </a:ln>
        </p:spPr>
      </p:sp>
      <p:sp>
        <p:nvSpPr>
          <p:cNvPr id="4" name="TextBox 15">
            <a:extLst>
              <a:ext uri="{FF2B5EF4-FFF2-40B4-BE49-F238E27FC236}">
                <a16:creationId xmlns:a16="http://schemas.microsoft.com/office/drawing/2014/main" id="{E7D6F660-2D26-3382-E073-0F64C4E576FC}"/>
              </a:ext>
            </a:extLst>
          </p:cNvPr>
          <p:cNvSpPr txBox="1"/>
          <p:nvPr/>
        </p:nvSpPr>
        <p:spPr>
          <a:xfrm>
            <a:off x="3532042" y="10224774"/>
            <a:ext cx="3201564" cy="181012"/>
          </a:xfrm>
          <a:prstGeom prst="rect">
            <a:avLst/>
          </a:prstGeom>
        </p:spPr>
        <p:txBody>
          <a:bodyPr lIns="0" tIns="0" rIns="0" bIns="0" rtlCol="0" anchor="t">
            <a:spAutoFit/>
          </a:bodyPr>
          <a:lstStyle/>
          <a:p>
            <a:pPr algn="r">
              <a:lnSpc>
                <a:spcPts val="1400"/>
              </a:lnSpc>
            </a:pPr>
            <a:r>
              <a:rPr lang="ru-RU" sz="1400" i="1" dirty="0">
                <a:solidFill>
                  <a:srgbClr val="4F4F4F"/>
                </a:solidFill>
                <a:latin typeface="Open Sans 1 Italics"/>
                <a:ea typeface="Open Sans 1 Italics"/>
                <a:cs typeface="Open Sans 1 Italics"/>
                <a:sym typeface="Open Sans 1 Italics"/>
              </a:rPr>
              <a:t>Годовой отчет за </a:t>
            </a:r>
            <a:r>
              <a:rPr lang="en-US" sz="1400" i="1" dirty="0">
                <a:solidFill>
                  <a:srgbClr val="4F4F4F"/>
                </a:solidFill>
                <a:latin typeface="Open Sans 1 Italics"/>
                <a:ea typeface="Open Sans 1 Italics"/>
                <a:cs typeface="Open Sans 1 Italics"/>
                <a:sym typeface="Open Sans 1 Italics"/>
              </a:rPr>
              <a:t>202</a:t>
            </a:r>
            <a:r>
              <a:rPr lang="ru-RU" sz="1400" i="1" dirty="0">
                <a:solidFill>
                  <a:srgbClr val="4F4F4F"/>
                </a:solidFill>
                <a:latin typeface="Open Sans 1 Italics"/>
                <a:ea typeface="Open Sans 1 Italics"/>
                <a:cs typeface="Open Sans 1 Italics"/>
                <a:sym typeface="Open Sans 1 Italics"/>
              </a:rPr>
              <a:t>5 год</a:t>
            </a:r>
            <a:endParaRPr lang="en-US" sz="1400" i="1" dirty="0">
              <a:solidFill>
                <a:srgbClr val="4F4F4F"/>
              </a:solidFill>
              <a:latin typeface="Open Sans 1 Italics"/>
              <a:ea typeface="Open Sans 1 Italics"/>
              <a:cs typeface="Open Sans 1 Italics"/>
              <a:sym typeface="Open Sans 1 Italics"/>
            </a:endParaRPr>
          </a:p>
        </p:txBody>
      </p:sp>
      <p:grpSp>
        <p:nvGrpSpPr>
          <p:cNvPr id="5" name="Group 2">
            <a:extLst>
              <a:ext uri="{FF2B5EF4-FFF2-40B4-BE49-F238E27FC236}">
                <a16:creationId xmlns:a16="http://schemas.microsoft.com/office/drawing/2014/main" id="{29F14FC4-2EFC-E8FD-40E4-126A96BE7921}"/>
              </a:ext>
            </a:extLst>
          </p:cNvPr>
          <p:cNvGrpSpPr/>
          <p:nvPr/>
        </p:nvGrpSpPr>
        <p:grpSpPr>
          <a:xfrm>
            <a:off x="766473" y="10122192"/>
            <a:ext cx="490114" cy="490114"/>
            <a:chOff x="0" y="0"/>
            <a:chExt cx="812800" cy="812800"/>
          </a:xfrm>
        </p:grpSpPr>
        <p:sp>
          <p:nvSpPr>
            <p:cNvPr id="6" name="Freeform 3">
              <a:extLst>
                <a:ext uri="{FF2B5EF4-FFF2-40B4-BE49-F238E27FC236}">
                  <a16:creationId xmlns:a16="http://schemas.microsoft.com/office/drawing/2014/main" id="{1489272C-D50C-F6E6-CC11-E7080BB991E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DEDED"/>
            </a:solidFill>
          </p:spPr>
        </p:sp>
        <p:sp>
          <p:nvSpPr>
            <p:cNvPr id="8" name="TextBox 4">
              <a:extLst>
                <a:ext uri="{FF2B5EF4-FFF2-40B4-BE49-F238E27FC236}">
                  <a16:creationId xmlns:a16="http://schemas.microsoft.com/office/drawing/2014/main" id="{E6F0E5F8-8D60-EC58-A020-69DC9A5BBE71}"/>
                </a:ext>
              </a:extLst>
            </p:cNvPr>
            <p:cNvSpPr txBox="1"/>
            <p:nvPr/>
          </p:nvSpPr>
          <p:spPr>
            <a:xfrm>
              <a:off x="76200" y="76200"/>
              <a:ext cx="660400" cy="660400"/>
            </a:xfrm>
            <a:prstGeom prst="rect">
              <a:avLst/>
            </a:prstGeom>
          </p:spPr>
          <p:txBody>
            <a:bodyPr lIns="50800" tIns="50800" rIns="50800" bIns="50800" rtlCol="0" anchor="ctr"/>
            <a:lstStyle/>
            <a:p>
              <a:pPr algn="ctr">
                <a:lnSpc>
                  <a:spcPts val="1439"/>
                </a:lnSpc>
              </a:pPr>
              <a:endParaRPr/>
            </a:p>
          </p:txBody>
        </p:sp>
      </p:grpSp>
      <p:sp>
        <p:nvSpPr>
          <p:cNvPr id="12" name="TextBox 18">
            <a:extLst>
              <a:ext uri="{FF2B5EF4-FFF2-40B4-BE49-F238E27FC236}">
                <a16:creationId xmlns:a16="http://schemas.microsoft.com/office/drawing/2014/main" id="{27DD27FA-CA47-2C4D-CACE-6769899DE815}"/>
              </a:ext>
            </a:extLst>
          </p:cNvPr>
          <p:cNvSpPr txBox="1"/>
          <p:nvPr/>
        </p:nvSpPr>
        <p:spPr>
          <a:xfrm>
            <a:off x="812421" y="10257468"/>
            <a:ext cx="377272" cy="271485"/>
          </a:xfrm>
          <a:prstGeom prst="rect">
            <a:avLst/>
          </a:prstGeom>
        </p:spPr>
        <p:txBody>
          <a:bodyPr lIns="0" tIns="0" rIns="0" bIns="0" rtlCol="0" anchor="t">
            <a:spAutoFit/>
          </a:bodyPr>
          <a:lstStyle/>
          <a:p>
            <a:pPr algn="ctr">
              <a:lnSpc>
                <a:spcPts val="2100"/>
              </a:lnSpc>
            </a:pPr>
            <a:r>
              <a:rPr lang="ru-RU" sz="2100" b="1" dirty="0">
                <a:solidFill>
                  <a:srgbClr val="002F80"/>
                </a:solidFill>
                <a:latin typeface="Open Sans 1 Bold"/>
                <a:ea typeface="Open Sans 1 Bold"/>
                <a:cs typeface="Open Sans 1 Bold"/>
                <a:sym typeface="Open Sans 1 Bold"/>
              </a:rPr>
              <a:t>30</a:t>
            </a:r>
            <a:endParaRPr lang="en-US" sz="2100" b="1" dirty="0">
              <a:solidFill>
                <a:srgbClr val="002F80"/>
              </a:solidFill>
              <a:latin typeface="Open Sans 1 Bold"/>
              <a:ea typeface="Open Sans 1 Bold"/>
              <a:cs typeface="Open Sans 1 Bold"/>
              <a:sym typeface="Open Sans 1 Bold"/>
            </a:endParaRPr>
          </a:p>
        </p:txBody>
      </p:sp>
      <p:sp>
        <p:nvSpPr>
          <p:cNvPr id="18" name="AutoShape 6">
            <a:extLst>
              <a:ext uri="{FF2B5EF4-FFF2-40B4-BE49-F238E27FC236}">
                <a16:creationId xmlns:a16="http://schemas.microsoft.com/office/drawing/2014/main" id="{4781DBFA-F621-4B10-CE4B-B869D8F7C86C}"/>
              </a:ext>
            </a:extLst>
          </p:cNvPr>
          <p:cNvSpPr/>
          <p:nvPr/>
        </p:nvSpPr>
        <p:spPr>
          <a:xfrm>
            <a:off x="939180" y="698500"/>
            <a:ext cx="613868" cy="0"/>
          </a:xfrm>
          <a:prstGeom prst="line">
            <a:avLst/>
          </a:prstGeom>
          <a:ln w="47625" cap="rnd">
            <a:solidFill>
              <a:srgbClr val="FEBA3A"/>
            </a:solidFill>
            <a:prstDash val="solid"/>
            <a:headEnd type="none" w="sm" len="sm"/>
            <a:tailEnd type="none" w="sm" len="sm"/>
          </a:ln>
        </p:spPr>
      </p:sp>
      <p:sp>
        <p:nvSpPr>
          <p:cNvPr id="9" name="TextBox 14">
            <a:extLst>
              <a:ext uri="{FF2B5EF4-FFF2-40B4-BE49-F238E27FC236}">
                <a16:creationId xmlns:a16="http://schemas.microsoft.com/office/drawing/2014/main" id="{57AC747E-D260-6411-8A81-9A2191D20A58}"/>
              </a:ext>
            </a:extLst>
          </p:cNvPr>
          <p:cNvSpPr txBox="1"/>
          <p:nvPr/>
        </p:nvSpPr>
        <p:spPr>
          <a:xfrm>
            <a:off x="939180" y="313463"/>
            <a:ext cx="6268070" cy="246221"/>
          </a:xfrm>
          <a:prstGeom prst="rect">
            <a:avLst/>
          </a:prstGeom>
        </p:spPr>
        <p:txBody>
          <a:bodyPr wrap="square" lIns="0" tIns="0" rIns="0" bIns="0" rtlCol="0" anchor="t">
            <a:spAutoFit/>
          </a:bodyPr>
          <a:lstStyle/>
          <a:p>
            <a:r>
              <a:rPr lang="ru-RU" sz="1600" b="1" dirty="0">
                <a:solidFill>
                  <a:srgbClr val="002F80"/>
                </a:solidFill>
                <a:latin typeface="Open Sans 2 Ultra-Bold"/>
                <a:ea typeface="Open Sans 2 Ultra-Bold"/>
                <a:cs typeface="Open Sans 2 Ultra-Bold"/>
              </a:rPr>
              <a:t>6.1. </a:t>
            </a:r>
            <a:r>
              <a:rPr lang="ru-KG" sz="1600" b="1" dirty="0">
                <a:solidFill>
                  <a:srgbClr val="002F80"/>
                </a:solidFill>
                <a:latin typeface="Open Sans 2 Ultra-Bold"/>
                <a:ea typeface="Open Sans 2 Ultra-Bold"/>
                <a:cs typeface="Open Sans 2 Ultra-Bold"/>
              </a:rPr>
              <a:t>Цифровая трансформация и автоматизация </a:t>
            </a:r>
          </a:p>
        </p:txBody>
      </p:sp>
      <p:sp>
        <p:nvSpPr>
          <p:cNvPr id="7" name="TextBox 6">
            <a:extLst>
              <a:ext uri="{FF2B5EF4-FFF2-40B4-BE49-F238E27FC236}">
                <a16:creationId xmlns:a16="http://schemas.microsoft.com/office/drawing/2014/main" id="{AC67338F-F930-DDCD-BD38-9E3E789AC778}"/>
              </a:ext>
            </a:extLst>
          </p:cNvPr>
          <p:cNvSpPr txBox="1"/>
          <p:nvPr/>
        </p:nvSpPr>
        <p:spPr>
          <a:xfrm>
            <a:off x="801948" y="753247"/>
            <a:ext cx="6299067" cy="2893100"/>
          </a:xfrm>
          <a:prstGeom prst="rect">
            <a:avLst/>
          </a:prstGeom>
          <a:noFill/>
        </p:spPr>
        <p:txBody>
          <a:bodyPr wrap="square">
            <a:spAutoFit/>
          </a:bodyPr>
          <a:lstStyle/>
          <a:p>
            <a:pPr indent="360363" algn="just"/>
            <a:r>
              <a:rPr lang="ru-KG" sz="1300" dirty="0"/>
              <a:t>Ключевым направлением станет внедрение риск-ориентированной дифференцированной модели взносов участников системы. В 2026 году планируется активная фаза нормативного закрепления модели включая внесение изменений в законодательство.</a:t>
            </a:r>
          </a:p>
          <a:p>
            <a:pPr indent="360363" algn="just"/>
            <a:r>
              <a:rPr lang="ru-KG" sz="1300" dirty="0"/>
              <a:t>Параллельно предусматривается модернизация ИАС Агентства с акцентом на:</a:t>
            </a:r>
          </a:p>
          <a:p>
            <a:pPr marL="360363" indent="-360363" algn="just">
              <a:buFont typeface="Wingdings" panose="05000000000000000000" pitchFamily="2" charset="2"/>
              <a:buChar char="§"/>
            </a:pPr>
            <a:r>
              <a:rPr lang="ru-KG" sz="1300" dirty="0"/>
              <a:t>запуск дистанционного получения страхового возмещения в онлайн-формате;</a:t>
            </a:r>
          </a:p>
          <a:p>
            <a:pPr marL="360363" indent="-360363" algn="just">
              <a:buFont typeface="Wingdings" panose="05000000000000000000" pitchFamily="2" charset="2"/>
              <a:buChar char="§"/>
            </a:pPr>
            <a:r>
              <a:rPr lang="ru-KG" sz="1300" dirty="0"/>
              <a:t>цифровую подачу заявлений и автоматизированный расчет компенсаций;</a:t>
            </a:r>
          </a:p>
          <a:p>
            <a:pPr marL="360363" indent="-360363" algn="just">
              <a:buFont typeface="Wingdings" panose="05000000000000000000" pitchFamily="2" charset="2"/>
              <a:buChar char="§"/>
            </a:pPr>
            <a:r>
              <a:rPr lang="ru-KG" sz="1300" dirty="0"/>
              <a:t>защищенный обмен данными с участниками системы защиты депозитов;</a:t>
            </a:r>
          </a:p>
          <a:p>
            <a:pPr marL="360363" indent="-360363" algn="just">
              <a:buFont typeface="Wingdings" panose="05000000000000000000" pitchFamily="2" charset="2"/>
              <a:buChar char="§"/>
            </a:pPr>
            <a:r>
              <a:rPr lang="ru-KG" sz="1300" dirty="0"/>
              <a:t>интеграцию с ЕСИ «Тундук» для надежной идентификации вкладчиков;</a:t>
            </a:r>
          </a:p>
          <a:p>
            <a:pPr marL="360363" indent="-360363" algn="just">
              <a:buFont typeface="Wingdings" panose="05000000000000000000" pitchFamily="2" charset="2"/>
              <a:buChar char="§"/>
            </a:pPr>
            <a:r>
              <a:rPr lang="ru-KG" sz="1300" dirty="0"/>
              <a:t>синхронизацию выплат с банком-агентом и усиление защиты данных;</a:t>
            </a:r>
          </a:p>
          <a:p>
            <a:pPr marL="360363" indent="-360363" algn="just">
              <a:buFont typeface="Wingdings" panose="05000000000000000000" pitchFamily="2" charset="2"/>
              <a:buChar char="§"/>
            </a:pPr>
            <a:r>
              <a:rPr lang="ru-KG" sz="1300" dirty="0"/>
              <a:t>внедрение подсистемы «Мульти-Банкинг» для процесса ликвидации банков.</a:t>
            </a:r>
          </a:p>
          <a:p>
            <a:pPr indent="360363" algn="just"/>
            <a:r>
              <a:rPr lang="ru-KG" sz="1300" dirty="0"/>
              <a:t>Комплексная автоматизация направлена на сокращение операционных рисков, минимизацию влияния человеческого фактора и повышение скорости выплат при наступлении гарантийного случая.</a:t>
            </a:r>
            <a:endParaRPr lang="ru-RU" sz="1300" dirty="0"/>
          </a:p>
        </p:txBody>
      </p:sp>
      <p:sp>
        <p:nvSpPr>
          <p:cNvPr id="10" name="TextBox 9">
            <a:extLst>
              <a:ext uri="{FF2B5EF4-FFF2-40B4-BE49-F238E27FC236}">
                <a16:creationId xmlns:a16="http://schemas.microsoft.com/office/drawing/2014/main" id="{D2EFE76F-CEB9-6684-4B6F-3D67D6047865}"/>
              </a:ext>
            </a:extLst>
          </p:cNvPr>
          <p:cNvSpPr txBox="1"/>
          <p:nvPr/>
        </p:nvSpPr>
        <p:spPr>
          <a:xfrm>
            <a:off x="800669" y="4134891"/>
            <a:ext cx="6299067" cy="2893100"/>
          </a:xfrm>
          <a:prstGeom prst="rect">
            <a:avLst/>
          </a:prstGeom>
          <a:noFill/>
        </p:spPr>
        <p:txBody>
          <a:bodyPr wrap="square">
            <a:spAutoFit/>
          </a:bodyPr>
          <a:lstStyle/>
          <a:p>
            <a:pPr indent="361950" algn="just"/>
            <a:r>
              <a:rPr lang="ru-KG" sz="1300" dirty="0"/>
              <a:t>Коммуникационная стратегия будет трансформирована в сторону адресного и цифрового взаимодействия с вкладчиками, </a:t>
            </a:r>
            <a:r>
              <a:rPr lang="ru-RU" sz="1300" dirty="0"/>
              <a:t>чтобы каждый вкладчик получал нужные сведения своевременно, в доступном формате и с минимальными усилиями. </a:t>
            </a:r>
            <a:endParaRPr lang="ru-KG" sz="1300" dirty="0"/>
          </a:p>
          <a:p>
            <a:pPr indent="361950" algn="just"/>
            <a:r>
              <a:rPr lang="ru-KG" sz="1300" dirty="0"/>
              <a:t>Основные приоритеты:</a:t>
            </a:r>
          </a:p>
          <a:p>
            <a:pPr marL="360363" indent="-360363" algn="just">
              <a:buFont typeface="Wingdings" panose="05000000000000000000" pitchFamily="2" charset="2"/>
              <a:buChar char="§"/>
            </a:pPr>
            <a:r>
              <a:rPr lang="ru-KG" sz="1300" dirty="0"/>
              <a:t>интеграция с ЕСИ «Тундук» для информирования о страховом покрытии и запуск чат-ботов на веб-платформе и в мессенджерах для расчета компенсаций;</a:t>
            </a:r>
          </a:p>
          <a:p>
            <a:pPr marL="360363" indent="-360363" algn="just">
              <a:buFont typeface="Wingdings" panose="05000000000000000000" pitchFamily="2" charset="2"/>
              <a:buChar char="§"/>
            </a:pPr>
            <a:r>
              <a:rPr lang="ru-KG" sz="1300" dirty="0"/>
              <a:t>внедрение системы экстренного SMS-оповещения при наступлении гарантийного случая для оперативного информирования вкладчиков;</a:t>
            </a:r>
          </a:p>
          <a:p>
            <a:pPr marL="360363" indent="-360363" algn="just">
              <a:buFont typeface="Wingdings" panose="05000000000000000000" pitchFamily="2" charset="2"/>
              <a:buChar char="§"/>
            </a:pPr>
            <a:r>
              <a:rPr lang="ru-KG" sz="1300" dirty="0"/>
              <a:t>проведение  обучения сотрудников банков и микрофинансовых организаций – участников СЗД по программе Агентства;</a:t>
            </a:r>
          </a:p>
          <a:p>
            <a:pPr marL="360363" indent="-360363" algn="just">
              <a:buFont typeface="Wingdings" panose="05000000000000000000" pitchFamily="2" charset="2"/>
              <a:buChar char="§"/>
            </a:pPr>
            <a:r>
              <a:rPr lang="ru-KG" sz="1300" dirty="0"/>
              <a:t>внедрение искусственного интеллекта для системного анализа потока обращений граждан для выявления системных проблем;</a:t>
            </a:r>
          </a:p>
          <a:p>
            <a:pPr marL="360363" indent="-360363" algn="just">
              <a:buFont typeface="Wingdings" panose="05000000000000000000" pitchFamily="2" charset="2"/>
              <a:buChar char="§"/>
            </a:pPr>
            <a:r>
              <a:rPr lang="ru-KG" sz="1300" dirty="0"/>
              <a:t>адресная работа с уязвимыми группами населения с проведением выездных семинаров по стране.</a:t>
            </a:r>
          </a:p>
        </p:txBody>
      </p:sp>
      <p:sp>
        <p:nvSpPr>
          <p:cNvPr id="11" name="TextBox 14">
            <a:extLst>
              <a:ext uri="{FF2B5EF4-FFF2-40B4-BE49-F238E27FC236}">
                <a16:creationId xmlns:a16="http://schemas.microsoft.com/office/drawing/2014/main" id="{1853B2F4-B5E6-44C3-EC19-951C4029C540}"/>
              </a:ext>
            </a:extLst>
          </p:cNvPr>
          <p:cNvSpPr txBox="1"/>
          <p:nvPr/>
        </p:nvSpPr>
        <p:spPr>
          <a:xfrm>
            <a:off x="936005" y="3666364"/>
            <a:ext cx="6268070" cy="246221"/>
          </a:xfrm>
          <a:prstGeom prst="rect">
            <a:avLst/>
          </a:prstGeom>
        </p:spPr>
        <p:txBody>
          <a:bodyPr wrap="square" lIns="0" tIns="0" rIns="0" bIns="0" rtlCol="0" anchor="t">
            <a:spAutoFit/>
          </a:bodyPr>
          <a:lstStyle/>
          <a:p>
            <a:r>
              <a:rPr lang="ru-RU" sz="1600" b="1" dirty="0">
                <a:solidFill>
                  <a:srgbClr val="002F80"/>
                </a:solidFill>
                <a:latin typeface="Open Sans 2 Ultra-Bold"/>
                <a:ea typeface="Open Sans 2 Ultra-Bold"/>
                <a:cs typeface="Open Sans 2 Ultra-Bold"/>
              </a:rPr>
              <a:t>6.2. </a:t>
            </a:r>
            <a:r>
              <a:rPr lang="ru-KG" sz="1600" b="1" dirty="0">
                <a:solidFill>
                  <a:srgbClr val="002F80"/>
                </a:solidFill>
                <a:latin typeface="Open Sans 2 Ultra-Bold"/>
                <a:ea typeface="Open Sans 2 Ultra-Bold"/>
                <a:cs typeface="Open Sans 2 Ultra-Bold"/>
              </a:rPr>
              <a:t>Проактивная модель информирования населения</a:t>
            </a:r>
          </a:p>
        </p:txBody>
      </p:sp>
      <p:sp>
        <p:nvSpPr>
          <p:cNvPr id="13" name="TextBox 14">
            <a:extLst>
              <a:ext uri="{FF2B5EF4-FFF2-40B4-BE49-F238E27FC236}">
                <a16:creationId xmlns:a16="http://schemas.microsoft.com/office/drawing/2014/main" id="{012DEB51-E1FC-BF72-0DA6-3CC7D49D6A16}"/>
              </a:ext>
            </a:extLst>
          </p:cNvPr>
          <p:cNvSpPr txBox="1"/>
          <p:nvPr/>
        </p:nvSpPr>
        <p:spPr>
          <a:xfrm>
            <a:off x="857819" y="7142062"/>
            <a:ext cx="6268070" cy="492443"/>
          </a:xfrm>
          <a:prstGeom prst="rect">
            <a:avLst/>
          </a:prstGeom>
        </p:spPr>
        <p:txBody>
          <a:bodyPr wrap="square" lIns="0" tIns="0" rIns="0" bIns="0" rtlCol="0" anchor="t">
            <a:spAutoFit/>
          </a:bodyPr>
          <a:lstStyle/>
          <a:p>
            <a:r>
              <a:rPr lang="ru-RU" sz="1600" b="1" dirty="0">
                <a:solidFill>
                  <a:srgbClr val="002F80"/>
                </a:solidFill>
                <a:latin typeface="Open Sans 2 Ultra-Bold"/>
                <a:ea typeface="Open Sans 2 Ultra-Bold"/>
                <a:cs typeface="Open Sans 2 Ultra-Bold"/>
              </a:rPr>
              <a:t>6.3. </a:t>
            </a:r>
            <a:r>
              <a:rPr lang="ru-KG" sz="1600" b="1" dirty="0">
                <a:solidFill>
                  <a:srgbClr val="002F80"/>
                </a:solidFill>
                <a:latin typeface="Open Sans 2 Ultra-Bold"/>
                <a:ea typeface="Open Sans 2 Ultra-Bold"/>
                <a:cs typeface="Open Sans 2 Ultra-Bold"/>
              </a:rPr>
              <a:t>Развитие превентивных антикризисных инструментов</a:t>
            </a:r>
          </a:p>
        </p:txBody>
      </p:sp>
      <p:sp>
        <p:nvSpPr>
          <p:cNvPr id="14" name="TextBox 13">
            <a:extLst>
              <a:ext uri="{FF2B5EF4-FFF2-40B4-BE49-F238E27FC236}">
                <a16:creationId xmlns:a16="http://schemas.microsoft.com/office/drawing/2014/main" id="{C4D6FAD0-FBDB-F4C4-66F1-4AF248A2174A}"/>
              </a:ext>
            </a:extLst>
          </p:cNvPr>
          <p:cNvSpPr txBox="1"/>
          <p:nvPr/>
        </p:nvSpPr>
        <p:spPr>
          <a:xfrm>
            <a:off x="857819" y="7902730"/>
            <a:ext cx="6299067" cy="1892826"/>
          </a:xfrm>
          <a:prstGeom prst="rect">
            <a:avLst/>
          </a:prstGeom>
          <a:noFill/>
        </p:spPr>
        <p:txBody>
          <a:bodyPr wrap="square">
            <a:spAutoFit/>
          </a:bodyPr>
          <a:lstStyle/>
          <a:p>
            <a:pPr indent="361950"/>
            <a:r>
              <a:rPr lang="ru-KG" sz="1300" dirty="0"/>
              <a:t>Агентство планирует усилить функции раннего выявления рисков и кризисного моделирования, ориентированные на повышение готовности системы к управлению стресс-сценариями и восстановлению после них. В приоритете:</a:t>
            </a:r>
          </a:p>
          <a:p>
            <a:pPr marL="360363" lvl="0" indent="-360363" algn="just">
              <a:buFont typeface="Wingdings" panose="05000000000000000000" pitchFamily="2" charset="2"/>
              <a:buChar char="§"/>
            </a:pPr>
            <a:r>
              <a:rPr lang="ru-KG" sz="1300" dirty="0"/>
              <a:t>развитие механизмов раннего урегулирования несостоятельности банков с использованием автоматизированных индикаторов риска;</a:t>
            </a:r>
          </a:p>
          <a:p>
            <a:pPr marL="360363" lvl="0" indent="-360363" algn="just">
              <a:buFont typeface="Wingdings" panose="05000000000000000000" pitchFamily="2" charset="2"/>
              <a:buChar char="§"/>
            </a:pPr>
            <a:r>
              <a:rPr lang="ru-KG" sz="1300" dirty="0"/>
              <a:t>совершенствование нормативной базы для оперативного принятия решений с использованием лучших практик международного опыта и сотрудничества;</a:t>
            </a:r>
          </a:p>
          <a:p>
            <a:pPr marL="360363" lvl="0" indent="-360363" algn="just">
              <a:buFont typeface="Wingdings" panose="05000000000000000000" pitchFamily="2" charset="2"/>
              <a:buChar char="§"/>
            </a:pPr>
            <a:r>
              <a:rPr lang="ru-KG" sz="1300" dirty="0"/>
              <a:t>оценка перспектив использовании блокчейн-решений для прозрачного учета операций в процессе ликвидации.</a:t>
            </a:r>
          </a:p>
        </p:txBody>
      </p:sp>
      <p:sp>
        <p:nvSpPr>
          <p:cNvPr id="15" name="AutoShape 6">
            <a:extLst>
              <a:ext uri="{FF2B5EF4-FFF2-40B4-BE49-F238E27FC236}">
                <a16:creationId xmlns:a16="http://schemas.microsoft.com/office/drawing/2014/main" id="{CEA34B79-0A6A-43C7-13E5-673D1E73E77A}"/>
              </a:ext>
            </a:extLst>
          </p:cNvPr>
          <p:cNvSpPr/>
          <p:nvPr/>
        </p:nvSpPr>
        <p:spPr>
          <a:xfrm>
            <a:off x="936005" y="4051300"/>
            <a:ext cx="613868" cy="0"/>
          </a:xfrm>
          <a:prstGeom prst="line">
            <a:avLst/>
          </a:prstGeom>
          <a:ln w="47625" cap="rnd">
            <a:solidFill>
              <a:srgbClr val="FEBA3A"/>
            </a:solidFill>
            <a:prstDash val="solid"/>
            <a:headEnd type="none" w="sm" len="sm"/>
            <a:tailEnd type="none" w="sm" len="sm"/>
          </a:ln>
        </p:spPr>
      </p:sp>
      <p:sp>
        <p:nvSpPr>
          <p:cNvPr id="16" name="AutoShape 6">
            <a:extLst>
              <a:ext uri="{FF2B5EF4-FFF2-40B4-BE49-F238E27FC236}">
                <a16:creationId xmlns:a16="http://schemas.microsoft.com/office/drawing/2014/main" id="{184E44D1-7AC3-6F52-61FB-3A1ECC1B137E}"/>
              </a:ext>
            </a:extLst>
          </p:cNvPr>
          <p:cNvSpPr/>
          <p:nvPr/>
        </p:nvSpPr>
        <p:spPr>
          <a:xfrm>
            <a:off x="857819" y="7777170"/>
            <a:ext cx="613868" cy="0"/>
          </a:xfrm>
          <a:prstGeom prst="line">
            <a:avLst/>
          </a:prstGeom>
          <a:ln w="47625" cap="rnd">
            <a:solidFill>
              <a:srgbClr val="FEBA3A"/>
            </a:solidFill>
            <a:prstDash val="solid"/>
            <a:headEnd type="none" w="sm" len="sm"/>
            <a:tailEnd type="none" w="sm" len="sm"/>
          </a:ln>
        </p:spPr>
      </p:sp>
    </p:spTree>
    <p:extLst>
      <p:ext uri="{BB962C8B-B14F-4D97-AF65-F5344CB8AC3E}">
        <p14:creationId xmlns:p14="http://schemas.microsoft.com/office/powerpoint/2010/main" val="672304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159196-201D-48AE-91C5-C4A32A5BBCC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4FF5E04-DAED-0925-8327-0D834F635023}"/>
              </a:ext>
            </a:extLst>
          </p:cNvPr>
          <p:cNvSpPr/>
          <p:nvPr/>
        </p:nvSpPr>
        <p:spPr>
          <a:xfrm>
            <a:off x="0" y="0"/>
            <a:ext cx="7556500" cy="10692000"/>
          </a:xfrm>
          <a:custGeom>
            <a:avLst/>
            <a:gdLst/>
            <a:ahLst/>
            <a:cxnLst/>
            <a:rect l="l" t="t" r="r" b="b"/>
            <a:pathLst>
              <a:path w="7560000" h="10692000">
                <a:moveTo>
                  <a:pt x="0" y="0"/>
                </a:moveTo>
                <a:lnTo>
                  <a:pt x="7560000" y="0"/>
                </a:lnTo>
                <a:lnTo>
                  <a:pt x="7560000" y="10692000"/>
                </a:lnTo>
                <a:lnTo>
                  <a:pt x="0" y="10692000"/>
                </a:lnTo>
                <a:lnTo>
                  <a:pt x="0" y="0"/>
                </a:lnTo>
                <a:close/>
              </a:path>
            </a:pathLst>
          </a:custGeom>
          <a:blipFill>
            <a:blip r:embed="rId3"/>
            <a:stretch>
              <a:fillRect l="-4952" t="-1069" r="-168243" b="-1069"/>
            </a:stretch>
          </a:blipFill>
        </p:spPr>
        <p:txBody>
          <a:bodyPr/>
          <a:lstStyle/>
          <a:p>
            <a:endParaRPr lang="ru-KG" dirty="0"/>
          </a:p>
        </p:txBody>
      </p:sp>
      <p:sp>
        <p:nvSpPr>
          <p:cNvPr id="3" name="AutoShape 7">
            <a:extLst>
              <a:ext uri="{FF2B5EF4-FFF2-40B4-BE49-F238E27FC236}">
                <a16:creationId xmlns:a16="http://schemas.microsoft.com/office/drawing/2014/main" id="{58949A04-C5F0-687A-3A9D-78D5FEF34AE7}"/>
              </a:ext>
            </a:extLst>
          </p:cNvPr>
          <p:cNvSpPr/>
          <p:nvPr/>
        </p:nvSpPr>
        <p:spPr>
          <a:xfrm>
            <a:off x="756008" y="9933619"/>
            <a:ext cx="6047992" cy="2381"/>
          </a:xfrm>
          <a:prstGeom prst="line">
            <a:avLst/>
          </a:prstGeom>
          <a:ln w="19050" cap="rnd">
            <a:solidFill>
              <a:srgbClr val="4F4F4F"/>
            </a:solidFill>
            <a:prstDash val="solid"/>
            <a:headEnd type="none" w="sm" len="sm"/>
            <a:tailEnd type="none" w="sm" len="sm"/>
          </a:ln>
        </p:spPr>
      </p:sp>
      <p:sp>
        <p:nvSpPr>
          <p:cNvPr id="4" name="TextBox 15">
            <a:extLst>
              <a:ext uri="{FF2B5EF4-FFF2-40B4-BE49-F238E27FC236}">
                <a16:creationId xmlns:a16="http://schemas.microsoft.com/office/drawing/2014/main" id="{85D69516-7994-E441-B290-DF167FD67E20}"/>
              </a:ext>
            </a:extLst>
          </p:cNvPr>
          <p:cNvSpPr txBox="1"/>
          <p:nvPr/>
        </p:nvSpPr>
        <p:spPr>
          <a:xfrm>
            <a:off x="3608398" y="10210902"/>
            <a:ext cx="3201564" cy="181012"/>
          </a:xfrm>
          <a:prstGeom prst="rect">
            <a:avLst/>
          </a:prstGeom>
        </p:spPr>
        <p:txBody>
          <a:bodyPr lIns="0" tIns="0" rIns="0" bIns="0" rtlCol="0" anchor="t">
            <a:spAutoFit/>
          </a:bodyPr>
          <a:lstStyle/>
          <a:p>
            <a:pPr algn="r">
              <a:lnSpc>
                <a:spcPts val="1400"/>
              </a:lnSpc>
            </a:pPr>
            <a:r>
              <a:rPr lang="ru-RU" sz="1400" i="1" dirty="0">
                <a:solidFill>
                  <a:srgbClr val="4F4F4F"/>
                </a:solidFill>
                <a:latin typeface="Open Sans 1 Italics"/>
                <a:ea typeface="Open Sans 1 Italics"/>
                <a:cs typeface="Open Sans 1 Italics"/>
                <a:sym typeface="Open Sans 1 Italics"/>
              </a:rPr>
              <a:t>Годовой отчет за </a:t>
            </a:r>
            <a:r>
              <a:rPr lang="en-US" sz="1400" i="1" dirty="0">
                <a:solidFill>
                  <a:srgbClr val="4F4F4F"/>
                </a:solidFill>
                <a:latin typeface="Open Sans 1 Italics"/>
                <a:ea typeface="Open Sans 1 Italics"/>
                <a:cs typeface="Open Sans 1 Italics"/>
                <a:sym typeface="Open Sans 1 Italics"/>
              </a:rPr>
              <a:t>202</a:t>
            </a:r>
            <a:r>
              <a:rPr lang="ru-RU" sz="1400" i="1" dirty="0">
                <a:solidFill>
                  <a:srgbClr val="4F4F4F"/>
                </a:solidFill>
                <a:latin typeface="Open Sans 1 Italics"/>
                <a:ea typeface="Open Sans 1 Italics"/>
                <a:cs typeface="Open Sans 1 Italics"/>
                <a:sym typeface="Open Sans 1 Italics"/>
              </a:rPr>
              <a:t>5 год</a:t>
            </a:r>
            <a:endParaRPr lang="en-US" sz="1400" i="1" dirty="0">
              <a:solidFill>
                <a:srgbClr val="4F4F4F"/>
              </a:solidFill>
              <a:latin typeface="Open Sans 1 Italics"/>
              <a:ea typeface="Open Sans 1 Italics"/>
              <a:cs typeface="Open Sans 1 Italics"/>
              <a:sym typeface="Open Sans 1 Italics"/>
            </a:endParaRPr>
          </a:p>
        </p:txBody>
      </p:sp>
      <p:grpSp>
        <p:nvGrpSpPr>
          <p:cNvPr id="5" name="Group 2">
            <a:extLst>
              <a:ext uri="{FF2B5EF4-FFF2-40B4-BE49-F238E27FC236}">
                <a16:creationId xmlns:a16="http://schemas.microsoft.com/office/drawing/2014/main" id="{45E5C5CA-79D8-1FAD-41D9-B9E2D5AA05F6}"/>
              </a:ext>
            </a:extLst>
          </p:cNvPr>
          <p:cNvGrpSpPr/>
          <p:nvPr/>
        </p:nvGrpSpPr>
        <p:grpSpPr>
          <a:xfrm>
            <a:off x="756000" y="10050300"/>
            <a:ext cx="490114" cy="490114"/>
            <a:chOff x="0" y="0"/>
            <a:chExt cx="812800" cy="812800"/>
          </a:xfrm>
        </p:grpSpPr>
        <p:sp>
          <p:nvSpPr>
            <p:cNvPr id="6" name="Freeform 3">
              <a:extLst>
                <a:ext uri="{FF2B5EF4-FFF2-40B4-BE49-F238E27FC236}">
                  <a16:creationId xmlns:a16="http://schemas.microsoft.com/office/drawing/2014/main" id="{BA4FF8FB-4941-E8B8-C0FE-C9A5667FDBA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DEDED"/>
            </a:solidFill>
          </p:spPr>
        </p:sp>
        <p:sp>
          <p:nvSpPr>
            <p:cNvPr id="8" name="TextBox 4">
              <a:extLst>
                <a:ext uri="{FF2B5EF4-FFF2-40B4-BE49-F238E27FC236}">
                  <a16:creationId xmlns:a16="http://schemas.microsoft.com/office/drawing/2014/main" id="{8472B885-800F-E814-8585-FB8655292647}"/>
                </a:ext>
              </a:extLst>
            </p:cNvPr>
            <p:cNvSpPr txBox="1"/>
            <p:nvPr/>
          </p:nvSpPr>
          <p:spPr>
            <a:xfrm>
              <a:off x="76200" y="76200"/>
              <a:ext cx="660400" cy="660400"/>
            </a:xfrm>
            <a:prstGeom prst="rect">
              <a:avLst/>
            </a:prstGeom>
          </p:spPr>
          <p:txBody>
            <a:bodyPr lIns="50800" tIns="50800" rIns="50800" bIns="50800" rtlCol="0" anchor="ctr"/>
            <a:lstStyle/>
            <a:p>
              <a:pPr algn="ctr">
                <a:lnSpc>
                  <a:spcPts val="1439"/>
                </a:lnSpc>
              </a:pPr>
              <a:endParaRPr/>
            </a:p>
          </p:txBody>
        </p:sp>
      </p:grpSp>
      <p:sp>
        <p:nvSpPr>
          <p:cNvPr id="12" name="TextBox 18">
            <a:extLst>
              <a:ext uri="{FF2B5EF4-FFF2-40B4-BE49-F238E27FC236}">
                <a16:creationId xmlns:a16="http://schemas.microsoft.com/office/drawing/2014/main" id="{DE0EACB6-5728-36F6-4F1A-A2040D6F07F0}"/>
              </a:ext>
            </a:extLst>
          </p:cNvPr>
          <p:cNvSpPr txBox="1"/>
          <p:nvPr/>
        </p:nvSpPr>
        <p:spPr>
          <a:xfrm>
            <a:off x="812421" y="10173437"/>
            <a:ext cx="377272" cy="271485"/>
          </a:xfrm>
          <a:prstGeom prst="rect">
            <a:avLst/>
          </a:prstGeom>
        </p:spPr>
        <p:txBody>
          <a:bodyPr lIns="0" tIns="0" rIns="0" bIns="0" rtlCol="0" anchor="t">
            <a:spAutoFit/>
          </a:bodyPr>
          <a:lstStyle/>
          <a:p>
            <a:pPr algn="ctr">
              <a:lnSpc>
                <a:spcPts val="2100"/>
              </a:lnSpc>
            </a:pPr>
            <a:r>
              <a:rPr lang="ru-RU" sz="2100" b="1" dirty="0">
                <a:solidFill>
                  <a:srgbClr val="002F80"/>
                </a:solidFill>
                <a:latin typeface="Open Sans 1 Bold"/>
                <a:ea typeface="Open Sans 1 Bold"/>
                <a:cs typeface="Open Sans 1 Bold"/>
                <a:sym typeface="Open Sans 1 Bold"/>
              </a:rPr>
              <a:t>31</a:t>
            </a:r>
            <a:endParaRPr lang="en-US" sz="2100" b="1" dirty="0">
              <a:solidFill>
                <a:srgbClr val="002F80"/>
              </a:solidFill>
              <a:latin typeface="Open Sans 1 Bold"/>
              <a:ea typeface="Open Sans 1 Bold"/>
              <a:cs typeface="Open Sans 1 Bold"/>
              <a:sym typeface="Open Sans 1 Bold"/>
            </a:endParaRPr>
          </a:p>
        </p:txBody>
      </p:sp>
      <p:sp>
        <p:nvSpPr>
          <p:cNvPr id="18" name="AutoShape 6">
            <a:extLst>
              <a:ext uri="{FF2B5EF4-FFF2-40B4-BE49-F238E27FC236}">
                <a16:creationId xmlns:a16="http://schemas.microsoft.com/office/drawing/2014/main" id="{E8072760-46D7-7320-3028-5493F715353A}"/>
              </a:ext>
            </a:extLst>
          </p:cNvPr>
          <p:cNvSpPr/>
          <p:nvPr/>
        </p:nvSpPr>
        <p:spPr>
          <a:xfrm>
            <a:off x="1240260" y="1993900"/>
            <a:ext cx="935285" cy="0"/>
          </a:xfrm>
          <a:prstGeom prst="line">
            <a:avLst/>
          </a:prstGeom>
          <a:ln w="47625" cap="rnd">
            <a:solidFill>
              <a:srgbClr val="FEBA3A"/>
            </a:solidFill>
            <a:prstDash val="solid"/>
            <a:headEnd type="none" w="sm" len="sm"/>
            <a:tailEnd type="none" w="sm" len="sm"/>
          </a:ln>
        </p:spPr>
      </p:sp>
      <p:grpSp>
        <p:nvGrpSpPr>
          <p:cNvPr id="13" name="Group 33">
            <a:extLst>
              <a:ext uri="{FF2B5EF4-FFF2-40B4-BE49-F238E27FC236}">
                <a16:creationId xmlns:a16="http://schemas.microsoft.com/office/drawing/2014/main" id="{E7114085-0B20-D364-276F-9620DB8578CF}"/>
              </a:ext>
            </a:extLst>
          </p:cNvPr>
          <p:cNvGrpSpPr/>
          <p:nvPr/>
        </p:nvGrpSpPr>
        <p:grpSpPr>
          <a:xfrm>
            <a:off x="1240261" y="908400"/>
            <a:ext cx="935285" cy="852877"/>
            <a:chOff x="0" y="0"/>
            <a:chExt cx="335185" cy="305652"/>
          </a:xfrm>
        </p:grpSpPr>
        <p:sp>
          <p:nvSpPr>
            <p:cNvPr id="14" name="Freeform 34">
              <a:extLst>
                <a:ext uri="{FF2B5EF4-FFF2-40B4-BE49-F238E27FC236}">
                  <a16:creationId xmlns:a16="http://schemas.microsoft.com/office/drawing/2014/main" id="{7CC9DDD5-F8FC-048D-11B9-A760238AAC5D}"/>
                </a:ext>
              </a:extLst>
            </p:cNvPr>
            <p:cNvSpPr/>
            <p:nvPr/>
          </p:nvSpPr>
          <p:spPr>
            <a:xfrm>
              <a:off x="0" y="0"/>
              <a:ext cx="335185" cy="305652"/>
            </a:xfrm>
            <a:custGeom>
              <a:avLst/>
              <a:gdLst/>
              <a:ahLst/>
              <a:cxnLst/>
              <a:rect l="l" t="t" r="r" b="b"/>
              <a:pathLst>
                <a:path w="335185" h="305652">
                  <a:moveTo>
                    <a:pt x="0" y="0"/>
                  </a:moveTo>
                  <a:lnTo>
                    <a:pt x="335185" y="0"/>
                  </a:lnTo>
                  <a:lnTo>
                    <a:pt x="335185" y="305652"/>
                  </a:lnTo>
                  <a:lnTo>
                    <a:pt x="0" y="305652"/>
                  </a:lnTo>
                  <a:close/>
                </a:path>
              </a:pathLst>
            </a:custGeom>
            <a:solidFill>
              <a:srgbClr val="FEBA3A"/>
            </a:solidFill>
          </p:spPr>
          <p:txBody>
            <a:bodyPr/>
            <a:lstStyle/>
            <a:p>
              <a:endParaRPr lang="ru-KG" dirty="0"/>
            </a:p>
          </p:txBody>
        </p:sp>
        <p:sp>
          <p:nvSpPr>
            <p:cNvPr id="15" name="TextBox 35">
              <a:extLst>
                <a:ext uri="{FF2B5EF4-FFF2-40B4-BE49-F238E27FC236}">
                  <a16:creationId xmlns:a16="http://schemas.microsoft.com/office/drawing/2014/main" id="{A6FA6C56-D252-1FAC-A2BB-AAECC98D282F}"/>
                </a:ext>
              </a:extLst>
            </p:cNvPr>
            <p:cNvSpPr txBox="1"/>
            <p:nvPr/>
          </p:nvSpPr>
          <p:spPr>
            <a:xfrm>
              <a:off x="0" y="0"/>
              <a:ext cx="335185" cy="305652"/>
            </a:xfrm>
            <a:prstGeom prst="rect">
              <a:avLst/>
            </a:prstGeom>
          </p:spPr>
          <p:txBody>
            <a:bodyPr lIns="50800" tIns="50800" rIns="50800" bIns="50800" rtlCol="0" anchor="ctr"/>
            <a:lstStyle/>
            <a:p>
              <a:pPr algn="ctr">
                <a:lnSpc>
                  <a:spcPts val="1439"/>
                </a:lnSpc>
              </a:pPr>
              <a:endParaRPr/>
            </a:p>
          </p:txBody>
        </p:sp>
      </p:grpSp>
      <p:sp>
        <p:nvSpPr>
          <p:cNvPr id="16" name="TextBox 36">
            <a:extLst>
              <a:ext uri="{FF2B5EF4-FFF2-40B4-BE49-F238E27FC236}">
                <a16:creationId xmlns:a16="http://schemas.microsoft.com/office/drawing/2014/main" id="{611643F0-CC3B-2CA2-49FC-DED0A32A5954}"/>
              </a:ext>
            </a:extLst>
          </p:cNvPr>
          <p:cNvSpPr txBox="1"/>
          <p:nvPr/>
        </p:nvSpPr>
        <p:spPr>
          <a:xfrm>
            <a:off x="1402297" y="1142859"/>
            <a:ext cx="611212" cy="413703"/>
          </a:xfrm>
          <a:prstGeom prst="rect">
            <a:avLst/>
          </a:prstGeom>
        </p:spPr>
        <p:txBody>
          <a:bodyPr lIns="0" tIns="0" rIns="0" bIns="0" rtlCol="0" anchor="t">
            <a:spAutoFit/>
          </a:bodyPr>
          <a:lstStyle/>
          <a:p>
            <a:pPr algn="ctr">
              <a:lnSpc>
                <a:spcPts val="3200"/>
              </a:lnSpc>
            </a:pPr>
            <a:r>
              <a:rPr lang="en-US" sz="3200" b="1" dirty="0">
                <a:solidFill>
                  <a:srgbClr val="FFFFFF"/>
                </a:solidFill>
                <a:latin typeface="Open Sans 2 Ultra-Bold"/>
                <a:ea typeface="Open Sans 2 Ultra-Bold"/>
                <a:cs typeface="Open Sans 2 Ultra-Bold"/>
                <a:sym typeface="Open Sans 2 Ultra-Bold"/>
              </a:rPr>
              <a:t>0</a:t>
            </a:r>
            <a:r>
              <a:rPr lang="ru-RU" sz="3200" b="1" dirty="0">
                <a:solidFill>
                  <a:srgbClr val="FFFFFF"/>
                </a:solidFill>
                <a:latin typeface="Open Sans 2 Ultra-Bold"/>
                <a:ea typeface="Open Sans 2 Ultra-Bold"/>
                <a:cs typeface="Open Sans 2 Ultra-Bold"/>
                <a:sym typeface="Open Sans 2 Ultra-Bold"/>
              </a:rPr>
              <a:t>7</a:t>
            </a:r>
            <a:endParaRPr lang="en-US" sz="3200" b="1" dirty="0">
              <a:solidFill>
                <a:srgbClr val="FFFFFF"/>
              </a:solidFill>
              <a:latin typeface="Open Sans 2 Ultra-Bold"/>
              <a:ea typeface="Open Sans 2 Ultra-Bold"/>
              <a:cs typeface="Open Sans 2 Ultra-Bold"/>
              <a:sym typeface="Open Sans 2 Ultra-Bold"/>
            </a:endParaRPr>
          </a:p>
        </p:txBody>
      </p:sp>
      <p:sp>
        <p:nvSpPr>
          <p:cNvPr id="17" name="TextBox 9">
            <a:extLst>
              <a:ext uri="{FF2B5EF4-FFF2-40B4-BE49-F238E27FC236}">
                <a16:creationId xmlns:a16="http://schemas.microsoft.com/office/drawing/2014/main" id="{DD656CFA-1C08-ED1D-2356-8CA16E5C531F}"/>
              </a:ext>
            </a:extLst>
          </p:cNvPr>
          <p:cNvSpPr txBox="1"/>
          <p:nvPr/>
        </p:nvSpPr>
        <p:spPr>
          <a:xfrm>
            <a:off x="1133280" y="2192602"/>
            <a:ext cx="5890789" cy="824072"/>
          </a:xfrm>
          <a:prstGeom prst="rect">
            <a:avLst/>
          </a:prstGeom>
        </p:spPr>
        <p:txBody>
          <a:bodyPr wrap="square" lIns="0" tIns="0" rIns="0" bIns="0" rtlCol="0" anchor="t">
            <a:spAutoFit/>
          </a:bodyPr>
          <a:lstStyle/>
          <a:p>
            <a:pPr>
              <a:lnSpc>
                <a:spcPts val="3200"/>
              </a:lnSpc>
            </a:pPr>
            <a:r>
              <a:rPr lang="ru-RU" sz="3200" b="1" dirty="0">
                <a:solidFill>
                  <a:srgbClr val="002F80"/>
                </a:solidFill>
                <a:latin typeface="Open Sans 2 Ultra-Bold"/>
                <a:ea typeface="Open Sans 2 Ultra-Bold"/>
                <a:cs typeface="Open Sans 2 Ultra-Bold"/>
              </a:rPr>
              <a:t>ПРИЛОЖЕНИЯ К ГОДОВОМУ ОТЧЕТУ</a:t>
            </a:r>
            <a:endParaRPr lang="ru-KG" sz="3200" b="1" dirty="0">
              <a:solidFill>
                <a:srgbClr val="002F80"/>
              </a:solidFill>
              <a:latin typeface="Open Sans 2 Ultra-Bold"/>
              <a:ea typeface="Open Sans 2 Ultra-Bold"/>
              <a:cs typeface="Open Sans 2 Ultra-Bold"/>
            </a:endParaRPr>
          </a:p>
        </p:txBody>
      </p:sp>
      <p:sp>
        <p:nvSpPr>
          <p:cNvPr id="7" name="Freeform 4">
            <a:extLst>
              <a:ext uri="{FF2B5EF4-FFF2-40B4-BE49-F238E27FC236}">
                <a16:creationId xmlns:a16="http://schemas.microsoft.com/office/drawing/2014/main" id="{00265D4C-2A65-DECC-8E81-6DFE9A6FE746}"/>
              </a:ext>
            </a:extLst>
          </p:cNvPr>
          <p:cNvSpPr/>
          <p:nvPr/>
        </p:nvSpPr>
        <p:spPr>
          <a:xfrm>
            <a:off x="1" y="4434733"/>
            <a:ext cx="7556500" cy="2141590"/>
          </a:xfrm>
          <a:custGeom>
            <a:avLst/>
            <a:gdLst/>
            <a:ahLst/>
            <a:cxnLst/>
            <a:rect l="l" t="t" r="r" b="b"/>
            <a:pathLst>
              <a:path w="7983077" h="2141590">
                <a:moveTo>
                  <a:pt x="0" y="0"/>
                </a:moveTo>
                <a:lnTo>
                  <a:pt x="7983078" y="0"/>
                </a:lnTo>
                <a:lnTo>
                  <a:pt x="7983078" y="2141590"/>
                </a:lnTo>
                <a:lnTo>
                  <a:pt x="0" y="2141590"/>
                </a:lnTo>
                <a:lnTo>
                  <a:pt x="0" y="0"/>
                </a:lnTo>
                <a:close/>
              </a:path>
            </a:pathLst>
          </a:custGeom>
          <a:blipFill>
            <a:blip r:embed="rId4"/>
            <a:stretch>
              <a:fillRect t="-108462" b="-40357"/>
            </a:stretch>
          </a:blipFill>
        </p:spPr>
      </p:sp>
    </p:spTree>
    <p:extLst>
      <p:ext uri="{BB962C8B-B14F-4D97-AF65-F5344CB8AC3E}">
        <p14:creationId xmlns:p14="http://schemas.microsoft.com/office/powerpoint/2010/main" val="6489477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FC713A-FF6C-C25B-D4CE-7BA3F0B8DC8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01A2571-4CD2-CD6E-88FF-9523C0A4FC57}"/>
              </a:ext>
            </a:extLst>
          </p:cNvPr>
          <p:cNvSpPr/>
          <p:nvPr/>
        </p:nvSpPr>
        <p:spPr>
          <a:xfrm>
            <a:off x="0" y="12700"/>
            <a:ext cx="7556500" cy="10692000"/>
          </a:xfrm>
          <a:custGeom>
            <a:avLst/>
            <a:gdLst/>
            <a:ahLst/>
            <a:cxnLst/>
            <a:rect l="l" t="t" r="r" b="b"/>
            <a:pathLst>
              <a:path w="7560000" h="10692000">
                <a:moveTo>
                  <a:pt x="0" y="0"/>
                </a:moveTo>
                <a:lnTo>
                  <a:pt x="7560000" y="0"/>
                </a:lnTo>
                <a:lnTo>
                  <a:pt x="7560000" y="10692000"/>
                </a:lnTo>
                <a:lnTo>
                  <a:pt x="0" y="10692000"/>
                </a:lnTo>
                <a:lnTo>
                  <a:pt x="0" y="0"/>
                </a:lnTo>
                <a:close/>
              </a:path>
            </a:pathLst>
          </a:custGeom>
          <a:blipFill>
            <a:blip r:embed="rId3"/>
            <a:stretch>
              <a:fillRect l="-4952" t="-1069" r="-168243" b="-1069"/>
            </a:stretch>
          </a:blipFill>
        </p:spPr>
        <p:txBody>
          <a:bodyPr/>
          <a:lstStyle/>
          <a:p>
            <a:endParaRPr lang="ru-KG" dirty="0"/>
          </a:p>
        </p:txBody>
      </p:sp>
      <p:sp>
        <p:nvSpPr>
          <p:cNvPr id="3" name="AutoShape 7">
            <a:extLst>
              <a:ext uri="{FF2B5EF4-FFF2-40B4-BE49-F238E27FC236}">
                <a16:creationId xmlns:a16="http://schemas.microsoft.com/office/drawing/2014/main" id="{D5AB5299-5415-F678-36DA-0E74BAE76C37}"/>
              </a:ext>
            </a:extLst>
          </p:cNvPr>
          <p:cNvSpPr/>
          <p:nvPr/>
        </p:nvSpPr>
        <p:spPr>
          <a:xfrm>
            <a:off x="756000" y="10042933"/>
            <a:ext cx="6047992" cy="2381"/>
          </a:xfrm>
          <a:prstGeom prst="line">
            <a:avLst/>
          </a:prstGeom>
          <a:ln w="19050" cap="rnd">
            <a:solidFill>
              <a:srgbClr val="4F4F4F"/>
            </a:solidFill>
            <a:prstDash val="solid"/>
            <a:headEnd type="none" w="sm" len="sm"/>
            <a:tailEnd type="none" w="sm" len="sm"/>
          </a:ln>
        </p:spPr>
      </p:sp>
      <p:sp>
        <p:nvSpPr>
          <p:cNvPr id="4" name="TextBox 15">
            <a:extLst>
              <a:ext uri="{FF2B5EF4-FFF2-40B4-BE49-F238E27FC236}">
                <a16:creationId xmlns:a16="http://schemas.microsoft.com/office/drawing/2014/main" id="{92B8D1F6-1243-D19B-D20D-9A14563029C9}"/>
              </a:ext>
            </a:extLst>
          </p:cNvPr>
          <p:cNvSpPr txBox="1"/>
          <p:nvPr/>
        </p:nvSpPr>
        <p:spPr>
          <a:xfrm>
            <a:off x="3614078" y="10284501"/>
            <a:ext cx="3201564" cy="181012"/>
          </a:xfrm>
          <a:prstGeom prst="rect">
            <a:avLst/>
          </a:prstGeom>
        </p:spPr>
        <p:txBody>
          <a:bodyPr lIns="0" tIns="0" rIns="0" bIns="0" rtlCol="0" anchor="t">
            <a:spAutoFit/>
          </a:bodyPr>
          <a:lstStyle/>
          <a:p>
            <a:pPr algn="r">
              <a:lnSpc>
                <a:spcPts val="1400"/>
              </a:lnSpc>
            </a:pPr>
            <a:r>
              <a:rPr lang="ru-RU" sz="1400" i="1" dirty="0">
                <a:solidFill>
                  <a:srgbClr val="4F4F4F"/>
                </a:solidFill>
                <a:latin typeface="Open Sans 1 Italics"/>
                <a:ea typeface="Open Sans 1 Italics"/>
                <a:cs typeface="Open Sans 1 Italics"/>
                <a:sym typeface="Open Sans 1 Italics"/>
              </a:rPr>
              <a:t>Годовой отчет за </a:t>
            </a:r>
            <a:r>
              <a:rPr lang="en-US" sz="1400" i="1" dirty="0">
                <a:solidFill>
                  <a:srgbClr val="4F4F4F"/>
                </a:solidFill>
                <a:latin typeface="Open Sans 1 Italics"/>
                <a:ea typeface="Open Sans 1 Italics"/>
                <a:cs typeface="Open Sans 1 Italics"/>
                <a:sym typeface="Open Sans 1 Italics"/>
              </a:rPr>
              <a:t>202</a:t>
            </a:r>
            <a:r>
              <a:rPr lang="ru-RU" sz="1400" i="1" dirty="0">
                <a:solidFill>
                  <a:srgbClr val="4F4F4F"/>
                </a:solidFill>
                <a:latin typeface="Open Sans 1 Italics"/>
                <a:ea typeface="Open Sans 1 Italics"/>
                <a:cs typeface="Open Sans 1 Italics"/>
                <a:sym typeface="Open Sans 1 Italics"/>
              </a:rPr>
              <a:t>5 год</a:t>
            </a:r>
            <a:endParaRPr lang="en-US" sz="1400" i="1" dirty="0">
              <a:solidFill>
                <a:srgbClr val="4F4F4F"/>
              </a:solidFill>
              <a:latin typeface="Open Sans 1 Italics"/>
              <a:ea typeface="Open Sans 1 Italics"/>
              <a:cs typeface="Open Sans 1 Italics"/>
              <a:sym typeface="Open Sans 1 Italics"/>
            </a:endParaRPr>
          </a:p>
        </p:txBody>
      </p:sp>
      <p:grpSp>
        <p:nvGrpSpPr>
          <p:cNvPr id="5" name="Group 2">
            <a:extLst>
              <a:ext uri="{FF2B5EF4-FFF2-40B4-BE49-F238E27FC236}">
                <a16:creationId xmlns:a16="http://schemas.microsoft.com/office/drawing/2014/main" id="{89E772E9-1DA4-5383-5D31-B01DF751822B}"/>
              </a:ext>
            </a:extLst>
          </p:cNvPr>
          <p:cNvGrpSpPr/>
          <p:nvPr/>
        </p:nvGrpSpPr>
        <p:grpSpPr>
          <a:xfrm>
            <a:off x="756000" y="10150006"/>
            <a:ext cx="490114" cy="490114"/>
            <a:chOff x="0" y="0"/>
            <a:chExt cx="812800" cy="812800"/>
          </a:xfrm>
        </p:grpSpPr>
        <p:sp>
          <p:nvSpPr>
            <p:cNvPr id="6" name="Freeform 3">
              <a:extLst>
                <a:ext uri="{FF2B5EF4-FFF2-40B4-BE49-F238E27FC236}">
                  <a16:creationId xmlns:a16="http://schemas.microsoft.com/office/drawing/2014/main" id="{8300AA6F-D541-0A5F-3938-D55A45C2EAE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DEDED"/>
            </a:solidFill>
          </p:spPr>
          <p:txBody>
            <a:bodyPr anchor="ctr"/>
            <a:lstStyle/>
            <a:p>
              <a:endParaRPr lang="ru-KG"/>
            </a:p>
          </p:txBody>
        </p:sp>
        <p:sp>
          <p:nvSpPr>
            <p:cNvPr id="8" name="TextBox 4">
              <a:extLst>
                <a:ext uri="{FF2B5EF4-FFF2-40B4-BE49-F238E27FC236}">
                  <a16:creationId xmlns:a16="http://schemas.microsoft.com/office/drawing/2014/main" id="{D11F75AF-1C9A-97F9-E163-AC83E0D16A1E}"/>
                </a:ext>
              </a:extLst>
            </p:cNvPr>
            <p:cNvSpPr txBox="1"/>
            <p:nvPr/>
          </p:nvSpPr>
          <p:spPr>
            <a:xfrm>
              <a:off x="76200" y="76200"/>
              <a:ext cx="660400" cy="660400"/>
            </a:xfrm>
            <a:prstGeom prst="rect">
              <a:avLst/>
            </a:prstGeom>
          </p:spPr>
          <p:txBody>
            <a:bodyPr lIns="50800" tIns="50800" rIns="50800" bIns="50800" rtlCol="0" anchor="ctr"/>
            <a:lstStyle/>
            <a:p>
              <a:pPr algn="ctr">
                <a:lnSpc>
                  <a:spcPts val="1439"/>
                </a:lnSpc>
              </a:pPr>
              <a:endParaRPr/>
            </a:p>
          </p:txBody>
        </p:sp>
      </p:grpSp>
      <p:sp>
        <p:nvSpPr>
          <p:cNvPr id="12" name="TextBox 18">
            <a:extLst>
              <a:ext uri="{FF2B5EF4-FFF2-40B4-BE49-F238E27FC236}">
                <a16:creationId xmlns:a16="http://schemas.microsoft.com/office/drawing/2014/main" id="{7DE612DD-6734-1CF8-5EC9-5A77903540AF}"/>
              </a:ext>
            </a:extLst>
          </p:cNvPr>
          <p:cNvSpPr txBox="1"/>
          <p:nvPr/>
        </p:nvSpPr>
        <p:spPr>
          <a:xfrm>
            <a:off x="822894" y="10278450"/>
            <a:ext cx="377272" cy="271485"/>
          </a:xfrm>
          <a:prstGeom prst="rect">
            <a:avLst/>
          </a:prstGeom>
        </p:spPr>
        <p:txBody>
          <a:bodyPr lIns="0" tIns="0" rIns="0" bIns="0" rtlCol="0" anchor="ctr">
            <a:spAutoFit/>
          </a:bodyPr>
          <a:lstStyle/>
          <a:p>
            <a:pPr algn="ctr">
              <a:lnSpc>
                <a:spcPts val="2100"/>
              </a:lnSpc>
            </a:pPr>
            <a:r>
              <a:rPr lang="ru-RU" sz="2100" b="1" dirty="0">
                <a:solidFill>
                  <a:srgbClr val="002F80"/>
                </a:solidFill>
                <a:latin typeface="Open Sans 1 Bold"/>
                <a:ea typeface="Open Sans 1 Bold"/>
                <a:cs typeface="Open Sans 1 Bold"/>
                <a:sym typeface="Open Sans 1 Bold"/>
              </a:rPr>
              <a:t>32</a:t>
            </a:r>
            <a:endParaRPr lang="en-US" sz="2100" b="1" dirty="0">
              <a:solidFill>
                <a:srgbClr val="002F80"/>
              </a:solidFill>
              <a:latin typeface="Open Sans 1 Bold"/>
              <a:ea typeface="Open Sans 1 Bold"/>
              <a:cs typeface="Open Sans 1 Bold"/>
              <a:sym typeface="Open Sans 1 Bold"/>
            </a:endParaRPr>
          </a:p>
        </p:txBody>
      </p:sp>
      <p:sp>
        <p:nvSpPr>
          <p:cNvPr id="18" name="AutoShape 6">
            <a:extLst>
              <a:ext uri="{FF2B5EF4-FFF2-40B4-BE49-F238E27FC236}">
                <a16:creationId xmlns:a16="http://schemas.microsoft.com/office/drawing/2014/main" id="{4FED7167-84B0-C9D3-D222-63DE7BDD2246}"/>
              </a:ext>
            </a:extLst>
          </p:cNvPr>
          <p:cNvSpPr/>
          <p:nvPr/>
        </p:nvSpPr>
        <p:spPr>
          <a:xfrm>
            <a:off x="958850" y="698500"/>
            <a:ext cx="613868" cy="0"/>
          </a:xfrm>
          <a:prstGeom prst="line">
            <a:avLst/>
          </a:prstGeom>
          <a:ln w="47625" cap="rnd">
            <a:solidFill>
              <a:srgbClr val="FEBA3A"/>
            </a:solidFill>
            <a:prstDash val="solid"/>
            <a:headEnd type="none" w="sm" len="sm"/>
            <a:tailEnd type="none" w="sm" len="sm"/>
          </a:ln>
        </p:spPr>
      </p:sp>
      <p:sp>
        <p:nvSpPr>
          <p:cNvPr id="9" name="TextBox 14">
            <a:extLst>
              <a:ext uri="{FF2B5EF4-FFF2-40B4-BE49-F238E27FC236}">
                <a16:creationId xmlns:a16="http://schemas.microsoft.com/office/drawing/2014/main" id="{37EF3A24-F1F6-4F03-14F3-306919B2FD6D}"/>
              </a:ext>
            </a:extLst>
          </p:cNvPr>
          <p:cNvSpPr txBox="1"/>
          <p:nvPr/>
        </p:nvSpPr>
        <p:spPr>
          <a:xfrm>
            <a:off x="958850" y="383143"/>
            <a:ext cx="2057400" cy="215444"/>
          </a:xfrm>
          <a:prstGeom prst="rect">
            <a:avLst/>
          </a:prstGeom>
        </p:spPr>
        <p:txBody>
          <a:bodyPr wrap="square" lIns="0" tIns="0" rIns="0" bIns="0" rtlCol="0" anchor="t">
            <a:spAutoFit/>
          </a:bodyPr>
          <a:lstStyle/>
          <a:p>
            <a:r>
              <a:rPr lang="ru-RU" sz="1400" b="1" dirty="0">
                <a:solidFill>
                  <a:srgbClr val="002F80"/>
                </a:solidFill>
                <a:latin typeface="Open Sans 2 Ultra-Bold"/>
                <a:ea typeface="Open Sans 2 Ultra-Bold"/>
                <a:cs typeface="Open Sans 2 Ultra-Bold"/>
              </a:rPr>
              <a:t>Приложение 1. </a:t>
            </a:r>
            <a:endParaRPr lang="ru-KG" sz="1400" b="1" dirty="0">
              <a:solidFill>
                <a:srgbClr val="002F80"/>
              </a:solidFill>
              <a:latin typeface="Open Sans 2 Ultra-Bold"/>
              <a:ea typeface="Open Sans 2 Ultra-Bold"/>
              <a:cs typeface="Open Sans 2 Ultra-Bold"/>
            </a:endParaRPr>
          </a:p>
        </p:txBody>
      </p:sp>
      <p:sp>
        <p:nvSpPr>
          <p:cNvPr id="7" name="TextBox 14">
            <a:extLst>
              <a:ext uri="{FF2B5EF4-FFF2-40B4-BE49-F238E27FC236}">
                <a16:creationId xmlns:a16="http://schemas.microsoft.com/office/drawing/2014/main" id="{B6346630-CE97-673B-7B99-5CBF78EB6742}"/>
              </a:ext>
            </a:extLst>
          </p:cNvPr>
          <p:cNvSpPr txBox="1"/>
          <p:nvPr/>
        </p:nvSpPr>
        <p:spPr>
          <a:xfrm>
            <a:off x="773827" y="786815"/>
            <a:ext cx="6268070" cy="738664"/>
          </a:xfrm>
          <a:prstGeom prst="rect">
            <a:avLst/>
          </a:prstGeom>
        </p:spPr>
        <p:txBody>
          <a:bodyPr wrap="square" lIns="0" tIns="0" rIns="0" bIns="0" rtlCol="0" anchor="t">
            <a:spAutoFit/>
          </a:bodyPr>
          <a:lstStyle/>
          <a:p>
            <a:pPr algn="ctr"/>
            <a:r>
              <a:rPr lang="ru-RU" sz="1600" b="1" dirty="0">
                <a:solidFill>
                  <a:srgbClr val="002F80"/>
                </a:solidFill>
                <a:latin typeface="Open Sans 2 Ultra-Bold"/>
                <a:ea typeface="Open Sans 2 Ultra-Bold"/>
                <a:cs typeface="Open Sans 2 Ultra-Bold"/>
              </a:rPr>
              <a:t>Отчет о финансовом положении </a:t>
            </a:r>
          </a:p>
          <a:p>
            <a:pPr algn="ctr"/>
            <a:r>
              <a:rPr lang="ru-RU" sz="1600" b="1" dirty="0">
                <a:solidFill>
                  <a:srgbClr val="002F80"/>
                </a:solidFill>
                <a:latin typeface="Open Sans 2 Ultra-Bold"/>
                <a:ea typeface="Open Sans 2 Ultra-Bold"/>
                <a:cs typeface="Open Sans 2 Ultra-Bold"/>
              </a:rPr>
              <a:t>Агентства по защите депозитов Кыргызской Республики на </a:t>
            </a:r>
            <a:r>
              <a:rPr lang="ky-KG" sz="1600" b="1" dirty="0">
                <a:solidFill>
                  <a:srgbClr val="002F80"/>
                </a:solidFill>
                <a:latin typeface="Open Sans 2 Ultra-Bold"/>
                <a:ea typeface="Open Sans 2 Ultra-Bold"/>
                <a:cs typeface="Open Sans 2 Ultra-Bold"/>
              </a:rPr>
              <a:t>31 декабря </a:t>
            </a:r>
            <a:r>
              <a:rPr lang="ru-RU" sz="1600" b="1" dirty="0">
                <a:solidFill>
                  <a:srgbClr val="002F80"/>
                </a:solidFill>
                <a:latin typeface="Open Sans 2 Ultra-Bold"/>
                <a:ea typeface="Open Sans 2 Ultra-Bold"/>
                <a:cs typeface="Open Sans 2 Ultra-Bold"/>
              </a:rPr>
              <a:t>202</a:t>
            </a:r>
            <a:r>
              <a:rPr lang="ky-KG" sz="1600" b="1" dirty="0">
                <a:solidFill>
                  <a:srgbClr val="002F80"/>
                </a:solidFill>
                <a:latin typeface="Open Sans 2 Ultra-Bold"/>
                <a:ea typeface="Open Sans 2 Ultra-Bold"/>
                <a:cs typeface="Open Sans 2 Ultra-Bold"/>
              </a:rPr>
              <a:t>5 </a:t>
            </a:r>
            <a:r>
              <a:rPr lang="ru-RU" sz="1600" b="1" dirty="0">
                <a:solidFill>
                  <a:srgbClr val="002F80"/>
                </a:solidFill>
                <a:latin typeface="Open Sans 2 Ultra-Bold"/>
                <a:ea typeface="Open Sans 2 Ultra-Bold"/>
                <a:cs typeface="Open Sans 2 Ultra-Bold"/>
              </a:rPr>
              <a:t>года (включительно)</a:t>
            </a:r>
            <a:endParaRPr lang="ru-KG" sz="1600" b="1" dirty="0">
              <a:solidFill>
                <a:srgbClr val="002F80"/>
              </a:solidFill>
              <a:latin typeface="Open Sans 2 Ultra-Bold"/>
              <a:ea typeface="Open Sans 2 Ultra-Bold"/>
              <a:cs typeface="Open Sans 2 Ultra-Bold"/>
            </a:endParaRPr>
          </a:p>
        </p:txBody>
      </p:sp>
      <p:sp>
        <p:nvSpPr>
          <p:cNvPr id="16" name="TextBox 15">
            <a:extLst>
              <a:ext uri="{FF2B5EF4-FFF2-40B4-BE49-F238E27FC236}">
                <a16:creationId xmlns:a16="http://schemas.microsoft.com/office/drawing/2014/main" id="{1CCE405E-7BF5-3A42-A147-9C86F55619AC}"/>
              </a:ext>
            </a:extLst>
          </p:cNvPr>
          <p:cNvSpPr txBox="1"/>
          <p:nvPr/>
        </p:nvSpPr>
        <p:spPr>
          <a:xfrm>
            <a:off x="4925157" y="1626166"/>
            <a:ext cx="1890485" cy="276999"/>
          </a:xfrm>
          <a:prstGeom prst="rect">
            <a:avLst/>
          </a:prstGeom>
          <a:noFill/>
        </p:spPr>
        <p:txBody>
          <a:bodyPr wrap="square">
            <a:spAutoFit/>
          </a:bodyPr>
          <a:lstStyle/>
          <a:p>
            <a:pPr algn="r"/>
            <a:r>
              <a:rPr lang="ru-RU" sz="1200" spc="-10" dirty="0">
                <a:effectLst/>
                <a:latin typeface="Open Sans 1" panose="020B0604020202020204" charset="0"/>
                <a:ea typeface="Open Sans 1" panose="020B0604020202020204" charset="0"/>
                <a:cs typeface="Open Sans 1" panose="020B0604020202020204" charset="0"/>
              </a:rPr>
              <a:t>(тыс. сом)</a:t>
            </a:r>
            <a:endParaRPr lang="ru-KG" sz="1200" dirty="0">
              <a:latin typeface="Open Sans 1" panose="020B0604020202020204" charset="0"/>
              <a:ea typeface="Open Sans 1" panose="020B0604020202020204" charset="0"/>
              <a:cs typeface="Open Sans 1" panose="020B0604020202020204" charset="0"/>
            </a:endParaRPr>
          </a:p>
        </p:txBody>
      </p:sp>
      <p:graphicFrame>
        <p:nvGraphicFramePr>
          <p:cNvPr id="20" name="Таблица 19">
            <a:extLst>
              <a:ext uri="{FF2B5EF4-FFF2-40B4-BE49-F238E27FC236}">
                <a16:creationId xmlns:a16="http://schemas.microsoft.com/office/drawing/2014/main" id="{7239BC1F-B1EE-A005-E960-198433A133BC}"/>
              </a:ext>
            </a:extLst>
          </p:cNvPr>
          <p:cNvGraphicFramePr>
            <a:graphicFrameLocks noGrp="1"/>
          </p:cNvGraphicFramePr>
          <p:nvPr>
            <p:extLst>
              <p:ext uri="{D42A27DB-BD31-4B8C-83A1-F6EECF244321}">
                <p14:modId xmlns:p14="http://schemas.microsoft.com/office/powerpoint/2010/main" val="2732594239"/>
              </p:ext>
            </p:extLst>
          </p:nvPr>
        </p:nvGraphicFramePr>
        <p:xfrm>
          <a:off x="835300" y="1935701"/>
          <a:ext cx="5921376" cy="7390556"/>
        </p:xfrm>
        <a:graphic>
          <a:graphicData uri="http://schemas.openxmlformats.org/drawingml/2006/table">
            <a:tbl>
              <a:tblPr firstRow="1" firstCol="1" bandRow="1"/>
              <a:tblGrid>
                <a:gridCol w="3365802">
                  <a:extLst>
                    <a:ext uri="{9D8B030D-6E8A-4147-A177-3AD203B41FA5}">
                      <a16:colId xmlns:a16="http://schemas.microsoft.com/office/drawing/2014/main" val="2345203747"/>
                    </a:ext>
                  </a:extLst>
                </a:gridCol>
                <a:gridCol w="1237711">
                  <a:extLst>
                    <a:ext uri="{9D8B030D-6E8A-4147-A177-3AD203B41FA5}">
                      <a16:colId xmlns:a16="http://schemas.microsoft.com/office/drawing/2014/main" val="2296431743"/>
                    </a:ext>
                  </a:extLst>
                </a:gridCol>
                <a:gridCol w="1317863">
                  <a:extLst>
                    <a:ext uri="{9D8B030D-6E8A-4147-A177-3AD203B41FA5}">
                      <a16:colId xmlns:a16="http://schemas.microsoft.com/office/drawing/2014/main" val="1973502572"/>
                    </a:ext>
                  </a:extLst>
                </a:gridCol>
              </a:tblGrid>
              <a:tr h="568608">
                <a:tc>
                  <a:txBody>
                    <a:bodyPr/>
                    <a:lstStyle/>
                    <a:p>
                      <a:pPr algn="ctr">
                        <a:lnSpc>
                          <a:spcPct val="115000"/>
                        </a:lnSpc>
                        <a:spcAft>
                          <a:spcPts val="0"/>
                        </a:spcAft>
                        <a:buNone/>
                      </a:pPr>
                      <a:r>
                        <a:rPr lang="ru-RU" sz="1200" b="1">
                          <a:effectLst/>
                          <a:latin typeface="Open Sans 1" panose="020B0604020202020204" charset="0"/>
                          <a:ea typeface="Open Sans 1" panose="020B0604020202020204" charset="0"/>
                          <a:cs typeface="Open Sans 1" panose="020B0604020202020204" charset="0"/>
                        </a:rPr>
                        <a:t>Наименование статьи</a:t>
                      </a:r>
                      <a:endParaRPr lang="ru-KG" sz="1200">
                        <a:effectLst/>
                        <a:latin typeface="Open Sans 1" panose="020B0604020202020204" charset="0"/>
                        <a:ea typeface="Open Sans 1" panose="020B0604020202020204" charset="0"/>
                        <a:cs typeface="Open Sans 1" panose="020B0604020202020204" charset="0"/>
                      </a:endParaRPr>
                    </a:p>
                  </a:txBody>
                  <a:tcPr marL="49542" marR="49542"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0"/>
                        </a:spcAft>
                        <a:buNone/>
                      </a:pPr>
                      <a:r>
                        <a:rPr lang="ru-RU" sz="1200" b="1">
                          <a:effectLst/>
                          <a:latin typeface="Open Sans 1" panose="020B0604020202020204" charset="0"/>
                          <a:ea typeface="Open Sans 1" panose="020B0604020202020204" charset="0"/>
                          <a:cs typeface="Open Sans 1" panose="020B0604020202020204" charset="0"/>
                        </a:rPr>
                        <a:t>На </a:t>
                      </a:r>
                      <a:r>
                        <a:rPr lang="ky-KG" sz="1200" b="1">
                          <a:effectLst/>
                          <a:latin typeface="Open Sans 1" panose="020B0604020202020204" charset="0"/>
                          <a:ea typeface="Open Sans 1" panose="020B0604020202020204" charset="0"/>
                          <a:cs typeface="Open Sans 1" panose="020B0604020202020204" charset="0"/>
                        </a:rPr>
                        <a:t>31 декабря  </a:t>
                      </a:r>
                      <a:endParaRPr lang="ru-KG" sz="1200">
                        <a:effectLst/>
                        <a:latin typeface="Open Sans 1" panose="020B0604020202020204" charset="0"/>
                        <a:ea typeface="Open Sans 1" panose="020B0604020202020204" charset="0"/>
                        <a:cs typeface="Open Sans 1" panose="020B0604020202020204" charset="0"/>
                      </a:endParaRPr>
                    </a:p>
                    <a:p>
                      <a:pPr algn="r">
                        <a:lnSpc>
                          <a:spcPct val="115000"/>
                        </a:lnSpc>
                        <a:spcAft>
                          <a:spcPts val="0"/>
                        </a:spcAft>
                        <a:buNone/>
                      </a:pPr>
                      <a:r>
                        <a:rPr lang="en-US" sz="1200" b="1">
                          <a:effectLst/>
                          <a:latin typeface="Open Sans 1" panose="020B0604020202020204" charset="0"/>
                          <a:ea typeface="Open Sans 1" panose="020B0604020202020204" charset="0"/>
                          <a:cs typeface="Open Sans 1" panose="020B0604020202020204" charset="0"/>
                        </a:rPr>
                        <a:t>202</a:t>
                      </a:r>
                      <a:r>
                        <a:rPr lang="ky-KG" sz="1200" b="1">
                          <a:effectLst/>
                          <a:latin typeface="Open Sans 1" panose="020B0604020202020204" charset="0"/>
                          <a:ea typeface="Open Sans 1" panose="020B0604020202020204" charset="0"/>
                          <a:cs typeface="Open Sans 1" panose="020B0604020202020204" charset="0"/>
                        </a:rPr>
                        <a:t>5 </a:t>
                      </a:r>
                      <a:r>
                        <a:rPr lang="ru-RU" sz="1200" b="1">
                          <a:effectLst/>
                          <a:latin typeface="Open Sans 1" panose="020B0604020202020204" charset="0"/>
                          <a:ea typeface="Open Sans 1" panose="020B0604020202020204" charset="0"/>
                          <a:cs typeface="Open Sans 1" panose="020B0604020202020204" charset="0"/>
                        </a:rPr>
                        <a:t>года</a:t>
                      </a:r>
                      <a:endParaRPr lang="ru-KG" sz="1200">
                        <a:effectLst/>
                        <a:latin typeface="Open Sans 1" panose="020B0604020202020204" charset="0"/>
                        <a:ea typeface="Open Sans 1" panose="020B0604020202020204" charset="0"/>
                        <a:cs typeface="Open Sans 1" panose="020B0604020202020204" charset="0"/>
                      </a:endParaRPr>
                    </a:p>
                  </a:txBody>
                  <a:tcPr marL="49542" marR="49542"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0"/>
                        </a:spcAft>
                        <a:buNone/>
                      </a:pPr>
                      <a:r>
                        <a:rPr lang="ru-RU" sz="1200" b="1">
                          <a:effectLst/>
                          <a:latin typeface="Open Sans 1" panose="020B0604020202020204" charset="0"/>
                          <a:ea typeface="Open Sans 1" panose="020B0604020202020204" charset="0"/>
                          <a:cs typeface="Open Sans 1" panose="020B0604020202020204" charset="0"/>
                        </a:rPr>
                        <a:t>На </a:t>
                      </a:r>
                      <a:r>
                        <a:rPr lang="ky-KG" sz="1200" b="1">
                          <a:effectLst/>
                          <a:latin typeface="Open Sans 1" panose="020B0604020202020204" charset="0"/>
                          <a:ea typeface="Open Sans 1" panose="020B0604020202020204" charset="0"/>
                          <a:cs typeface="Open Sans 1" panose="020B0604020202020204" charset="0"/>
                        </a:rPr>
                        <a:t>31 декабря   </a:t>
                      </a:r>
                      <a:endParaRPr lang="ru-KG" sz="1200">
                        <a:effectLst/>
                        <a:latin typeface="Open Sans 1" panose="020B0604020202020204" charset="0"/>
                        <a:ea typeface="Open Sans 1" panose="020B0604020202020204" charset="0"/>
                        <a:cs typeface="Open Sans 1" panose="020B0604020202020204" charset="0"/>
                      </a:endParaRPr>
                    </a:p>
                    <a:p>
                      <a:pPr algn="r">
                        <a:lnSpc>
                          <a:spcPct val="115000"/>
                        </a:lnSpc>
                        <a:spcAft>
                          <a:spcPts val="0"/>
                        </a:spcAft>
                        <a:buNone/>
                      </a:pPr>
                      <a:r>
                        <a:rPr lang="ru-RU" sz="1200" b="1">
                          <a:effectLst/>
                          <a:latin typeface="Open Sans 1" panose="020B0604020202020204" charset="0"/>
                          <a:ea typeface="Open Sans 1" panose="020B0604020202020204" charset="0"/>
                          <a:cs typeface="Open Sans 1" panose="020B0604020202020204" charset="0"/>
                        </a:rPr>
                        <a:t>202</a:t>
                      </a:r>
                      <a:r>
                        <a:rPr lang="ky-KG" sz="1200" b="1">
                          <a:effectLst/>
                          <a:latin typeface="Open Sans 1" panose="020B0604020202020204" charset="0"/>
                          <a:ea typeface="Open Sans 1" panose="020B0604020202020204" charset="0"/>
                          <a:cs typeface="Open Sans 1" panose="020B0604020202020204" charset="0"/>
                        </a:rPr>
                        <a:t>4</a:t>
                      </a:r>
                      <a:r>
                        <a:rPr lang="ru-RU" sz="1200" b="1">
                          <a:effectLst/>
                          <a:latin typeface="Open Sans 1" panose="020B0604020202020204" charset="0"/>
                          <a:ea typeface="Open Sans 1" panose="020B0604020202020204" charset="0"/>
                          <a:cs typeface="Open Sans 1" panose="020B0604020202020204" charset="0"/>
                        </a:rPr>
                        <a:t> года</a:t>
                      </a:r>
                      <a:endParaRPr lang="ru-KG" sz="1200">
                        <a:effectLst/>
                        <a:latin typeface="Open Sans 1" panose="020B0604020202020204" charset="0"/>
                        <a:ea typeface="Open Sans 1" panose="020B0604020202020204" charset="0"/>
                        <a:cs typeface="Open Sans 1" panose="020B0604020202020204" charset="0"/>
                      </a:endParaRPr>
                    </a:p>
                  </a:txBody>
                  <a:tcPr marL="49542" marR="49542"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2794391078"/>
                  </a:ext>
                </a:extLst>
              </a:tr>
              <a:tr h="232438">
                <a:tc gridSpan="3">
                  <a:txBody>
                    <a:bodyPr/>
                    <a:lstStyle/>
                    <a:p>
                      <a:pPr algn="just">
                        <a:lnSpc>
                          <a:spcPct val="115000"/>
                        </a:lnSpc>
                        <a:spcAft>
                          <a:spcPts val="0"/>
                        </a:spcAft>
                        <a:buNone/>
                      </a:pPr>
                      <a:r>
                        <a:rPr lang="ru-RU" sz="1200" b="1">
                          <a:effectLst/>
                          <a:latin typeface="Open Sans 1" panose="020B0604020202020204" charset="0"/>
                          <a:ea typeface="Open Sans 1" panose="020B0604020202020204" charset="0"/>
                          <a:cs typeface="Open Sans 1" panose="020B0604020202020204" charset="0"/>
                        </a:rPr>
                        <a:t>Активы</a:t>
                      </a:r>
                      <a:endParaRPr lang="ru-KG" sz="1200">
                        <a:effectLst/>
                        <a:latin typeface="Open Sans 1" panose="020B0604020202020204" charset="0"/>
                        <a:ea typeface="Open Sans 1" panose="020B0604020202020204" charset="0"/>
                        <a:cs typeface="Open Sans 1" panose="020B0604020202020204" charset="0"/>
                      </a:endParaRPr>
                    </a:p>
                  </a:txBody>
                  <a:tcPr marL="49542" marR="49542"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hMerge="1">
                  <a:txBody>
                    <a:bodyPr/>
                    <a:lstStyle/>
                    <a:p>
                      <a:endParaRPr lang="ru-KG"/>
                    </a:p>
                  </a:txBody>
                  <a:tcPr/>
                </a:tc>
                <a:tc hMerge="1">
                  <a:txBody>
                    <a:bodyPr/>
                    <a:lstStyle/>
                    <a:p>
                      <a:endParaRPr lang="ru-KG"/>
                    </a:p>
                  </a:txBody>
                  <a:tcPr/>
                </a:tc>
                <a:extLst>
                  <a:ext uri="{0D108BD9-81ED-4DB2-BD59-A6C34878D82A}">
                    <a16:rowId xmlns:a16="http://schemas.microsoft.com/office/drawing/2014/main" val="2836105748"/>
                  </a:ext>
                </a:extLst>
              </a:tr>
              <a:tr h="351411">
                <a:tc>
                  <a:txBody>
                    <a:bodyPr/>
                    <a:lstStyle/>
                    <a:p>
                      <a:pPr algn="just">
                        <a:lnSpc>
                          <a:spcPct val="115000"/>
                        </a:lnSpc>
                        <a:spcAft>
                          <a:spcPts val="0"/>
                        </a:spcAft>
                        <a:buNone/>
                      </a:pPr>
                      <a:r>
                        <a:rPr lang="ru-RU" sz="1200">
                          <a:effectLst/>
                          <a:latin typeface="Open Sans 1" panose="020B0604020202020204" charset="0"/>
                          <a:ea typeface="Open Sans 1" panose="020B0604020202020204" charset="0"/>
                          <a:cs typeface="Open Sans 1" panose="020B0604020202020204" charset="0"/>
                        </a:rPr>
                        <a:t>Денежные средства и их эквиваленты</a:t>
                      </a:r>
                      <a:endParaRPr lang="ru-KG" sz="1200">
                        <a:effectLst/>
                        <a:latin typeface="Open Sans 1" panose="020B0604020202020204" charset="0"/>
                        <a:ea typeface="Open Sans 1" panose="020B0604020202020204" charset="0"/>
                        <a:cs typeface="Open Sans 1" panose="020B0604020202020204" charset="0"/>
                      </a:endParaRPr>
                    </a:p>
                  </a:txBody>
                  <a:tcPr marL="49542" marR="49542"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0"/>
                        </a:spcAft>
                        <a:buNone/>
                      </a:pPr>
                      <a:r>
                        <a:rPr lang="ky-KG" sz="1200">
                          <a:effectLst/>
                          <a:latin typeface="Open Sans 1" panose="020B0604020202020204" charset="0"/>
                          <a:ea typeface="Open Sans 1" panose="020B0604020202020204" charset="0"/>
                          <a:cs typeface="Open Sans 1" panose="020B0604020202020204" charset="0"/>
                        </a:rPr>
                        <a:t>40 256</a:t>
                      </a:r>
                      <a:endParaRPr lang="ru-KG" sz="1200">
                        <a:effectLst/>
                        <a:latin typeface="Open Sans 1" panose="020B0604020202020204" charset="0"/>
                        <a:ea typeface="Open Sans 1" panose="020B0604020202020204" charset="0"/>
                        <a:cs typeface="Open Sans 1" panose="020B0604020202020204" charset="0"/>
                      </a:endParaRPr>
                    </a:p>
                  </a:txBody>
                  <a:tcPr marL="49542" marR="49542"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0"/>
                        </a:spcAft>
                        <a:buNone/>
                      </a:pPr>
                      <a:r>
                        <a:rPr lang="ky-KG" sz="1200">
                          <a:effectLst/>
                          <a:latin typeface="Open Sans 1" panose="020B0604020202020204" charset="0"/>
                          <a:ea typeface="Open Sans 1" panose="020B0604020202020204" charset="0"/>
                          <a:cs typeface="Open Sans 1" panose="020B0604020202020204" charset="0"/>
                        </a:rPr>
                        <a:t>16 835</a:t>
                      </a:r>
                      <a:endParaRPr lang="ru-KG" sz="1200">
                        <a:effectLst/>
                        <a:latin typeface="Open Sans 1" panose="020B0604020202020204" charset="0"/>
                        <a:ea typeface="Open Sans 1" panose="020B0604020202020204" charset="0"/>
                        <a:cs typeface="Open Sans 1" panose="020B0604020202020204" charset="0"/>
                      </a:endParaRPr>
                    </a:p>
                  </a:txBody>
                  <a:tcPr marL="49542" marR="49542"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3860602708"/>
                  </a:ext>
                </a:extLst>
              </a:tr>
              <a:tr h="351411">
                <a:tc>
                  <a:txBody>
                    <a:bodyPr/>
                    <a:lstStyle/>
                    <a:p>
                      <a:pPr algn="just">
                        <a:lnSpc>
                          <a:spcPct val="115000"/>
                        </a:lnSpc>
                        <a:spcAft>
                          <a:spcPts val="0"/>
                        </a:spcAft>
                        <a:buNone/>
                      </a:pPr>
                      <a:r>
                        <a:rPr lang="ru-RU" sz="1200" dirty="0">
                          <a:effectLst/>
                          <a:latin typeface="Open Sans 1" panose="020B0604020202020204" charset="0"/>
                          <a:ea typeface="Open Sans 1" panose="020B0604020202020204" charset="0"/>
                          <a:cs typeface="Open Sans 1" panose="020B0604020202020204" charset="0"/>
                        </a:rPr>
                        <a:t>Средства в финансово-кредитных учреждениях</a:t>
                      </a:r>
                      <a:endParaRPr lang="ru-KG" sz="1200" dirty="0">
                        <a:effectLst/>
                        <a:latin typeface="Open Sans 1" panose="020B0604020202020204" charset="0"/>
                        <a:ea typeface="Open Sans 1" panose="020B0604020202020204" charset="0"/>
                        <a:cs typeface="Open Sans 1" panose="020B0604020202020204" charset="0"/>
                      </a:endParaRPr>
                    </a:p>
                  </a:txBody>
                  <a:tcPr marL="49542" marR="49542"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0"/>
                        </a:spcAft>
                        <a:buNone/>
                      </a:pPr>
                      <a:r>
                        <a:rPr lang="en-US" sz="1200">
                          <a:effectLst/>
                          <a:latin typeface="Open Sans 1" panose="020B0604020202020204" charset="0"/>
                          <a:ea typeface="Open Sans 1" panose="020B0604020202020204" charset="0"/>
                          <a:cs typeface="Open Sans 1" panose="020B0604020202020204" charset="0"/>
                        </a:rPr>
                        <a:t>15 051</a:t>
                      </a:r>
                      <a:endParaRPr lang="ru-KG" sz="1200">
                        <a:effectLst/>
                        <a:latin typeface="Open Sans 1" panose="020B0604020202020204" charset="0"/>
                        <a:ea typeface="Open Sans 1" panose="020B0604020202020204" charset="0"/>
                        <a:cs typeface="Open Sans 1" panose="020B0604020202020204" charset="0"/>
                      </a:endParaRPr>
                    </a:p>
                  </a:txBody>
                  <a:tcPr marL="49542" marR="49542"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0"/>
                        </a:spcAft>
                        <a:buNone/>
                      </a:pPr>
                      <a:r>
                        <a:rPr lang="en-US" sz="1200">
                          <a:effectLst/>
                          <a:latin typeface="Open Sans 1" panose="020B0604020202020204" charset="0"/>
                          <a:ea typeface="Open Sans 1" panose="020B0604020202020204" charset="0"/>
                          <a:cs typeface="Open Sans 1" panose="020B0604020202020204" charset="0"/>
                        </a:rPr>
                        <a:t>15 037</a:t>
                      </a:r>
                      <a:endParaRPr lang="ru-KG" sz="1200">
                        <a:effectLst/>
                        <a:latin typeface="Open Sans 1" panose="020B0604020202020204" charset="0"/>
                        <a:ea typeface="Open Sans 1" panose="020B0604020202020204" charset="0"/>
                        <a:cs typeface="Open Sans 1" panose="020B0604020202020204" charset="0"/>
                      </a:endParaRPr>
                    </a:p>
                  </a:txBody>
                  <a:tcPr marL="49542" marR="49542"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3653238492"/>
                  </a:ext>
                </a:extLst>
              </a:tr>
              <a:tr h="480556">
                <a:tc>
                  <a:txBody>
                    <a:bodyPr/>
                    <a:lstStyle/>
                    <a:p>
                      <a:pPr algn="just">
                        <a:lnSpc>
                          <a:spcPct val="115000"/>
                        </a:lnSpc>
                        <a:spcAft>
                          <a:spcPts val="0"/>
                        </a:spcAft>
                        <a:buNone/>
                      </a:pPr>
                      <a:r>
                        <a:rPr lang="ru-RU" sz="1200" dirty="0">
                          <a:effectLst/>
                          <a:latin typeface="Open Sans 1" panose="020B0604020202020204" charset="0"/>
                          <a:ea typeface="Open Sans 1" panose="020B0604020202020204" charset="0"/>
                          <a:cs typeface="Open Sans 1" panose="020B0604020202020204" charset="0"/>
                        </a:rPr>
                        <a:t>Дебиторская задолженность по взносам участников</a:t>
                      </a:r>
                      <a:endParaRPr lang="ru-KG" sz="1200" dirty="0">
                        <a:effectLst/>
                        <a:latin typeface="Open Sans 1" panose="020B0604020202020204" charset="0"/>
                        <a:ea typeface="Open Sans 1" panose="020B0604020202020204" charset="0"/>
                        <a:cs typeface="Open Sans 1" panose="020B0604020202020204" charset="0"/>
                      </a:endParaRPr>
                    </a:p>
                  </a:txBody>
                  <a:tcPr marL="49542" marR="49542"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0"/>
                        </a:spcAft>
                        <a:buNone/>
                      </a:pPr>
                      <a:r>
                        <a:rPr lang="ky-KG" sz="1200">
                          <a:effectLst/>
                          <a:latin typeface="Open Sans 1" panose="020B0604020202020204" charset="0"/>
                          <a:ea typeface="Open Sans 1" panose="020B0604020202020204" charset="0"/>
                          <a:cs typeface="Open Sans 1" panose="020B0604020202020204" charset="0"/>
                        </a:rPr>
                        <a:t>365 717</a:t>
                      </a:r>
                      <a:endParaRPr lang="ru-KG" sz="1200">
                        <a:effectLst/>
                        <a:latin typeface="Open Sans 1" panose="020B0604020202020204" charset="0"/>
                        <a:ea typeface="Open Sans 1" panose="020B0604020202020204" charset="0"/>
                        <a:cs typeface="Open Sans 1" panose="020B0604020202020204" charset="0"/>
                      </a:endParaRPr>
                    </a:p>
                  </a:txBody>
                  <a:tcPr marL="49542" marR="49542"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0"/>
                        </a:spcAft>
                        <a:buNone/>
                      </a:pPr>
                      <a:r>
                        <a:rPr lang="ky-KG" sz="1200">
                          <a:effectLst/>
                          <a:latin typeface="Open Sans 1" panose="020B0604020202020204" charset="0"/>
                          <a:ea typeface="Open Sans 1" panose="020B0604020202020204" charset="0"/>
                          <a:cs typeface="Open Sans 1" panose="020B0604020202020204" charset="0"/>
                        </a:rPr>
                        <a:t>25</a:t>
                      </a:r>
                      <a:r>
                        <a:rPr lang="en-US" sz="1200">
                          <a:effectLst/>
                          <a:latin typeface="Open Sans 1" panose="020B0604020202020204" charset="0"/>
                          <a:ea typeface="Open Sans 1" panose="020B0604020202020204" charset="0"/>
                          <a:cs typeface="Open Sans 1" panose="020B0604020202020204" charset="0"/>
                        </a:rPr>
                        <a:t>7 694</a:t>
                      </a:r>
                      <a:endParaRPr lang="ru-KG" sz="1200">
                        <a:effectLst/>
                        <a:latin typeface="Open Sans 1" panose="020B0604020202020204" charset="0"/>
                        <a:ea typeface="Open Sans 1" panose="020B0604020202020204" charset="0"/>
                        <a:cs typeface="Open Sans 1" panose="020B0604020202020204" charset="0"/>
                      </a:endParaRPr>
                    </a:p>
                  </a:txBody>
                  <a:tcPr marL="49542" marR="49542"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1868333695"/>
                  </a:ext>
                </a:extLst>
              </a:tr>
              <a:tr h="480556">
                <a:tc>
                  <a:txBody>
                    <a:bodyPr/>
                    <a:lstStyle/>
                    <a:p>
                      <a:pPr algn="just">
                        <a:lnSpc>
                          <a:spcPct val="115000"/>
                        </a:lnSpc>
                        <a:spcAft>
                          <a:spcPts val="0"/>
                        </a:spcAft>
                        <a:buNone/>
                      </a:pPr>
                      <a:r>
                        <a:rPr lang="ru-RU" sz="1200" dirty="0">
                          <a:effectLst/>
                          <a:latin typeface="Open Sans 1" panose="020B0604020202020204" charset="0"/>
                          <a:ea typeface="Open Sans 1" panose="020B0604020202020204" charset="0"/>
                          <a:cs typeface="Open Sans 1" panose="020B0604020202020204" charset="0"/>
                        </a:rPr>
                        <a:t>Инвестиционные ценные бумаги, учитываемые по амортизированной стоимости</a:t>
                      </a:r>
                      <a:endParaRPr lang="ru-KG" sz="1200" dirty="0">
                        <a:effectLst/>
                        <a:latin typeface="Open Sans 1" panose="020B0604020202020204" charset="0"/>
                        <a:ea typeface="Open Sans 1" panose="020B0604020202020204" charset="0"/>
                        <a:cs typeface="Open Sans 1" panose="020B0604020202020204" charset="0"/>
                      </a:endParaRPr>
                    </a:p>
                  </a:txBody>
                  <a:tcPr marL="49542" marR="49542"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indent="-79375" algn="r">
                        <a:lnSpc>
                          <a:spcPct val="115000"/>
                        </a:lnSpc>
                        <a:spcAft>
                          <a:spcPts val="0"/>
                        </a:spcAft>
                        <a:buNone/>
                      </a:pPr>
                      <a:r>
                        <a:rPr lang="en-US" sz="1200">
                          <a:effectLst/>
                          <a:latin typeface="Open Sans 1" panose="020B0604020202020204" charset="0"/>
                          <a:ea typeface="Open Sans 1" panose="020B0604020202020204" charset="0"/>
                          <a:cs typeface="Open Sans 1" panose="020B0604020202020204" charset="0"/>
                        </a:rPr>
                        <a:t>9 328 725</a:t>
                      </a:r>
                      <a:endParaRPr lang="ru-KG" sz="1200">
                        <a:effectLst/>
                        <a:latin typeface="Open Sans 1" panose="020B0604020202020204" charset="0"/>
                        <a:ea typeface="Open Sans 1" panose="020B0604020202020204" charset="0"/>
                        <a:cs typeface="Open Sans 1" panose="020B0604020202020204" charset="0"/>
                      </a:endParaRPr>
                    </a:p>
                  </a:txBody>
                  <a:tcPr marL="49542" marR="49542"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indent="-79375" algn="r">
                        <a:lnSpc>
                          <a:spcPct val="115000"/>
                        </a:lnSpc>
                        <a:spcAft>
                          <a:spcPts val="0"/>
                        </a:spcAft>
                        <a:buNone/>
                      </a:pPr>
                      <a:r>
                        <a:rPr lang="en-US" sz="1200">
                          <a:effectLst/>
                          <a:latin typeface="Open Sans 1" panose="020B0604020202020204" charset="0"/>
                          <a:ea typeface="Open Sans 1" panose="020B0604020202020204" charset="0"/>
                          <a:cs typeface="Open Sans 1" panose="020B0604020202020204" charset="0"/>
                        </a:rPr>
                        <a:t>7 203 587</a:t>
                      </a:r>
                      <a:endParaRPr lang="ru-KG" sz="1200">
                        <a:effectLst/>
                        <a:latin typeface="Open Sans 1" panose="020B0604020202020204" charset="0"/>
                        <a:ea typeface="Open Sans 1" panose="020B0604020202020204" charset="0"/>
                        <a:cs typeface="Open Sans 1" panose="020B0604020202020204" charset="0"/>
                      </a:endParaRPr>
                    </a:p>
                  </a:txBody>
                  <a:tcPr marL="49542" marR="49542"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3056878088"/>
                  </a:ext>
                </a:extLst>
              </a:tr>
              <a:tr h="390377">
                <a:tc>
                  <a:txBody>
                    <a:bodyPr/>
                    <a:lstStyle/>
                    <a:p>
                      <a:pPr algn="just">
                        <a:lnSpc>
                          <a:spcPct val="115000"/>
                        </a:lnSpc>
                        <a:spcAft>
                          <a:spcPts val="0"/>
                        </a:spcAft>
                        <a:buNone/>
                      </a:pPr>
                      <a:r>
                        <a:rPr lang="ru-RU" sz="1200" dirty="0">
                          <a:effectLst/>
                          <a:latin typeface="Open Sans 1" panose="020B0604020202020204" charset="0"/>
                          <a:ea typeface="Open Sans 1" panose="020B0604020202020204" charset="0"/>
                          <a:cs typeface="Open Sans 1" panose="020B0604020202020204" charset="0"/>
                        </a:rPr>
                        <a:t>Основные средства и нематериальные активы</a:t>
                      </a:r>
                      <a:endParaRPr lang="ru-KG" sz="1200" dirty="0">
                        <a:effectLst/>
                        <a:latin typeface="Open Sans 1" panose="020B0604020202020204" charset="0"/>
                        <a:ea typeface="Open Sans 1" panose="020B0604020202020204" charset="0"/>
                        <a:cs typeface="Open Sans 1" panose="020B0604020202020204" charset="0"/>
                      </a:endParaRPr>
                    </a:p>
                  </a:txBody>
                  <a:tcPr marL="49542" marR="49542"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indent="-79375" algn="r">
                        <a:lnSpc>
                          <a:spcPct val="115000"/>
                        </a:lnSpc>
                        <a:spcAft>
                          <a:spcPts val="0"/>
                        </a:spcAft>
                        <a:buNone/>
                      </a:pPr>
                      <a:r>
                        <a:rPr lang="ky-KG" sz="1200">
                          <a:effectLst/>
                          <a:latin typeface="Open Sans 1" panose="020B0604020202020204" charset="0"/>
                          <a:ea typeface="Open Sans 1" panose="020B0604020202020204" charset="0"/>
                          <a:cs typeface="Open Sans 1" panose="020B0604020202020204" charset="0"/>
                        </a:rPr>
                        <a:t>28 913</a:t>
                      </a:r>
                      <a:endParaRPr lang="ru-KG" sz="1200">
                        <a:effectLst/>
                        <a:latin typeface="Open Sans 1" panose="020B0604020202020204" charset="0"/>
                        <a:ea typeface="Open Sans 1" panose="020B0604020202020204" charset="0"/>
                        <a:cs typeface="Open Sans 1" panose="020B0604020202020204" charset="0"/>
                      </a:endParaRPr>
                    </a:p>
                  </a:txBody>
                  <a:tcPr marL="49542" marR="49542"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indent="-79375" algn="r">
                        <a:lnSpc>
                          <a:spcPct val="115000"/>
                        </a:lnSpc>
                        <a:spcAft>
                          <a:spcPts val="0"/>
                        </a:spcAft>
                        <a:buNone/>
                      </a:pPr>
                      <a:r>
                        <a:rPr lang="ru-RU" sz="1200">
                          <a:effectLst/>
                          <a:latin typeface="Open Sans 1" panose="020B0604020202020204" charset="0"/>
                          <a:ea typeface="Open Sans 1" panose="020B0604020202020204" charset="0"/>
                          <a:cs typeface="Open Sans 1" panose="020B0604020202020204" charset="0"/>
                        </a:rPr>
                        <a:t>29 601</a:t>
                      </a:r>
                      <a:endParaRPr lang="ru-KG" sz="1200">
                        <a:effectLst/>
                        <a:latin typeface="Open Sans 1" panose="020B0604020202020204" charset="0"/>
                        <a:ea typeface="Open Sans 1" panose="020B0604020202020204" charset="0"/>
                        <a:cs typeface="Open Sans 1" panose="020B0604020202020204" charset="0"/>
                      </a:endParaRPr>
                    </a:p>
                  </a:txBody>
                  <a:tcPr marL="49542" marR="49542"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2821413886"/>
                  </a:ext>
                </a:extLst>
              </a:tr>
              <a:tr h="390377">
                <a:tc>
                  <a:txBody>
                    <a:bodyPr/>
                    <a:lstStyle/>
                    <a:p>
                      <a:pPr algn="just">
                        <a:lnSpc>
                          <a:spcPct val="115000"/>
                        </a:lnSpc>
                        <a:spcAft>
                          <a:spcPts val="0"/>
                        </a:spcAft>
                        <a:buNone/>
                      </a:pPr>
                      <a:r>
                        <a:rPr lang="ru-RU" sz="1200">
                          <a:effectLst/>
                          <a:latin typeface="Open Sans 1" panose="020B0604020202020204" charset="0"/>
                          <a:ea typeface="Open Sans 1" panose="020B0604020202020204" charset="0"/>
                          <a:cs typeface="Open Sans 1" panose="020B0604020202020204" charset="0"/>
                        </a:rPr>
                        <a:t>Активы, предназначенные для продажи</a:t>
                      </a:r>
                      <a:endParaRPr lang="ru-KG" sz="1200">
                        <a:effectLst/>
                        <a:latin typeface="Open Sans 1" panose="020B0604020202020204" charset="0"/>
                        <a:ea typeface="Open Sans 1" panose="020B0604020202020204" charset="0"/>
                        <a:cs typeface="Open Sans 1" panose="020B0604020202020204" charset="0"/>
                      </a:endParaRPr>
                    </a:p>
                  </a:txBody>
                  <a:tcPr marL="49542" marR="49542"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indent="-79375" algn="r">
                        <a:lnSpc>
                          <a:spcPct val="115000"/>
                        </a:lnSpc>
                        <a:spcAft>
                          <a:spcPts val="0"/>
                        </a:spcAft>
                        <a:buNone/>
                      </a:pPr>
                      <a:r>
                        <a:rPr lang="ky-KG" sz="1200">
                          <a:effectLst/>
                          <a:latin typeface="Open Sans 1" panose="020B0604020202020204" charset="0"/>
                          <a:ea typeface="Open Sans 1" panose="020B0604020202020204" charset="0"/>
                          <a:cs typeface="Open Sans 1" panose="020B0604020202020204" charset="0"/>
                        </a:rPr>
                        <a:t>9 450</a:t>
                      </a:r>
                      <a:endParaRPr lang="ru-KG" sz="1200">
                        <a:effectLst/>
                        <a:latin typeface="Open Sans 1" panose="020B0604020202020204" charset="0"/>
                        <a:ea typeface="Open Sans 1" panose="020B0604020202020204" charset="0"/>
                        <a:cs typeface="Open Sans 1" panose="020B0604020202020204" charset="0"/>
                      </a:endParaRPr>
                    </a:p>
                  </a:txBody>
                  <a:tcPr marL="49542" marR="49542"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indent="-79375" algn="r">
                        <a:lnSpc>
                          <a:spcPct val="115000"/>
                        </a:lnSpc>
                        <a:spcAft>
                          <a:spcPts val="0"/>
                        </a:spcAft>
                        <a:buNone/>
                      </a:pPr>
                      <a:r>
                        <a:rPr lang="ky-KG" sz="1200">
                          <a:effectLst/>
                          <a:latin typeface="Open Sans 1" panose="020B0604020202020204" charset="0"/>
                          <a:ea typeface="Open Sans 1" panose="020B0604020202020204" charset="0"/>
                          <a:cs typeface="Open Sans 1" panose="020B0604020202020204" charset="0"/>
                        </a:rPr>
                        <a:t>-</a:t>
                      </a:r>
                      <a:endParaRPr lang="ru-KG" sz="1200">
                        <a:effectLst/>
                        <a:latin typeface="Open Sans 1" panose="020B0604020202020204" charset="0"/>
                        <a:ea typeface="Open Sans 1" panose="020B0604020202020204" charset="0"/>
                        <a:cs typeface="Open Sans 1" panose="020B0604020202020204" charset="0"/>
                      </a:endParaRPr>
                    </a:p>
                  </a:txBody>
                  <a:tcPr marL="49542" marR="49542"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3138769813"/>
                  </a:ext>
                </a:extLst>
              </a:tr>
              <a:tr h="298014">
                <a:tc>
                  <a:txBody>
                    <a:bodyPr/>
                    <a:lstStyle/>
                    <a:p>
                      <a:pPr algn="just">
                        <a:lnSpc>
                          <a:spcPct val="115000"/>
                        </a:lnSpc>
                        <a:spcAft>
                          <a:spcPts val="0"/>
                        </a:spcAft>
                        <a:buNone/>
                      </a:pPr>
                      <a:r>
                        <a:rPr lang="ru-RU" sz="1200">
                          <a:effectLst/>
                          <a:latin typeface="Open Sans 1" panose="020B0604020202020204" charset="0"/>
                          <a:ea typeface="Open Sans 1" panose="020B0604020202020204" charset="0"/>
                          <a:cs typeface="Open Sans 1" panose="020B0604020202020204" charset="0"/>
                        </a:rPr>
                        <a:t>Прочие активы</a:t>
                      </a:r>
                      <a:endParaRPr lang="ru-KG" sz="1200">
                        <a:effectLst/>
                        <a:latin typeface="Open Sans 1" panose="020B0604020202020204" charset="0"/>
                        <a:ea typeface="Open Sans 1" panose="020B0604020202020204" charset="0"/>
                        <a:cs typeface="Open Sans 1" panose="020B0604020202020204" charset="0"/>
                      </a:endParaRPr>
                    </a:p>
                  </a:txBody>
                  <a:tcPr marL="49542" marR="49542"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0"/>
                        </a:spcAft>
                        <a:buNone/>
                      </a:pPr>
                      <a:r>
                        <a:rPr lang="en-US" sz="1200">
                          <a:effectLst/>
                          <a:latin typeface="Open Sans 1" panose="020B0604020202020204" charset="0"/>
                          <a:ea typeface="Open Sans 1" panose="020B0604020202020204" charset="0"/>
                          <a:cs typeface="Open Sans 1" panose="020B0604020202020204" charset="0"/>
                        </a:rPr>
                        <a:t>11 784</a:t>
                      </a:r>
                      <a:endParaRPr lang="ru-KG" sz="1200">
                        <a:effectLst/>
                        <a:latin typeface="Open Sans 1" panose="020B0604020202020204" charset="0"/>
                        <a:ea typeface="Open Sans 1" panose="020B0604020202020204" charset="0"/>
                        <a:cs typeface="Open Sans 1" panose="020B0604020202020204" charset="0"/>
                      </a:endParaRPr>
                    </a:p>
                  </a:txBody>
                  <a:tcPr marL="49542" marR="49542"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0"/>
                        </a:spcAft>
                        <a:buNone/>
                      </a:pPr>
                      <a:r>
                        <a:rPr lang="en-US" sz="1200">
                          <a:effectLst/>
                          <a:latin typeface="Open Sans 1" panose="020B0604020202020204" charset="0"/>
                          <a:ea typeface="Open Sans 1" panose="020B0604020202020204" charset="0"/>
                          <a:cs typeface="Open Sans 1" panose="020B0604020202020204" charset="0"/>
                        </a:rPr>
                        <a:t>4 017</a:t>
                      </a:r>
                      <a:endParaRPr lang="ru-KG" sz="1200">
                        <a:effectLst/>
                        <a:latin typeface="Open Sans 1" panose="020B0604020202020204" charset="0"/>
                        <a:ea typeface="Open Sans 1" panose="020B0604020202020204" charset="0"/>
                        <a:cs typeface="Open Sans 1" panose="020B0604020202020204" charset="0"/>
                      </a:endParaRPr>
                    </a:p>
                  </a:txBody>
                  <a:tcPr marL="49542" marR="49542"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2282402649"/>
                  </a:ext>
                </a:extLst>
              </a:tr>
              <a:tr h="232438">
                <a:tc>
                  <a:txBody>
                    <a:bodyPr/>
                    <a:lstStyle/>
                    <a:p>
                      <a:pPr algn="just">
                        <a:lnSpc>
                          <a:spcPct val="115000"/>
                        </a:lnSpc>
                        <a:spcAft>
                          <a:spcPts val="0"/>
                        </a:spcAft>
                        <a:buNone/>
                      </a:pPr>
                      <a:r>
                        <a:rPr lang="ru-RU" sz="1200" b="1">
                          <a:effectLst/>
                          <a:latin typeface="Open Sans 1" panose="020B0604020202020204" charset="0"/>
                          <a:ea typeface="Open Sans 1" panose="020B0604020202020204" charset="0"/>
                          <a:cs typeface="Open Sans 1" panose="020B0604020202020204" charset="0"/>
                        </a:rPr>
                        <a:t>Итого активы</a:t>
                      </a:r>
                      <a:endParaRPr lang="ru-KG" sz="1200">
                        <a:effectLst/>
                        <a:latin typeface="Open Sans 1" panose="020B0604020202020204" charset="0"/>
                        <a:ea typeface="Open Sans 1" panose="020B0604020202020204" charset="0"/>
                        <a:cs typeface="Open Sans 1" panose="020B0604020202020204" charset="0"/>
                      </a:endParaRPr>
                    </a:p>
                  </a:txBody>
                  <a:tcPr marL="49542" marR="49542"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0"/>
                        </a:spcAft>
                        <a:buNone/>
                      </a:pPr>
                      <a:r>
                        <a:rPr lang="ky-KG" sz="1200" b="1">
                          <a:effectLst/>
                          <a:latin typeface="Open Sans 1" panose="020B0604020202020204" charset="0"/>
                          <a:ea typeface="Open Sans 1" panose="020B0604020202020204" charset="0"/>
                          <a:cs typeface="Open Sans 1" panose="020B0604020202020204" charset="0"/>
                        </a:rPr>
                        <a:t>9 799 896</a:t>
                      </a:r>
                      <a:endParaRPr lang="ru-KG" sz="1200">
                        <a:effectLst/>
                        <a:latin typeface="Open Sans 1" panose="020B0604020202020204" charset="0"/>
                        <a:ea typeface="Open Sans 1" panose="020B0604020202020204" charset="0"/>
                        <a:cs typeface="Open Sans 1" panose="020B0604020202020204" charset="0"/>
                      </a:endParaRPr>
                    </a:p>
                  </a:txBody>
                  <a:tcPr marL="49542" marR="49542"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0"/>
                        </a:spcAft>
                        <a:buNone/>
                      </a:pPr>
                      <a:r>
                        <a:rPr lang="ky-KG" sz="1200" b="1">
                          <a:effectLst/>
                          <a:latin typeface="Open Sans 1" panose="020B0604020202020204" charset="0"/>
                          <a:ea typeface="Open Sans 1" panose="020B0604020202020204" charset="0"/>
                          <a:cs typeface="Open Sans 1" panose="020B0604020202020204" charset="0"/>
                        </a:rPr>
                        <a:t>7 526 771</a:t>
                      </a:r>
                      <a:endParaRPr lang="ru-KG" sz="1200">
                        <a:effectLst/>
                        <a:latin typeface="Open Sans 1" panose="020B0604020202020204" charset="0"/>
                        <a:ea typeface="Open Sans 1" panose="020B0604020202020204" charset="0"/>
                        <a:cs typeface="Open Sans 1" panose="020B0604020202020204" charset="0"/>
                      </a:endParaRPr>
                    </a:p>
                  </a:txBody>
                  <a:tcPr marL="49542" marR="49542"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31717546"/>
                  </a:ext>
                </a:extLst>
              </a:tr>
              <a:tr h="232438">
                <a:tc gridSpan="3">
                  <a:txBody>
                    <a:bodyPr/>
                    <a:lstStyle/>
                    <a:p>
                      <a:pPr>
                        <a:lnSpc>
                          <a:spcPct val="115000"/>
                        </a:lnSpc>
                        <a:spcAft>
                          <a:spcPts val="0"/>
                        </a:spcAft>
                        <a:buNone/>
                      </a:pPr>
                      <a:r>
                        <a:rPr lang="ru-RU" sz="1200" b="1">
                          <a:effectLst/>
                          <a:latin typeface="Open Sans 1" panose="020B0604020202020204" charset="0"/>
                          <a:ea typeface="Open Sans 1" panose="020B0604020202020204" charset="0"/>
                          <a:cs typeface="Open Sans 1" panose="020B0604020202020204" charset="0"/>
                        </a:rPr>
                        <a:t>Обязательства</a:t>
                      </a:r>
                      <a:endParaRPr lang="ru-KG" sz="1200">
                        <a:effectLst/>
                        <a:latin typeface="Open Sans 1" panose="020B0604020202020204" charset="0"/>
                        <a:ea typeface="Open Sans 1" panose="020B0604020202020204" charset="0"/>
                        <a:cs typeface="Open Sans 1" panose="020B0604020202020204" charset="0"/>
                      </a:endParaRPr>
                    </a:p>
                  </a:txBody>
                  <a:tcPr marL="49542" marR="49542"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hMerge="1">
                  <a:txBody>
                    <a:bodyPr/>
                    <a:lstStyle/>
                    <a:p>
                      <a:endParaRPr lang="ru-KG"/>
                    </a:p>
                  </a:txBody>
                  <a:tcPr/>
                </a:tc>
                <a:tc hMerge="1">
                  <a:txBody>
                    <a:bodyPr/>
                    <a:lstStyle/>
                    <a:p>
                      <a:endParaRPr lang="ru-KG"/>
                    </a:p>
                  </a:txBody>
                  <a:tcPr/>
                </a:tc>
                <a:extLst>
                  <a:ext uri="{0D108BD9-81ED-4DB2-BD59-A6C34878D82A}">
                    <a16:rowId xmlns:a16="http://schemas.microsoft.com/office/drawing/2014/main" val="711865578"/>
                  </a:ext>
                </a:extLst>
              </a:tr>
              <a:tr h="334092">
                <a:tc>
                  <a:txBody>
                    <a:bodyPr/>
                    <a:lstStyle/>
                    <a:p>
                      <a:pPr>
                        <a:lnSpc>
                          <a:spcPct val="115000"/>
                        </a:lnSpc>
                        <a:spcAft>
                          <a:spcPts val="0"/>
                        </a:spcAft>
                        <a:buNone/>
                      </a:pPr>
                      <a:r>
                        <a:rPr lang="ky-KG" sz="1200">
                          <a:effectLst/>
                          <a:latin typeface="Open Sans 1" panose="020B0604020202020204" charset="0"/>
                          <a:ea typeface="Open Sans 1" panose="020B0604020202020204" charset="0"/>
                          <a:cs typeface="Open Sans 1" panose="020B0604020202020204" charset="0"/>
                        </a:rPr>
                        <a:t>Отсрочные доходы</a:t>
                      </a:r>
                      <a:endParaRPr lang="ru-KG" sz="1200">
                        <a:effectLst/>
                        <a:latin typeface="Open Sans 1" panose="020B0604020202020204" charset="0"/>
                        <a:ea typeface="Open Sans 1" panose="020B0604020202020204" charset="0"/>
                        <a:cs typeface="Open Sans 1" panose="020B0604020202020204" charset="0"/>
                      </a:endParaRPr>
                    </a:p>
                  </a:txBody>
                  <a:tcPr marL="49542" marR="49542"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0"/>
                        </a:spcAft>
                        <a:buNone/>
                      </a:pPr>
                      <a:r>
                        <a:rPr lang="ky-KG" sz="1200">
                          <a:effectLst/>
                          <a:latin typeface="Open Sans 1" panose="020B0604020202020204" charset="0"/>
                          <a:ea typeface="Open Sans 1" panose="020B0604020202020204" charset="0"/>
                          <a:cs typeface="Open Sans 1" panose="020B0604020202020204" charset="0"/>
                        </a:rPr>
                        <a:t>18 304</a:t>
                      </a:r>
                      <a:endParaRPr lang="ru-KG" sz="1200">
                        <a:effectLst/>
                        <a:latin typeface="Open Sans 1" panose="020B0604020202020204" charset="0"/>
                        <a:ea typeface="Open Sans 1" panose="020B0604020202020204" charset="0"/>
                        <a:cs typeface="Open Sans 1" panose="020B0604020202020204" charset="0"/>
                      </a:endParaRPr>
                    </a:p>
                  </a:txBody>
                  <a:tcPr marL="49542" marR="49542"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0"/>
                        </a:spcAft>
                        <a:buNone/>
                      </a:pPr>
                      <a:r>
                        <a:rPr lang="ky-KG" sz="1200">
                          <a:effectLst/>
                          <a:latin typeface="Open Sans 1" panose="020B0604020202020204" charset="0"/>
                          <a:ea typeface="Open Sans 1" panose="020B0604020202020204" charset="0"/>
                          <a:cs typeface="Open Sans 1" panose="020B0604020202020204" charset="0"/>
                        </a:rPr>
                        <a:t>18 718</a:t>
                      </a:r>
                      <a:endParaRPr lang="ru-KG" sz="1200">
                        <a:effectLst/>
                        <a:latin typeface="Open Sans 1" panose="020B0604020202020204" charset="0"/>
                        <a:ea typeface="Open Sans 1" panose="020B0604020202020204" charset="0"/>
                        <a:cs typeface="Open Sans 1" panose="020B0604020202020204" charset="0"/>
                      </a:endParaRPr>
                    </a:p>
                  </a:txBody>
                  <a:tcPr marL="49542" marR="49542"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4093772202"/>
                  </a:ext>
                </a:extLst>
              </a:tr>
              <a:tr h="270594">
                <a:tc>
                  <a:txBody>
                    <a:bodyPr/>
                    <a:lstStyle/>
                    <a:p>
                      <a:pPr>
                        <a:lnSpc>
                          <a:spcPct val="115000"/>
                        </a:lnSpc>
                        <a:spcAft>
                          <a:spcPts val="0"/>
                        </a:spcAft>
                        <a:buNone/>
                      </a:pPr>
                      <a:r>
                        <a:rPr lang="ky-KG" sz="1200" dirty="0">
                          <a:effectLst/>
                          <a:latin typeface="Open Sans 1" panose="020B0604020202020204" charset="0"/>
                          <a:ea typeface="Open Sans 1" panose="020B0604020202020204" charset="0"/>
                          <a:cs typeface="Open Sans 1" panose="020B0604020202020204" charset="0"/>
                        </a:rPr>
                        <a:t>Краткосрочные </a:t>
                      </a:r>
                      <a:r>
                        <a:rPr lang="ru-RU" sz="1200" dirty="0">
                          <a:effectLst/>
                          <a:latin typeface="Open Sans 1" panose="020B0604020202020204" charset="0"/>
                          <a:ea typeface="Open Sans 1" panose="020B0604020202020204" charset="0"/>
                          <a:cs typeface="Open Sans 1" panose="020B0604020202020204" charset="0"/>
                        </a:rPr>
                        <a:t>обязательства</a:t>
                      </a:r>
                      <a:endParaRPr lang="ru-KG" sz="1200" dirty="0">
                        <a:effectLst/>
                        <a:latin typeface="Open Sans 1" panose="020B0604020202020204" charset="0"/>
                        <a:ea typeface="Open Sans 1" panose="020B0604020202020204" charset="0"/>
                        <a:cs typeface="Open Sans 1" panose="020B0604020202020204" charset="0"/>
                      </a:endParaRPr>
                    </a:p>
                  </a:txBody>
                  <a:tcPr marL="49542" marR="49542"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0"/>
                        </a:spcAft>
                        <a:buNone/>
                      </a:pPr>
                      <a:r>
                        <a:rPr lang="ky-KG" sz="1200">
                          <a:effectLst/>
                          <a:latin typeface="Open Sans 1" panose="020B0604020202020204" charset="0"/>
                          <a:ea typeface="Open Sans 1" panose="020B0604020202020204" charset="0"/>
                          <a:cs typeface="Open Sans 1" panose="020B0604020202020204" charset="0"/>
                        </a:rPr>
                        <a:t>71 322</a:t>
                      </a:r>
                      <a:endParaRPr lang="ru-KG" sz="1200">
                        <a:effectLst/>
                        <a:latin typeface="Open Sans 1" panose="020B0604020202020204" charset="0"/>
                        <a:ea typeface="Open Sans 1" panose="020B0604020202020204" charset="0"/>
                        <a:cs typeface="Open Sans 1" panose="020B0604020202020204" charset="0"/>
                      </a:endParaRPr>
                    </a:p>
                  </a:txBody>
                  <a:tcPr marL="49542" marR="49542"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0"/>
                        </a:spcAft>
                        <a:buNone/>
                      </a:pPr>
                      <a:r>
                        <a:rPr lang="ky-KG" sz="1200">
                          <a:effectLst/>
                          <a:latin typeface="Open Sans 1" panose="020B0604020202020204" charset="0"/>
                          <a:ea typeface="Open Sans 1" panose="020B0604020202020204" charset="0"/>
                          <a:cs typeface="Open Sans 1" panose="020B0604020202020204" charset="0"/>
                        </a:rPr>
                        <a:t>37 502</a:t>
                      </a:r>
                      <a:endParaRPr lang="ru-KG" sz="1200">
                        <a:effectLst/>
                        <a:latin typeface="Open Sans 1" panose="020B0604020202020204" charset="0"/>
                        <a:ea typeface="Open Sans 1" panose="020B0604020202020204" charset="0"/>
                        <a:cs typeface="Open Sans 1" panose="020B0604020202020204" charset="0"/>
                      </a:endParaRPr>
                    </a:p>
                  </a:txBody>
                  <a:tcPr marL="49542" marR="49542"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1021911559"/>
                  </a:ext>
                </a:extLst>
              </a:tr>
              <a:tr h="334092">
                <a:tc>
                  <a:txBody>
                    <a:bodyPr/>
                    <a:lstStyle/>
                    <a:p>
                      <a:pPr>
                        <a:lnSpc>
                          <a:spcPct val="115000"/>
                        </a:lnSpc>
                        <a:spcAft>
                          <a:spcPts val="0"/>
                        </a:spcAft>
                        <a:buNone/>
                      </a:pPr>
                      <a:r>
                        <a:rPr lang="ru-RU" sz="1200" b="1">
                          <a:effectLst/>
                          <a:latin typeface="Open Sans 1" panose="020B0604020202020204" charset="0"/>
                          <a:ea typeface="Open Sans 1" panose="020B0604020202020204" charset="0"/>
                          <a:cs typeface="Open Sans 1" panose="020B0604020202020204" charset="0"/>
                        </a:rPr>
                        <a:t>Итого обязательства</a:t>
                      </a:r>
                      <a:endParaRPr lang="ru-KG" sz="1200">
                        <a:effectLst/>
                        <a:latin typeface="Open Sans 1" panose="020B0604020202020204" charset="0"/>
                        <a:ea typeface="Open Sans 1" panose="020B0604020202020204" charset="0"/>
                        <a:cs typeface="Open Sans 1" panose="020B0604020202020204" charset="0"/>
                      </a:endParaRPr>
                    </a:p>
                  </a:txBody>
                  <a:tcPr marL="49542" marR="49542"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0"/>
                        </a:spcAft>
                        <a:buNone/>
                      </a:pPr>
                      <a:r>
                        <a:rPr lang="ru-RU" sz="1200" b="1">
                          <a:effectLst/>
                          <a:latin typeface="Open Sans 1" panose="020B0604020202020204" charset="0"/>
                          <a:ea typeface="Open Sans 1" panose="020B0604020202020204" charset="0"/>
                          <a:cs typeface="Open Sans 1" panose="020B0604020202020204" charset="0"/>
                        </a:rPr>
                        <a:t>89 626</a:t>
                      </a:r>
                      <a:endParaRPr lang="ru-KG" sz="1200">
                        <a:effectLst/>
                        <a:latin typeface="Open Sans 1" panose="020B0604020202020204" charset="0"/>
                        <a:ea typeface="Open Sans 1" panose="020B0604020202020204" charset="0"/>
                        <a:cs typeface="Open Sans 1" panose="020B0604020202020204" charset="0"/>
                      </a:endParaRPr>
                    </a:p>
                  </a:txBody>
                  <a:tcPr marL="49542" marR="49542"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0"/>
                        </a:spcAft>
                        <a:buNone/>
                      </a:pPr>
                      <a:r>
                        <a:rPr lang="ru-RU" sz="1200" b="1">
                          <a:effectLst/>
                          <a:latin typeface="Open Sans 1" panose="020B0604020202020204" charset="0"/>
                          <a:ea typeface="Open Sans 1" panose="020B0604020202020204" charset="0"/>
                          <a:cs typeface="Open Sans 1" panose="020B0604020202020204" charset="0"/>
                        </a:rPr>
                        <a:t>56 220</a:t>
                      </a:r>
                      <a:endParaRPr lang="ru-KG" sz="1200">
                        <a:effectLst/>
                        <a:latin typeface="Open Sans 1" panose="020B0604020202020204" charset="0"/>
                        <a:ea typeface="Open Sans 1" panose="020B0604020202020204" charset="0"/>
                        <a:cs typeface="Open Sans 1" panose="020B0604020202020204" charset="0"/>
                      </a:endParaRPr>
                    </a:p>
                  </a:txBody>
                  <a:tcPr marL="49542" marR="49542"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1472724205"/>
                  </a:ext>
                </a:extLst>
              </a:tr>
              <a:tr h="334092">
                <a:tc gridSpan="3">
                  <a:txBody>
                    <a:bodyPr/>
                    <a:lstStyle/>
                    <a:p>
                      <a:pPr>
                        <a:lnSpc>
                          <a:spcPct val="115000"/>
                        </a:lnSpc>
                        <a:spcAft>
                          <a:spcPts val="0"/>
                        </a:spcAft>
                        <a:buNone/>
                      </a:pPr>
                      <a:r>
                        <a:rPr lang="ru-RU" sz="1200" b="1">
                          <a:effectLst/>
                          <a:latin typeface="Open Sans 1" panose="020B0604020202020204" charset="0"/>
                          <a:ea typeface="Open Sans 1" panose="020B0604020202020204" charset="0"/>
                          <a:cs typeface="Open Sans 1" panose="020B0604020202020204" charset="0"/>
                        </a:rPr>
                        <a:t>Фонд защиты депозитов</a:t>
                      </a:r>
                      <a:endParaRPr lang="ru-KG" sz="1200">
                        <a:effectLst/>
                        <a:latin typeface="Open Sans 1" panose="020B0604020202020204" charset="0"/>
                        <a:ea typeface="Open Sans 1" panose="020B0604020202020204" charset="0"/>
                        <a:cs typeface="Open Sans 1" panose="020B0604020202020204" charset="0"/>
                      </a:endParaRPr>
                    </a:p>
                  </a:txBody>
                  <a:tcPr marL="49542" marR="49542"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hMerge="1">
                  <a:txBody>
                    <a:bodyPr/>
                    <a:lstStyle/>
                    <a:p>
                      <a:endParaRPr lang="ru-KG"/>
                    </a:p>
                  </a:txBody>
                  <a:tcPr/>
                </a:tc>
                <a:tc hMerge="1">
                  <a:txBody>
                    <a:bodyPr/>
                    <a:lstStyle/>
                    <a:p>
                      <a:endParaRPr lang="ru-KG"/>
                    </a:p>
                  </a:txBody>
                  <a:tcPr/>
                </a:tc>
                <a:extLst>
                  <a:ext uri="{0D108BD9-81ED-4DB2-BD59-A6C34878D82A}">
                    <a16:rowId xmlns:a16="http://schemas.microsoft.com/office/drawing/2014/main" val="662544438"/>
                  </a:ext>
                </a:extLst>
              </a:tr>
              <a:tr h="368729">
                <a:tc>
                  <a:txBody>
                    <a:bodyPr/>
                    <a:lstStyle/>
                    <a:p>
                      <a:pPr algn="just">
                        <a:lnSpc>
                          <a:spcPct val="115000"/>
                        </a:lnSpc>
                        <a:spcAft>
                          <a:spcPts val="0"/>
                        </a:spcAft>
                        <a:buNone/>
                      </a:pPr>
                      <a:r>
                        <a:rPr lang="ru-RU" sz="1200">
                          <a:effectLst/>
                          <a:latin typeface="Open Sans 1" panose="020B0604020202020204" charset="0"/>
                          <a:ea typeface="Open Sans 1" panose="020B0604020202020204" charset="0"/>
                          <a:cs typeface="Open Sans 1" panose="020B0604020202020204" charset="0"/>
                        </a:rPr>
                        <a:t>Взнос Кабинета Министров КР</a:t>
                      </a:r>
                      <a:endParaRPr lang="ru-KG" sz="1200">
                        <a:effectLst/>
                        <a:latin typeface="Open Sans 1" panose="020B0604020202020204" charset="0"/>
                        <a:ea typeface="Open Sans 1" panose="020B0604020202020204" charset="0"/>
                        <a:cs typeface="Open Sans 1" panose="020B0604020202020204" charset="0"/>
                      </a:endParaRPr>
                    </a:p>
                  </a:txBody>
                  <a:tcPr marL="49542" marR="49542"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0"/>
                        </a:spcAft>
                        <a:buNone/>
                      </a:pPr>
                      <a:r>
                        <a:rPr lang="ru-RU" sz="1200">
                          <a:effectLst/>
                          <a:latin typeface="Open Sans 1" panose="020B0604020202020204" charset="0"/>
                          <a:ea typeface="Open Sans 1" panose="020B0604020202020204" charset="0"/>
                          <a:cs typeface="Open Sans 1" panose="020B0604020202020204" charset="0"/>
                        </a:rPr>
                        <a:t>257 741</a:t>
                      </a:r>
                      <a:endParaRPr lang="ru-KG" sz="1200">
                        <a:effectLst/>
                        <a:latin typeface="Open Sans 1" panose="020B0604020202020204" charset="0"/>
                        <a:ea typeface="Open Sans 1" panose="020B0604020202020204" charset="0"/>
                        <a:cs typeface="Open Sans 1" panose="020B0604020202020204" charset="0"/>
                      </a:endParaRPr>
                    </a:p>
                  </a:txBody>
                  <a:tcPr marL="49542" marR="49542"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0"/>
                        </a:spcAft>
                        <a:buNone/>
                      </a:pPr>
                      <a:r>
                        <a:rPr lang="ru-RU" sz="1200">
                          <a:effectLst/>
                          <a:latin typeface="Open Sans 1" panose="020B0604020202020204" charset="0"/>
                          <a:ea typeface="Open Sans 1" panose="020B0604020202020204" charset="0"/>
                          <a:cs typeface="Open Sans 1" panose="020B0604020202020204" charset="0"/>
                        </a:rPr>
                        <a:t>257 741</a:t>
                      </a:r>
                      <a:endParaRPr lang="ru-KG" sz="1200">
                        <a:effectLst/>
                        <a:latin typeface="Open Sans 1" panose="020B0604020202020204" charset="0"/>
                        <a:ea typeface="Open Sans 1" panose="020B0604020202020204" charset="0"/>
                        <a:cs typeface="Open Sans 1" panose="020B0604020202020204" charset="0"/>
                      </a:endParaRPr>
                    </a:p>
                  </a:txBody>
                  <a:tcPr marL="49542" marR="49542"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1890117246"/>
                  </a:ext>
                </a:extLst>
              </a:tr>
              <a:tr h="292241">
                <a:tc>
                  <a:txBody>
                    <a:bodyPr/>
                    <a:lstStyle/>
                    <a:p>
                      <a:pPr algn="just">
                        <a:lnSpc>
                          <a:spcPct val="115000"/>
                        </a:lnSpc>
                        <a:spcAft>
                          <a:spcPts val="0"/>
                        </a:spcAft>
                        <a:buNone/>
                      </a:pPr>
                      <a:r>
                        <a:rPr lang="ru-RU" sz="1200">
                          <a:effectLst/>
                          <a:latin typeface="Open Sans 1" panose="020B0604020202020204" charset="0"/>
                          <a:ea typeface="Open Sans 1" panose="020B0604020202020204" charset="0"/>
                          <a:cs typeface="Open Sans 1" panose="020B0604020202020204" charset="0"/>
                        </a:rPr>
                        <a:t>Взносы участников </a:t>
                      </a:r>
                      <a:endParaRPr lang="ru-KG" sz="1200">
                        <a:effectLst/>
                        <a:latin typeface="Open Sans 1" panose="020B0604020202020204" charset="0"/>
                        <a:ea typeface="Open Sans 1" panose="020B0604020202020204" charset="0"/>
                        <a:cs typeface="Open Sans 1" panose="020B0604020202020204" charset="0"/>
                      </a:endParaRPr>
                    </a:p>
                  </a:txBody>
                  <a:tcPr marL="49542" marR="49542"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0"/>
                        </a:spcAft>
                        <a:buNone/>
                      </a:pPr>
                      <a:r>
                        <a:rPr lang="ru-RU" sz="1200">
                          <a:effectLst/>
                          <a:latin typeface="Open Sans 1" panose="020B0604020202020204" charset="0"/>
                          <a:ea typeface="Open Sans 1" panose="020B0604020202020204" charset="0"/>
                          <a:cs typeface="Open Sans 1" panose="020B0604020202020204" charset="0"/>
                        </a:rPr>
                        <a:t>5 650 481</a:t>
                      </a:r>
                      <a:endParaRPr lang="ru-KG" sz="1200">
                        <a:effectLst/>
                        <a:latin typeface="Open Sans 1" panose="020B0604020202020204" charset="0"/>
                        <a:ea typeface="Open Sans 1" panose="020B0604020202020204" charset="0"/>
                        <a:cs typeface="Open Sans 1" panose="020B0604020202020204" charset="0"/>
                      </a:endParaRPr>
                    </a:p>
                  </a:txBody>
                  <a:tcPr marL="49542" marR="49542"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0"/>
                        </a:spcAft>
                        <a:buNone/>
                      </a:pPr>
                      <a:r>
                        <a:rPr lang="ru-RU" sz="1200">
                          <a:effectLst/>
                          <a:latin typeface="Open Sans 1" panose="020B0604020202020204" charset="0"/>
                          <a:ea typeface="Open Sans 1" panose="020B0604020202020204" charset="0"/>
                          <a:cs typeface="Open Sans 1" panose="020B0604020202020204" charset="0"/>
                        </a:rPr>
                        <a:t>4 336 674</a:t>
                      </a:r>
                      <a:endParaRPr lang="ru-KG" sz="1200">
                        <a:effectLst/>
                        <a:latin typeface="Open Sans 1" panose="020B0604020202020204" charset="0"/>
                        <a:ea typeface="Open Sans 1" panose="020B0604020202020204" charset="0"/>
                        <a:cs typeface="Open Sans 1" panose="020B0604020202020204" charset="0"/>
                      </a:endParaRPr>
                    </a:p>
                  </a:txBody>
                  <a:tcPr marL="49542" marR="49542"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2047572101"/>
                  </a:ext>
                </a:extLst>
              </a:tr>
              <a:tr h="296571">
                <a:tc>
                  <a:txBody>
                    <a:bodyPr/>
                    <a:lstStyle/>
                    <a:p>
                      <a:pPr algn="just">
                        <a:lnSpc>
                          <a:spcPct val="115000"/>
                        </a:lnSpc>
                        <a:spcAft>
                          <a:spcPts val="0"/>
                        </a:spcAft>
                        <a:buNone/>
                      </a:pPr>
                      <a:r>
                        <a:rPr lang="ru-RU" sz="1200">
                          <a:effectLst/>
                          <a:latin typeface="Open Sans 1" panose="020B0604020202020204" charset="0"/>
                          <a:ea typeface="Open Sans 1" panose="020B0604020202020204" charset="0"/>
                          <a:cs typeface="Open Sans 1" panose="020B0604020202020204" charset="0"/>
                        </a:rPr>
                        <a:t>Накопленный чистый доход</a:t>
                      </a:r>
                      <a:endParaRPr lang="ru-KG" sz="1200">
                        <a:effectLst/>
                        <a:latin typeface="Open Sans 1" panose="020B0604020202020204" charset="0"/>
                        <a:ea typeface="Open Sans 1" panose="020B0604020202020204" charset="0"/>
                        <a:cs typeface="Open Sans 1" panose="020B0604020202020204" charset="0"/>
                      </a:endParaRPr>
                    </a:p>
                  </a:txBody>
                  <a:tcPr marL="49542" marR="49542"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0"/>
                        </a:spcAft>
                        <a:buNone/>
                      </a:pPr>
                      <a:r>
                        <a:rPr lang="ru-RU" sz="1200">
                          <a:effectLst/>
                          <a:latin typeface="Open Sans 1" panose="020B0604020202020204" charset="0"/>
                          <a:ea typeface="Open Sans 1" panose="020B0604020202020204" charset="0"/>
                          <a:cs typeface="Open Sans 1" panose="020B0604020202020204" charset="0"/>
                        </a:rPr>
                        <a:t>3 802 048</a:t>
                      </a:r>
                      <a:endParaRPr lang="ru-KG" sz="1200">
                        <a:effectLst/>
                        <a:latin typeface="Open Sans 1" panose="020B0604020202020204" charset="0"/>
                        <a:ea typeface="Open Sans 1" panose="020B0604020202020204" charset="0"/>
                        <a:cs typeface="Open Sans 1" panose="020B0604020202020204" charset="0"/>
                      </a:endParaRPr>
                    </a:p>
                  </a:txBody>
                  <a:tcPr marL="49542" marR="49542"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0"/>
                        </a:spcAft>
                        <a:buNone/>
                      </a:pPr>
                      <a:r>
                        <a:rPr lang="ru-RU" sz="1200">
                          <a:effectLst/>
                          <a:latin typeface="Open Sans 1" panose="020B0604020202020204" charset="0"/>
                          <a:ea typeface="Open Sans 1" panose="020B0604020202020204" charset="0"/>
                          <a:cs typeface="Open Sans 1" panose="020B0604020202020204" charset="0"/>
                        </a:rPr>
                        <a:t>2 876 136</a:t>
                      </a:r>
                      <a:endParaRPr lang="ru-KG" sz="1200">
                        <a:effectLst/>
                        <a:latin typeface="Open Sans 1" panose="020B0604020202020204" charset="0"/>
                        <a:ea typeface="Open Sans 1" panose="020B0604020202020204" charset="0"/>
                        <a:cs typeface="Open Sans 1" panose="020B0604020202020204" charset="0"/>
                      </a:endParaRPr>
                    </a:p>
                  </a:txBody>
                  <a:tcPr marL="49542" marR="49542"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4205094707"/>
                  </a:ext>
                </a:extLst>
              </a:tr>
              <a:tr h="334092">
                <a:tc>
                  <a:txBody>
                    <a:bodyPr/>
                    <a:lstStyle/>
                    <a:p>
                      <a:pPr algn="just">
                        <a:lnSpc>
                          <a:spcPct val="115000"/>
                        </a:lnSpc>
                        <a:spcAft>
                          <a:spcPts val="0"/>
                        </a:spcAft>
                        <a:buNone/>
                      </a:pPr>
                      <a:r>
                        <a:rPr lang="ru-RU" sz="1200" b="1" dirty="0">
                          <a:effectLst/>
                          <a:latin typeface="Open Sans 1" panose="020B0604020202020204" charset="0"/>
                          <a:ea typeface="Open Sans 1" panose="020B0604020202020204" charset="0"/>
                          <a:cs typeface="Open Sans 1" panose="020B0604020202020204" charset="0"/>
                        </a:rPr>
                        <a:t>Итого Фонд защиты депозитов</a:t>
                      </a:r>
                      <a:endParaRPr lang="ru-KG" sz="1200" dirty="0">
                        <a:effectLst/>
                        <a:latin typeface="Open Sans 1" panose="020B0604020202020204" charset="0"/>
                        <a:ea typeface="Open Sans 1" panose="020B0604020202020204" charset="0"/>
                        <a:cs typeface="Open Sans 1" panose="020B0604020202020204" charset="0"/>
                      </a:endParaRPr>
                    </a:p>
                  </a:txBody>
                  <a:tcPr marL="49542" marR="49542"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0"/>
                        </a:spcAft>
                        <a:buNone/>
                      </a:pPr>
                      <a:r>
                        <a:rPr lang="ru-RU" sz="1200" b="1">
                          <a:effectLst/>
                          <a:latin typeface="Open Sans 1" panose="020B0604020202020204" charset="0"/>
                          <a:ea typeface="Open Sans 1" panose="020B0604020202020204" charset="0"/>
                          <a:cs typeface="Open Sans 1" panose="020B0604020202020204" charset="0"/>
                        </a:rPr>
                        <a:t>9 710 270</a:t>
                      </a:r>
                      <a:endParaRPr lang="ru-KG" sz="1200">
                        <a:effectLst/>
                        <a:latin typeface="Open Sans 1" panose="020B0604020202020204" charset="0"/>
                        <a:ea typeface="Open Sans 1" panose="020B0604020202020204" charset="0"/>
                        <a:cs typeface="Open Sans 1" panose="020B0604020202020204" charset="0"/>
                      </a:endParaRPr>
                    </a:p>
                  </a:txBody>
                  <a:tcPr marL="49542" marR="49542"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0"/>
                        </a:spcAft>
                        <a:buNone/>
                      </a:pPr>
                      <a:r>
                        <a:rPr lang="ru-RU" sz="1200" b="1">
                          <a:effectLst/>
                          <a:latin typeface="Open Sans 1" panose="020B0604020202020204" charset="0"/>
                          <a:ea typeface="Open Sans 1" panose="020B0604020202020204" charset="0"/>
                          <a:cs typeface="Open Sans 1" panose="020B0604020202020204" charset="0"/>
                        </a:rPr>
                        <a:t>7 470 551</a:t>
                      </a:r>
                      <a:endParaRPr lang="ru-KG" sz="1200">
                        <a:effectLst/>
                        <a:latin typeface="Open Sans 1" panose="020B0604020202020204" charset="0"/>
                        <a:ea typeface="Open Sans 1" panose="020B0604020202020204" charset="0"/>
                        <a:cs typeface="Open Sans 1" panose="020B0604020202020204" charset="0"/>
                      </a:endParaRPr>
                    </a:p>
                  </a:txBody>
                  <a:tcPr marL="49542" marR="49542"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735492705"/>
                  </a:ext>
                </a:extLst>
              </a:tr>
              <a:tr h="607213">
                <a:tc>
                  <a:txBody>
                    <a:bodyPr/>
                    <a:lstStyle/>
                    <a:p>
                      <a:pPr algn="just">
                        <a:lnSpc>
                          <a:spcPct val="115000"/>
                        </a:lnSpc>
                        <a:spcAft>
                          <a:spcPts val="0"/>
                        </a:spcAft>
                        <a:buNone/>
                      </a:pPr>
                      <a:r>
                        <a:rPr lang="ru-RU" sz="1200" b="1">
                          <a:effectLst/>
                          <a:latin typeface="Open Sans 1" panose="020B0604020202020204" charset="0"/>
                          <a:ea typeface="Open Sans 1" panose="020B0604020202020204" charset="0"/>
                          <a:cs typeface="Open Sans 1" panose="020B0604020202020204" charset="0"/>
                        </a:rPr>
                        <a:t>Итого Фонд защиты депозитов и </a:t>
                      </a:r>
                      <a:endParaRPr lang="ru-KG" sz="1200">
                        <a:effectLst/>
                        <a:latin typeface="Open Sans 1" panose="020B0604020202020204" charset="0"/>
                        <a:ea typeface="Open Sans 1" panose="020B0604020202020204" charset="0"/>
                        <a:cs typeface="Open Sans 1" panose="020B0604020202020204" charset="0"/>
                      </a:endParaRPr>
                    </a:p>
                    <a:p>
                      <a:pPr algn="just">
                        <a:lnSpc>
                          <a:spcPct val="115000"/>
                        </a:lnSpc>
                        <a:spcAft>
                          <a:spcPts val="0"/>
                        </a:spcAft>
                        <a:buNone/>
                      </a:pPr>
                      <a:r>
                        <a:rPr lang="ru-RU" sz="1200" b="1">
                          <a:effectLst/>
                          <a:latin typeface="Open Sans 1" panose="020B0604020202020204" charset="0"/>
                          <a:ea typeface="Open Sans 1" panose="020B0604020202020204" charset="0"/>
                          <a:cs typeface="Open Sans 1" panose="020B0604020202020204" charset="0"/>
                        </a:rPr>
                        <a:t>обязательства</a:t>
                      </a:r>
                      <a:endParaRPr lang="ru-KG" sz="1200">
                        <a:effectLst/>
                        <a:latin typeface="Open Sans 1" panose="020B0604020202020204" charset="0"/>
                        <a:ea typeface="Open Sans 1" panose="020B0604020202020204" charset="0"/>
                        <a:cs typeface="Open Sans 1" panose="020B0604020202020204" charset="0"/>
                      </a:endParaRPr>
                    </a:p>
                  </a:txBody>
                  <a:tcPr marL="49542" marR="49542"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algn="r">
                        <a:lnSpc>
                          <a:spcPct val="115000"/>
                        </a:lnSpc>
                        <a:spcAft>
                          <a:spcPts val="0"/>
                        </a:spcAft>
                        <a:buNone/>
                      </a:pPr>
                      <a:r>
                        <a:rPr lang="ky-KG" sz="1200" b="1">
                          <a:effectLst/>
                          <a:latin typeface="Open Sans 1" panose="020B0604020202020204" charset="0"/>
                          <a:ea typeface="Open Sans 1" panose="020B0604020202020204" charset="0"/>
                          <a:cs typeface="Open Sans 1" panose="020B0604020202020204" charset="0"/>
                        </a:rPr>
                        <a:t>9 799 896</a:t>
                      </a:r>
                      <a:endParaRPr lang="ru-KG" sz="1200">
                        <a:effectLst/>
                        <a:latin typeface="Open Sans 1" panose="020B0604020202020204" charset="0"/>
                        <a:ea typeface="Open Sans 1" panose="020B0604020202020204" charset="0"/>
                        <a:cs typeface="Open Sans 1" panose="020B0604020202020204" charset="0"/>
                      </a:endParaRPr>
                    </a:p>
                  </a:txBody>
                  <a:tcPr marL="49542" marR="49542"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algn="r">
                        <a:lnSpc>
                          <a:spcPct val="115000"/>
                        </a:lnSpc>
                        <a:spcAft>
                          <a:spcPts val="0"/>
                        </a:spcAft>
                        <a:buNone/>
                      </a:pPr>
                      <a:r>
                        <a:rPr lang="ky-KG" sz="1200" b="1" dirty="0">
                          <a:effectLst/>
                          <a:latin typeface="Open Sans 1" panose="020B0604020202020204" charset="0"/>
                          <a:ea typeface="Open Sans 1" panose="020B0604020202020204" charset="0"/>
                          <a:cs typeface="Open Sans 1" panose="020B0604020202020204" charset="0"/>
                        </a:rPr>
                        <a:t>7 526 771</a:t>
                      </a:r>
                      <a:endParaRPr lang="ru-KG" sz="1200" dirty="0">
                        <a:effectLst/>
                        <a:latin typeface="Open Sans 1" panose="020B0604020202020204" charset="0"/>
                        <a:ea typeface="Open Sans 1" panose="020B0604020202020204" charset="0"/>
                        <a:cs typeface="Open Sans 1" panose="020B0604020202020204" charset="0"/>
                      </a:endParaRPr>
                    </a:p>
                  </a:txBody>
                  <a:tcPr marL="49542" marR="49542"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50918991"/>
                  </a:ext>
                </a:extLst>
              </a:tr>
            </a:tbl>
          </a:graphicData>
        </a:graphic>
      </p:graphicFrame>
      <p:graphicFrame>
        <p:nvGraphicFramePr>
          <p:cNvPr id="22" name="Таблица 21">
            <a:extLst>
              <a:ext uri="{FF2B5EF4-FFF2-40B4-BE49-F238E27FC236}">
                <a16:creationId xmlns:a16="http://schemas.microsoft.com/office/drawing/2014/main" id="{DC0848D4-B2E5-B017-77EC-B49EBF42AFEF}"/>
              </a:ext>
            </a:extLst>
          </p:cNvPr>
          <p:cNvGraphicFramePr>
            <a:graphicFrameLocks noGrp="1"/>
          </p:cNvGraphicFramePr>
          <p:nvPr>
            <p:extLst>
              <p:ext uri="{D42A27DB-BD31-4B8C-83A1-F6EECF244321}">
                <p14:modId xmlns:p14="http://schemas.microsoft.com/office/powerpoint/2010/main" val="3369593319"/>
              </p:ext>
            </p:extLst>
          </p:nvPr>
        </p:nvGraphicFramePr>
        <p:xfrm>
          <a:off x="994707" y="9370254"/>
          <a:ext cx="5921375" cy="553085"/>
        </p:xfrm>
        <a:graphic>
          <a:graphicData uri="http://schemas.openxmlformats.org/drawingml/2006/table">
            <a:tbl>
              <a:tblPr firstRow="1" firstCol="1" lastRow="1" lastCol="1" bandRow="1" bandCol="1"/>
              <a:tblGrid>
                <a:gridCol w="2383790">
                  <a:extLst>
                    <a:ext uri="{9D8B030D-6E8A-4147-A177-3AD203B41FA5}">
                      <a16:colId xmlns:a16="http://schemas.microsoft.com/office/drawing/2014/main" val="3614528420"/>
                    </a:ext>
                  </a:extLst>
                </a:gridCol>
                <a:gridCol w="1132205">
                  <a:extLst>
                    <a:ext uri="{9D8B030D-6E8A-4147-A177-3AD203B41FA5}">
                      <a16:colId xmlns:a16="http://schemas.microsoft.com/office/drawing/2014/main" val="497554597"/>
                    </a:ext>
                  </a:extLst>
                </a:gridCol>
                <a:gridCol w="2405380">
                  <a:extLst>
                    <a:ext uri="{9D8B030D-6E8A-4147-A177-3AD203B41FA5}">
                      <a16:colId xmlns:a16="http://schemas.microsoft.com/office/drawing/2014/main" val="2264595411"/>
                    </a:ext>
                  </a:extLst>
                </a:gridCol>
              </a:tblGrid>
              <a:tr h="349885">
                <a:tc>
                  <a:txBody>
                    <a:bodyPr/>
                    <a:lstStyle/>
                    <a:p>
                      <a:pPr>
                        <a:spcAft>
                          <a:spcPts val="600"/>
                        </a:spcAft>
                        <a:buNone/>
                      </a:pPr>
                      <a:r>
                        <a:rPr lang="ru-RU" sz="1200" b="0" kern="1200" dirty="0">
                          <a:solidFill>
                            <a:srgbClr val="002F80"/>
                          </a:solidFill>
                          <a:latin typeface="Open Sans 1 Bold" panose="020B0604020202020204" charset="0"/>
                          <a:ea typeface="Open Sans 1 Bold" panose="020B0604020202020204" charset="0"/>
                          <a:cs typeface="Open Sans 1 Bold" panose="020B0604020202020204" charset="0"/>
                        </a:rPr>
                        <a:t>Исполнительный директор</a:t>
                      </a:r>
                      <a:endParaRPr lang="ru-KG" sz="1200" b="0" kern="1200" dirty="0">
                        <a:solidFill>
                          <a:srgbClr val="002F80"/>
                        </a:solidFill>
                        <a:latin typeface="Open Sans 1 Bold" panose="020B0604020202020204" charset="0"/>
                        <a:ea typeface="Open Sans 1 Bold" panose="020B0604020202020204" charset="0"/>
                        <a:cs typeface="Open Sans 1 Bold" panose="020B0604020202020204" charset="0"/>
                      </a:endParaRPr>
                    </a:p>
                  </a:txBody>
                  <a:tcPr marL="68580" marR="68580" marT="0" marB="0">
                    <a:lnL>
                      <a:noFill/>
                    </a:lnL>
                    <a:lnR>
                      <a:noFill/>
                    </a:lnR>
                    <a:lnT>
                      <a:noFill/>
                    </a:lnT>
                    <a:lnB>
                      <a:noFill/>
                    </a:lnB>
                    <a:noFill/>
                  </a:tcPr>
                </a:tc>
                <a:tc>
                  <a:txBody>
                    <a:bodyPr/>
                    <a:lstStyle/>
                    <a:p>
                      <a:pPr algn="ctr">
                        <a:spcAft>
                          <a:spcPts val="600"/>
                        </a:spcAft>
                        <a:buNone/>
                      </a:pPr>
                      <a:r>
                        <a:rPr lang="ru-RU" sz="1200" b="0" kern="1200">
                          <a:solidFill>
                            <a:srgbClr val="002F80"/>
                          </a:solidFill>
                          <a:latin typeface="Open Sans 1 Bold" panose="020B0604020202020204" charset="0"/>
                          <a:ea typeface="Open Sans 1 Bold" panose="020B0604020202020204" charset="0"/>
                          <a:cs typeface="Open Sans 1 Bold" panose="020B0604020202020204" charset="0"/>
                        </a:rPr>
                        <a:t> </a:t>
                      </a:r>
                      <a:endParaRPr lang="ru-KG" sz="1200" b="0" kern="1200">
                        <a:solidFill>
                          <a:srgbClr val="002F80"/>
                        </a:solidFill>
                        <a:latin typeface="Open Sans 1 Bold" panose="020B0604020202020204" charset="0"/>
                        <a:ea typeface="Open Sans 1 Bold" panose="020B0604020202020204" charset="0"/>
                        <a:cs typeface="Open Sans 1 Bold" panose="020B0604020202020204" charset="0"/>
                      </a:endParaRPr>
                    </a:p>
                  </a:txBody>
                  <a:tcPr marL="68580" marR="68580" marT="0" marB="0">
                    <a:lnL>
                      <a:noFill/>
                    </a:lnL>
                    <a:lnR>
                      <a:noFill/>
                    </a:lnR>
                    <a:lnT>
                      <a:noFill/>
                    </a:lnT>
                    <a:lnB>
                      <a:noFill/>
                    </a:lnB>
                    <a:noFill/>
                  </a:tcPr>
                </a:tc>
                <a:tc>
                  <a:txBody>
                    <a:bodyPr/>
                    <a:lstStyle/>
                    <a:p>
                      <a:pPr>
                        <a:spcAft>
                          <a:spcPts val="600"/>
                        </a:spcAft>
                        <a:buNone/>
                      </a:pPr>
                      <a:r>
                        <a:rPr lang="ru-RU" sz="1200" b="0" kern="1200">
                          <a:solidFill>
                            <a:srgbClr val="002F80"/>
                          </a:solidFill>
                          <a:latin typeface="Open Sans 1 Bold" panose="020B0604020202020204" charset="0"/>
                          <a:ea typeface="Open Sans 1 Bold" panose="020B0604020202020204" charset="0"/>
                          <a:cs typeface="Open Sans 1 Bold" panose="020B0604020202020204" charset="0"/>
                        </a:rPr>
                        <a:t>Главный бухгалтер</a:t>
                      </a:r>
                      <a:endParaRPr lang="ru-KG" sz="1200" b="0" kern="1200">
                        <a:solidFill>
                          <a:srgbClr val="002F80"/>
                        </a:solidFill>
                        <a:latin typeface="Open Sans 1 Bold" panose="020B0604020202020204" charset="0"/>
                        <a:ea typeface="Open Sans 1 Bold" panose="020B0604020202020204" charset="0"/>
                        <a:cs typeface="Open Sans 1 Bold" panose="020B0604020202020204" charset="0"/>
                      </a:endParaRPr>
                    </a:p>
                  </a:txBody>
                  <a:tcPr marL="68580" marR="68580" marT="0" marB="0">
                    <a:lnL>
                      <a:noFill/>
                    </a:lnL>
                    <a:lnR>
                      <a:noFill/>
                    </a:lnR>
                    <a:lnT>
                      <a:noFill/>
                    </a:lnT>
                    <a:lnB>
                      <a:noFill/>
                    </a:lnB>
                    <a:noFill/>
                  </a:tcPr>
                </a:tc>
                <a:extLst>
                  <a:ext uri="{0D108BD9-81ED-4DB2-BD59-A6C34878D82A}">
                    <a16:rowId xmlns:a16="http://schemas.microsoft.com/office/drawing/2014/main" val="4287834035"/>
                  </a:ext>
                </a:extLst>
              </a:tr>
              <a:tr h="203200">
                <a:tc>
                  <a:txBody>
                    <a:bodyPr/>
                    <a:lstStyle/>
                    <a:p>
                      <a:pPr>
                        <a:spcAft>
                          <a:spcPts val="600"/>
                        </a:spcAft>
                        <a:buNone/>
                      </a:pPr>
                      <a:r>
                        <a:rPr lang="ru-RU" sz="1200" b="0" kern="1200" dirty="0">
                          <a:solidFill>
                            <a:srgbClr val="002F80"/>
                          </a:solidFill>
                          <a:latin typeface="Open Sans 1 Bold" panose="020B0604020202020204" charset="0"/>
                          <a:ea typeface="Open Sans 1 Bold" panose="020B0604020202020204" charset="0"/>
                          <a:cs typeface="Open Sans 1 Bold" panose="020B0604020202020204" charset="0"/>
                        </a:rPr>
                        <a:t>К. Дж. Букуев </a:t>
                      </a:r>
                      <a:endParaRPr lang="ru-KG" sz="1200" b="0" kern="1200" dirty="0">
                        <a:solidFill>
                          <a:srgbClr val="002F80"/>
                        </a:solidFill>
                        <a:latin typeface="Open Sans 1 Bold" panose="020B0604020202020204" charset="0"/>
                        <a:ea typeface="Open Sans 1 Bold" panose="020B0604020202020204" charset="0"/>
                        <a:cs typeface="Open Sans 1 Bold" panose="020B0604020202020204" charset="0"/>
                      </a:endParaRPr>
                    </a:p>
                  </a:txBody>
                  <a:tcPr marL="68580" marR="68580" marT="0" marB="0">
                    <a:lnL>
                      <a:noFill/>
                    </a:lnL>
                    <a:lnR>
                      <a:noFill/>
                    </a:lnR>
                    <a:lnT>
                      <a:noFill/>
                    </a:lnT>
                    <a:lnB>
                      <a:noFill/>
                    </a:lnB>
                    <a:noFill/>
                  </a:tcPr>
                </a:tc>
                <a:tc>
                  <a:txBody>
                    <a:bodyPr/>
                    <a:lstStyle/>
                    <a:p>
                      <a:pPr>
                        <a:spcAft>
                          <a:spcPts val="600"/>
                        </a:spcAft>
                        <a:buNone/>
                      </a:pPr>
                      <a:r>
                        <a:rPr lang="ru-RU" sz="1200" b="0" kern="1200" dirty="0">
                          <a:solidFill>
                            <a:srgbClr val="002F80"/>
                          </a:solidFill>
                          <a:latin typeface="Open Sans 1 Bold" panose="020B0604020202020204" charset="0"/>
                          <a:ea typeface="Open Sans 1 Bold" panose="020B0604020202020204" charset="0"/>
                          <a:cs typeface="Open Sans 1 Bold" panose="020B0604020202020204" charset="0"/>
                        </a:rPr>
                        <a:t> </a:t>
                      </a:r>
                      <a:endParaRPr lang="ru-KG" sz="1200" b="0" kern="1200" dirty="0">
                        <a:solidFill>
                          <a:srgbClr val="002F80"/>
                        </a:solidFill>
                        <a:latin typeface="Open Sans 1 Bold" panose="020B0604020202020204" charset="0"/>
                        <a:ea typeface="Open Sans 1 Bold" panose="020B0604020202020204" charset="0"/>
                        <a:cs typeface="Open Sans 1 Bold" panose="020B0604020202020204" charset="0"/>
                      </a:endParaRPr>
                    </a:p>
                  </a:txBody>
                  <a:tcPr marL="68580" marR="68580" marT="0" marB="0">
                    <a:lnL>
                      <a:noFill/>
                    </a:lnL>
                    <a:lnR>
                      <a:noFill/>
                    </a:lnR>
                    <a:lnT>
                      <a:noFill/>
                    </a:lnT>
                    <a:lnB>
                      <a:noFill/>
                    </a:lnB>
                    <a:noFill/>
                  </a:tcPr>
                </a:tc>
                <a:tc>
                  <a:txBody>
                    <a:bodyPr/>
                    <a:lstStyle/>
                    <a:p>
                      <a:pPr>
                        <a:spcAft>
                          <a:spcPts val="600"/>
                        </a:spcAft>
                        <a:buNone/>
                      </a:pPr>
                      <a:r>
                        <a:rPr lang="ru-RU" sz="1200" b="0" kern="1200" dirty="0" err="1">
                          <a:solidFill>
                            <a:srgbClr val="002F80"/>
                          </a:solidFill>
                          <a:latin typeface="Open Sans 1 Bold" panose="020B0604020202020204" charset="0"/>
                          <a:ea typeface="Open Sans 1 Bold" panose="020B0604020202020204" charset="0"/>
                          <a:cs typeface="Open Sans 1 Bold" panose="020B0604020202020204" charset="0"/>
                        </a:rPr>
                        <a:t>Байдылда</a:t>
                      </a:r>
                      <a:r>
                        <a:rPr lang="ru-RU" sz="1200" b="0" kern="1200" dirty="0">
                          <a:solidFill>
                            <a:srgbClr val="002F80"/>
                          </a:solidFill>
                          <a:latin typeface="Open Sans 1 Bold" panose="020B0604020202020204" charset="0"/>
                          <a:ea typeface="Open Sans 1 Bold" panose="020B0604020202020204" charset="0"/>
                          <a:cs typeface="Open Sans 1 Bold" panose="020B0604020202020204" charset="0"/>
                        </a:rPr>
                        <a:t> уулу И.</a:t>
                      </a:r>
                      <a:endParaRPr lang="ru-KG" sz="1200" b="0" kern="1200" dirty="0">
                        <a:solidFill>
                          <a:srgbClr val="002F80"/>
                        </a:solidFill>
                        <a:latin typeface="Open Sans 1 Bold" panose="020B0604020202020204" charset="0"/>
                        <a:ea typeface="Open Sans 1 Bold" panose="020B0604020202020204" charset="0"/>
                        <a:cs typeface="Open Sans 1 Bold" panose="020B0604020202020204" charset="0"/>
                      </a:endParaRPr>
                    </a:p>
                  </a:txBody>
                  <a:tcPr marL="68580" marR="68580" marT="0" marB="0">
                    <a:lnL>
                      <a:noFill/>
                    </a:lnL>
                    <a:lnR>
                      <a:noFill/>
                    </a:lnR>
                    <a:lnT>
                      <a:noFill/>
                    </a:lnT>
                    <a:lnB>
                      <a:noFill/>
                    </a:lnB>
                    <a:noFill/>
                  </a:tcPr>
                </a:tc>
                <a:extLst>
                  <a:ext uri="{0D108BD9-81ED-4DB2-BD59-A6C34878D82A}">
                    <a16:rowId xmlns:a16="http://schemas.microsoft.com/office/drawing/2014/main" val="1082062572"/>
                  </a:ext>
                </a:extLst>
              </a:tr>
            </a:tbl>
          </a:graphicData>
        </a:graphic>
      </p:graphicFrame>
    </p:spTree>
    <p:extLst>
      <p:ext uri="{BB962C8B-B14F-4D97-AF65-F5344CB8AC3E}">
        <p14:creationId xmlns:p14="http://schemas.microsoft.com/office/powerpoint/2010/main" val="11201655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A46039-B1CE-8C03-A2C2-AAAA3BFE4B3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AF0E6A1-D0E3-82CB-C858-1DEA228C4BC5}"/>
              </a:ext>
            </a:extLst>
          </p:cNvPr>
          <p:cNvSpPr/>
          <p:nvPr/>
        </p:nvSpPr>
        <p:spPr>
          <a:xfrm>
            <a:off x="0" y="12700"/>
            <a:ext cx="7556500" cy="10692000"/>
          </a:xfrm>
          <a:custGeom>
            <a:avLst/>
            <a:gdLst/>
            <a:ahLst/>
            <a:cxnLst/>
            <a:rect l="l" t="t" r="r" b="b"/>
            <a:pathLst>
              <a:path w="7560000" h="10692000">
                <a:moveTo>
                  <a:pt x="0" y="0"/>
                </a:moveTo>
                <a:lnTo>
                  <a:pt x="7560000" y="0"/>
                </a:lnTo>
                <a:lnTo>
                  <a:pt x="7560000" y="10692000"/>
                </a:lnTo>
                <a:lnTo>
                  <a:pt x="0" y="10692000"/>
                </a:lnTo>
                <a:lnTo>
                  <a:pt x="0" y="0"/>
                </a:lnTo>
                <a:close/>
              </a:path>
            </a:pathLst>
          </a:custGeom>
          <a:blipFill>
            <a:blip r:embed="rId3"/>
            <a:stretch>
              <a:fillRect l="-4952" t="-1069" r="-168243" b="-1069"/>
            </a:stretch>
          </a:blipFill>
        </p:spPr>
        <p:txBody>
          <a:bodyPr/>
          <a:lstStyle/>
          <a:p>
            <a:endParaRPr lang="ru-KG" dirty="0"/>
          </a:p>
        </p:txBody>
      </p:sp>
      <p:sp>
        <p:nvSpPr>
          <p:cNvPr id="3" name="AutoShape 7">
            <a:extLst>
              <a:ext uri="{FF2B5EF4-FFF2-40B4-BE49-F238E27FC236}">
                <a16:creationId xmlns:a16="http://schemas.microsoft.com/office/drawing/2014/main" id="{BA36B6E0-53B5-DC71-EA19-060A0AF126CA}"/>
              </a:ext>
            </a:extLst>
          </p:cNvPr>
          <p:cNvSpPr/>
          <p:nvPr/>
        </p:nvSpPr>
        <p:spPr>
          <a:xfrm>
            <a:off x="756000" y="10042933"/>
            <a:ext cx="6047992" cy="2381"/>
          </a:xfrm>
          <a:prstGeom prst="line">
            <a:avLst/>
          </a:prstGeom>
          <a:ln w="19050" cap="rnd">
            <a:solidFill>
              <a:srgbClr val="4F4F4F"/>
            </a:solidFill>
            <a:prstDash val="solid"/>
            <a:headEnd type="none" w="sm" len="sm"/>
            <a:tailEnd type="none" w="sm" len="sm"/>
          </a:ln>
        </p:spPr>
      </p:sp>
      <p:sp>
        <p:nvSpPr>
          <p:cNvPr id="4" name="TextBox 15">
            <a:extLst>
              <a:ext uri="{FF2B5EF4-FFF2-40B4-BE49-F238E27FC236}">
                <a16:creationId xmlns:a16="http://schemas.microsoft.com/office/drawing/2014/main" id="{ECBB1215-45F3-1A69-3522-E478E2C51263}"/>
              </a:ext>
            </a:extLst>
          </p:cNvPr>
          <p:cNvSpPr txBox="1"/>
          <p:nvPr/>
        </p:nvSpPr>
        <p:spPr>
          <a:xfrm>
            <a:off x="3614078" y="10284501"/>
            <a:ext cx="3201564" cy="181012"/>
          </a:xfrm>
          <a:prstGeom prst="rect">
            <a:avLst/>
          </a:prstGeom>
        </p:spPr>
        <p:txBody>
          <a:bodyPr lIns="0" tIns="0" rIns="0" bIns="0" rtlCol="0" anchor="t">
            <a:spAutoFit/>
          </a:bodyPr>
          <a:lstStyle/>
          <a:p>
            <a:pPr algn="r">
              <a:lnSpc>
                <a:spcPts val="1400"/>
              </a:lnSpc>
            </a:pPr>
            <a:r>
              <a:rPr lang="ru-RU" sz="1400" i="1" dirty="0">
                <a:solidFill>
                  <a:srgbClr val="4F4F4F"/>
                </a:solidFill>
                <a:latin typeface="Open Sans 1 Italics"/>
                <a:ea typeface="Open Sans 1 Italics"/>
                <a:cs typeface="Open Sans 1 Italics"/>
                <a:sym typeface="Open Sans 1 Italics"/>
              </a:rPr>
              <a:t>Годовой отчет за </a:t>
            </a:r>
            <a:r>
              <a:rPr lang="en-US" sz="1400" i="1" dirty="0">
                <a:solidFill>
                  <a:srgbClr val="4F4F4F"/>
                </a:solidFill>
                <a:latin typeface="Open Sans 1 Italics"/>
                <a:ea typeface="Open Sans 1 Italics"/>
                <a:cs typeface="Open Sans 1 Italics"/>
                <a:sym typeface="Open Sans 1 Italics"/>
              </a:rPr>
              <a:t>202</a:t>
            </a:r>
            <a:r>
              <a:rPr lang="ru-RU" sz="1400" i="1" dirty="0">
                <a:solidFill>
                  <a:srgbClr val="4F4F4F"/>
                </a:solidFill>
                <a:latin typeface="Open Sans 1 Italics"/>
                <a:ea typeface="Open Sans 1 Italics"/>
                <a:cs typeface="Open Sans 1 Italics"/>
                <a:sym typeface="Open Sans 1 Italics"/>
              </a:rPr>
              <a:t>5 год</a:t>
            </a:r>
            <a:endParaRPr lang="en-US" sz="1400" i="1" dirty="0">
              <a:solidFill>
                <a:srgbClr val="4F4F4F"/>
              </a:solidFill>
              <a:latin typeface="Open Sans 1 Italics"/>
              <a:ea typeface="Open Sans 1 Italics"/>
              <a:cs typeface="Open Sans 1 Italics"/>
              <a:sym typeface="Open Sans 1 Italics"/>
            </a:endParaRPr>
          </a:p>
        </p:txBody>
      </p:sp>
      <p:grpSp>
        <p:nvGrpSpPr>
          <p:cNvPr id="5" name="Group 2">
            <a:extLst>
              <a:ext uri="{FF2B5EF4-FFF2-40B4-BE49-F238E27FC236}">
                <a16:creationId xmlns:a16="http://schemas.microsoft.com/office/drawing/2014/main" id="{D596175A-E017-3BF5-20F2-B15222A09C3F}"/>
              </a:ext>
            </a:extLst>
          </p:cNvPr>
          <p:cNvGrpSpPr/>
          <p:nvPr/>
        </p:nvGrpSpPr>
        <p:grpSpPr>
          <a:xfrm>
            <a:off x="756000" y="10150006"/>
            <a:ext cx="490114" cy="490114"/>
            <a:chOff x="0" y="0"/>
            <a:chExt cx="812800" cy="812800"/>
          </a:xfrm>
        </p:grpSpPr>
        <p:sp>
          <p:nvSpPr>
            <p:cNvPr id="6" name="Freeform 3">
              <a:extLst>
                <a:ext uri="{FF2B5EF4-FFF2-40B4-BE49-F238E27FC236}">
                  <a16:creationId xmlns:a16="http://schemas.microsoft.com/office/drawing/2014/main" id="{7F495A83-B54A-C6C4-769F-7BCE6CB0A5B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DEDED"/>
            </a:solidFill>
          </p:spPr>
          <p:txBody>
            <a:bodyPr anchor="ctr"/>
            <a:lstStyle/>
            <a:p>
              <a:endParaRPr lang="ru-KG"/>
            </a:p>
          </p:txBody>
        </p:sp>
        <p:sp>
          <p:nvSpPr>
            <p:cNvPr id="8" name="TextBox 4">
              <a:extLst>
                <a:ext uri="{FF2B5EF4-FFF2-40B4-BE49-F238E27FC236}">
                  <a16:creationId xmlns:a16="http://schemas.microsoft.com/office/drawing/2014/main" id="{3A01A412-1C31-F4D9-C9BA-F2C15CDD4C6C}"/>
                </a:ext>
              </a:extLst>
            </p:cNvPr>
            <p:cNvSpPr txBox="1"/>
            <p:nvPr/>
          </p:nvSpPr>
          <p:spPr>
            <a:xfrm>
              <a:off x="76200" y="76200"/>
              <a:ext cx="660400" cy="660400"/>
            </a:xfrm>
            <a:prstGeom prst="rect">
              <a:avLst/>
            </a:prstGeom>
          </p:spPr>
          <p:txBody>
            <a:bodyPr lIns="50800" tIns="50800" rIns="50800" bIns="50800" rtlCol="0" anchor="ctr"/>
            <a:lstStyle/>
            <a:p>
              <a:pPr algn="ctr">
                <a:lnSpc>
                  <a:spcPts val="1439"/>
                </a:lnSpc>
              </a:pPr>
              <a:endParaRPr/>
            </a:p>
          </p:txBody>
        </p:sp>
      </p:grpSp>
      <p:sp>
        <p:nvSpPr>
          <p:cNvPr id="12" name="TextBox 18">
            <a:extLst>
              <a:ext uri="{FF2B5EF4-FFF2-40B4-BE49-F238E27FC236}">
                <a16:creationId xmlns:a16="http://schemas.microsoft.com/office/drawing/2014/main" id="{BC9AA0B9-A2FE-C05D-2F95-B8864B973156}"/>
              </a:ext>
            </a:extLst>
          </p:cNvPr>
          <p:cNvSpPr txBox="1"/>
          <p:nvPr/>
        </p:nvSpPr>
        <p:spPr>
          <a:xfrm>
            <a:off x="822894" y="10278450"/>
            <a:ext cx="377272" cy="271485"/>
          </a:xfrm>
          <a:prstGeom prst="rect">
            <a:avLst/>
          </a:prstGeom>
        </p:spPr>
        <p:txBody>
          <a:bodyPr lIns="0" tIns="0" rIns="0" bIns="0" rtlCol="0" anchor="ctr">
            <a:spAutoFit/>
          </a:bodyPr>
          <a:lstStyle/>
          <a:p>
            <a:pPr algn="ctr">
              <a:lnSpc>
                <a:spcPts val="2100"/>
              </a:lnSpc>
            </a:pPr>
            <a:r>
              <a:rPr lang="ru-RU" sz="2100" b="1" dirty="0">
                <a:solidFill>
                  <a:srgbClr val="002F80"/>
                </a:solidFill>
                <a:latin typeface="Open Sans 1 Bold"/>
                <a:ea typeface="Open Sans 1 Bold"/>
                <a:cs typeface="Open Sans 1 Bold"/>
                <a:sym typeface="Open Sans 1 Bold"/>
              </a:rPr>
              <a:t>33</a:t>
            </a:r>
            <a:endParaRPr lang="en-US" sz="2100" b="1" dirty="0">
              <a:solidFill>
                <a:srgbClr val="002F80"/>
              </a:solidFill>
              <a:latin typeface="Open Sans 1 Bold"/>
              <a:ea typeface="Open Sans 1 Bold"/>
              <a:cs typeface="Open Sans 1 Bold"/>
              <a:sym typeface="Open Sans 1 Bold"/>
            </a:endParaRPr>
          </a:p>
        </p:txBody>
      </p:sp>
      <p:sp>
        <p:nvSpPr>
          <p:cNvPr id="18" name="AutoShape 6">
            <a:extLst>
              <a:ext uri="{FF2B5EF4-FFF2-40B4-BE49-F238E27FC236}">
                <a16:creationId xmlns:a16="http://schemas.microsoft.com/office/drawing/2014/main" id="{6389A6CA-8ADB-81B9-4DA9-628B901E2105}"/>
              </a:ext>
            </a:extLst>
          </p:cNvPr>
          <p:cNvSpPr/>
          <p:nvPr/>
        </p:nvSpPr>
        <p:spPr>
          <a:xfrm>
            <a:off x="988377" y="850900"/>
            <a:ext cx="613868" cy="0"/>
          </a:xfrm>
          <a:prstGeom prst="line">
            <a:avLst/>
          </a:prstGeom>
          <a:ln w="47625" cap="rnd">
            <a:solidFill>
              <a:srgbClr val="FEBA3A"/>
            </a:solidFill>
            <a:prstDash val="solid"/>
            <a:headEnd type="none" w="sm" len="sm"/>
            <a:tailEnd type="none" w="sm" len="sm"/>
          </a:ln>
        </p:spPr>
      </p:sp>
      <p:sp>
        <p:nvSpPr>
          <p:cNvPr id="9" name="TextBox 14">
            <a:extLst>
              <a:ext uri="{FF2B5EF4-FFF2-40B4-BE49-F238E27FC236}">
                <a16:creationId xmlns:a16="http://schemas.microsoft.com/office/drawing/2014/main" id="{927BFE96-D9CD-BE26-4CF7-D1115FB27C52}"/>
              </a:ext>
            </a:extLst>
          </p:cNvPr>
          <p:cNvSpPr txBox="1"/>
          <p:nvPr/>
        </p:nvSpPr>
        <p:spPr>
          <a:xfrm>
            <a:off x="958850" y="383143"/>
            <a:ext cx="2057400" cy="215444"/>
          </a:xfrm>
          <a:prstGeom prst="rect">
            <a:avLst/>
          </a:prstGeom>
        </p:spPr>
        <p:txBody>
          <a:bodyPr wrap="square" lIns="0" tIns="0" rIns="0" bIns="0" rtlCol="0" anchor="t">
            <a:spAutoFit/>
          </a:bodyPr>
          <a:lstStyle/>
          <a:p>
            <a:r>
              <a:rPr lang="ru-RU" sz="1400" b="1" dirty="0">
                <a:solidFill>
                  <a:srgbClr val="002F80"/>
                </a:solidFill>
                <a:latin typeface="Open Sans 2 Ultra-Bold"/>
                <a:ea typeface="Open Sans 2 Ultra-Bold"/>
                <a:cs typeface="Open Sans 2 Ultra-Bold"/>
              </a:rPr>
              <a:t>Приложение 2. </a:t>
            </a:r>
            <a:endParaRPr lang="ru-KG" sz="1400" b="1" dirty="0">
              <a:solidFill>
                <a:srgbClr val="002F80"/>
              </a:solidFill>
              <a:latin typeface="Open Sans 2 Ultra-Bold"/>
              <a:ea typeface="Open Sans 2 Ultra-Bold"/>
              <a:cs typeface="Open Sans 2 Ultra-Bold"/>
            </a:endParaRPr>
          </a:p>
        </p:txBody>
      </p:sp>
      <p:sp>
        <p:nvSpPr>
          <p:cNvPr id="7" name="TextBox 14">
            <a:extLst>
              <a:ext uri="{FF2B5EF4-FFF2-40B4-BE49-F238E27FC236}">
                <a16:creationId xmlns:a16="http://schemas.microsoft.com/office/drawing/2014/main" id="{446CAC3E-AECB-02E8-8613-0739C87F299D}"/>
              </a:ext>
            </a:extLst>
          </p:cNvPr>
          <p:cNvSpPr txBox="1"/>
          <p:nvPr/>
        </p:nvSpPr>
        <p:spPr>
          <a:xfrm>
            <a:off x="782310" y="1153620"/>
            <a:ext cx="6268070" cy="738664"/>
          </a:xfrm>
          <a:prstGeom prst="rect">
            <a:avLst/>
          </a:prstGeom>
        </p:spPr>
        <p:txBody>
          <a:bodyPr wrap="square" lIns="0" tIns="0" rIns="0" bIns="0" rtlCol="0" anchor="t">
            <a:spAutoFit/>
          </a:bodyPr>
          <a:lstStyle/>
          <a:p>
            <a:pPr algn="ctr"/>
            <a:r>
              <a:rPr lang="ru-RU" sz="1600" b="1" dirty="0">
                <a:solidFill>
                  <a:srgbClr val="002F80"/>
                </a:solidFill>
                <a:latin typeface="Open Sans 2 Ultra-Bold"/>
                <a:ea typeface="Open Sans 2 Ultra-Bold"/>
                <a:cs typeface="Open Sans 2 Ultra-Bold"/>
              </a:rPr>
              <a:t>Отчет о совокупном доходе </a:t>
            </a:r>
            <a:endParaRPr lang="ru-KG" sz="1600" b="1" dirty="0">
              <a:solidFill>
                <a:srgbClr val="002F80"/>
              </a:solidFill>
              <a:latin typeface="Open Sans 2 Ultra-Bold"/>
              <a:ea typeface="Open Sans 2 Ultra-Bold"/>
              <a:cs typeface="Open Sans 2 Ultra-Bold"/>
            </a:endParaRPr>
          </a:p>
          <a:p>
            <a:pPr algn="ctr"/>
            <a:r>
              <a:rPr lang="ru-RU" sz="1600" b="1" dirty="0">
                <a:solidFill>
                  <a:srgbClr val="002F80"/>
                </a:solidFill>
                <a:latin typeface="Open Sans 2 Ultra-Bold"/>
                <a:ea typeface="Open Sans 2 Ultra-Bold"/>
                <a:cs typeface="Open Sans 2 Ultra-Bold"/>
              </a:rPr>
              <a:t>Агентства по защите депозитов Кыргызской Республики на </a:t>
            </a:r>
            <a:r>
              <a:rPr lang="ky-KG" sz="1600" b="1" dirty="0">
                <a:solidFill>
                  <a:srgbClr val="002F80"/>
                </a:solidFill>
                <a:latin typeface="Open Sans 2 Ultra-Bold"/>
                <a:ea typeface="Open Sans 2 Ultra-Bold"/>
                <a:cs typeface="Open Sans 2 Ultra-Bold"/>
              </a:rPr>
              <a:t>31 декабря </a:t>
            </a:r>
            <a:r>
              <a:rPr lang="ru-RU" sz="1600" b="1" dirty="0">
                <a:solidFill>
                  <a:srgbClr val="002F80"/>
                </a:solidFill>
                <a:latin typeface="Open Sans 2 Ultra-Bold"/>
                <a:ea typeface="Open Sans 2 Ultra-Bold"/>
                <a:cs typeface="Open Sans 2 Ultra-Bold"/>
              </a:rPr>
              <a:t>202</a:t>
            </a:r>
            <a:r>
              <a:rPr lang="ky-KG" sz="1600" b="1" dirty="0">
                <a:solidFill>
                  <a:srgbClr val="002F80"/>
                </a:solidFill>
                <a:latin typeface="Open Sans 2 Ultra-Bold"/>
                <a:ea typeface="Open Sans 2 Ultra-Bold"/>
                <a:cs typeface="Open Sans 2 Ultra-Bold"/>
              </a:rPr>
              <a:t>5 </a:t>
            </a:r>
            <a:r>
              <a:rPr lang="ru-RU" sz="1600" b="1" dirty="0">
                <a:solidFill>
                  <a:srgbClr val="002F80"/>
                </a:solidFill>
                <a:latin typeface="Open Sans 2 Ultra-Bold"/>
                <a:ea typeface="Open Sans 2 Ultra-Bold"/>
                <a:cs typeface="Open Sans 2 Ultra-Bold"/>
              </a:rPr>
              <a:t>года (включительно)</a:t>
            </a:r>
            <a:endParaRPr lang="ru-KG" sz="1600" b="1" dirty="0">
              <a:solidFill>
                <a:srgbClr val="002F80"/>
              </a:solidFill>
              <a:latin typeface="Open Sans 2 Ultra-Bold"/>
              <a:ea typeface="Open Sans 2 Ultra-Bold"/>
              <a:cs typeface="Open Sans 2 Ultra-Bold"/>
            </a:endParaRPr>
          </a:p>
        </p:txBody>
      </p:sp>
      <p:sp>
        <p:nvSpPr>
          <p:cNvPr id="16" name="TextBox 15">
            <a:extLst>
              <a:ext uri="{FF2B5EF4-FFF2-40B4-BE49-F238E27FC236}">
                <a16:creationId xmlns:a16="http://schemas.microsoft.com/office/drawing/2014/main" id="{DAA430C7-E1F9-5132-132F-035C5F9D9422}"/>
              </a:ext>
            </a:extLst>
          </p:cNvPr>
          <p:cNvSpPr txBox="1"/>
          <p:nvPr/>
        </p:nvSpPr>
        <p:spPr>
          <a:xfrm>
            <a:off x="4990218" y="2028003"/>
            <a:ext cx="1890485" cy="276999"/>
          </a:xfrm>
          <a:prstGeom prst="rect">
            <a:avLst/>
          </a:prstGeom>
          <a:noFill/>
        </p:spPr>
        <p:txBody>
          <a:bodyPr wrap="square">
            <a:spAutoFit/>
          </a:bodyPr>
          <a:lstStyle/>
          <a:p>
            <a:pPr algn="r"/>
            <a:r>
              <a:rPr lang="ru-RU" sz="1200" spc="-10" dirty="0">
                <a:effectLst/>
                <a:latin typeface="Open Sans 1" panose="020B0604020202020204" charset="0"/>
                <a:ea typeface="Open Sans 1" panose="020B0604020202020204" charset="0"/>
                <a:cs typeface="Open Sans 1" panose="020B0604020202020204" charset="0"/>
              </a:rPr>
              <a:t>(тыс. сом)</a:t>
            </a:r>
            <a:endParaRPr lang="ru-KG" sz="1200" dirty="0">
              <a:latin typeface="Open Sans 1" panose="020B0604020202020204" charset="0"/>
              <a:ea typeface="Open Sans 1" panose="020B0604020202020204" charset="0"/>
              <a:cs typeface="Open Sans 1" panose="020B0604020202020204" charset="0"/>
            </a:endParaRPr>
          </a:p>
        </p:txBody>
      </p:sp>
      <p:graphicFrame>
        <p:nvGraphicFramePr>
          <p:cNvPr id="22" name="Таблица 21">
            <a:extLst>
              <a:ext uri="{FF2B5EF4-FFF2-40B4-BE49-F238E27FC236}">
                <a16:creationId xmlns:a16="http://schemas.microsoft.com/office/drawing/2014/main" id="{26E779FA-AE37-C70D-5263-658194FB1496}"/>
              </a:ext>
            </a:extLst>
          </p:cNvPr>
          <p:cNvGraphicFramePr>
            <a:graphicFrameLocks noGrp="1"/>
          </p:cNvGraphicFramePr>
          <p:nvPr>
            <p:extLst>
              <p:ext uri="{D42A27DB-BD31-4B8C-83A1-F6EECF244321}">
                <p14:modId xmlns:p14="http://schemas.microsoft.com/office/powerpoint/2010/main" val="3232575776"/>
              </p:ext>
            </p:extLst>
          </p:nvPr>
        </p:nvGraphicFramePr>
        <p:xfrm>
          <a:off x="988377" y="8665397"/>
          <a:ext cx="5921375" cy="553085"/>
        </p:xfrm>
        <a:graphic>
          <a:graphicData uri="http://schemas.openxmlformats.org/drawingml/2006/table">
            <a:tbl>
              <a:tblPr firstRow="1" firstCol="1" lastRow="1" lastCol="1" bandRow="1" bandCol="1"/>
              <a:tblGrid>
                <a:gridCol w="2383790">
                  <a:extLst>
                    <a:ext uri="{9D8B030D-6E8A-4147-A177-3AD203B41FA5}">
                      <a16:colId xmlns:a16="http://schemas.microsoft.com/office/drawing/2014/main" val="3614528420"/>
                    </a:ext>
                  </a:extLst>
                </a:gridCol>
                <a:gridCol w="1132205">
                  <a:extLst>
                    <a:ext uri="{9D8B030D-6E8A-4147-A177-3AD203B41FA5}">
                      <a16:colId xmlns:a16="http://schemas.microsoft.com/office/drawing/2014/main" val="497554597"/>
                    </a:ext>
                  </a:extLst>
                </a:gridCol>
                <a:gridCol w="2405380">
                  <a:extLst>
                    <a:ext uri="{9D8B030D-6E8A-4147-A177-3AD203B41FA5}">
                      <a16:colId xmlns:a16="http://schemas.microsoft.com/office/drawing/2014/main" val="2264595411"/>
                    </a:ext>
                  </a:extLst>
                </a:gridCol>
              </a:tblGrid>
              <a:tr h="349885">
                <a:tc>
                  <a:txBody>
                    <a:bodyPr/>
                    <a:lstStyle/>
                    <a:p>
                      <a:pPr>
                        <a:spcAft>
                          <a:spcPts val="600"/>
                        </a:spcAft>
                        <a:buNone/>
                      </a:pPr>
                      <a:r>
                        <a:rPr lang="ru-RU" sz="1200" b="0" kern="1200" dirty="0">
                          <a:solidFill>
                            <a:srgbClr val="002F80"/>
                          </a:solidFill>
                          <a:latin typeface="Open Sans 1 Bold" panose="020B0604020202020204" charset="0"/>
                          <a:ea typeface="Open Sans 1 Bold" panose="020B0604020202020204" charset="0"/>
                          <a:cs typeface="Open Sans 1 Bold" panose="020B0604020202020204" charset="0"/>
                        </a:rPr>
                        <a:t>Исполнительный директор</a:t>
                      </a:r>
                      <a:endParaRPr lang="ru-KG" sz="1200" b="0" kern="1200" dirty="0">
                        <a:solidFill>
                          <a:srgbClr val="002F80"/>
                        </a:solidFill>
                        <a:latin typeface="Open Sans 1 Bold" panose="020B0604020202020204" charset="0"/>
                        <a:ea typeface="Open Sans 1 Bold" panose="020B0604020202020204" charset="0"/>
                        <a:cs typeface="Open Sans 1 Bold" panose="020B0604020202020204" charset="0"/>
                      </a:endParaRPr>
                    </a:p>
                  </a:txBody>
                  <a:tcPr marL="68580" marR="68580" marT="0" marB="0">
                    <a:lnL>
                      <a:noFill/>
                    </a:lnL>
                    <a:lnR>
                      <a:noFill/>
                    </a:lnR>
                    <a:lnT>
                      <a:noFill/>
                    </a:lnT>
                    <a:lnB>
                      <a:noFill/>
                    </a:lnB>
                    <a:noFill/>
                  </a:tcPr>
                </a:tc>
                <a:tc>
                  <a:txBody>
                    <a:bodyPr/>
                    <a:lstStyle/>
                    <a:p>
                      <a:pPr algn="ctr">
                        <a:spcAft>
                          <a:spcPts val="600"/>
                        </a:spcAft>
                        <a:buNone/>
                      </a:pPr>
                      <a:r>
                        <a:rPr lang="ru-RU" sz="1200" b="0" kern="1200" dirty="0">
                          <a:solidFill>
                            <a:srgbClr val="002F80"/>
                          </a:solidFill>
                          <a:latin typeface="Open Sans 1 Bold" panose="020B0604020202020204" charset="0"/>
                          <a:ea typeface="Open Sans 1 Bold" panose="020B0604020202020204" charset="0"/>
                          <a:cs typeface="Open Sans 1 Bold" panose="020B0604020202020204" charset="0"/>
                        </a:rPr>
                        <a:t> </a:t>
                      </a:r>
                      <a:endParaRPr lang="ru-KG" sz="1200" b="0" kern="1200" dirty="0">
                        <a:solidFill>
                          <a:srgbClr val="002F80"/>
                        </a:solidFill>
                        <a:latin typeface="Open Sans 1 Bold" panose="020B0604020202020204" charset="0"/>
                        <a:ea typeface="Open Sans 1 Bold" panose="020B0604020202020204" charset="0"/>
                        <a:cs typeface="Open Sans 1 Bold" panose="020B0604020202020204" charset="0"/>
                      </a:endParaRPr>
                    </a:p>
                  </a:txBody>
                  <a:tcPr marL="68580" marR="68580" marT="0" marB="0">
                    <a:lnL>
                      <a:noFill/>
                    </a:lnL>
                    <a:lnR>
                      <a:noFill/>
                    </a:lnR>
                    <a:lnT>
                      <a:noFill/>
                    </a:lnT>
                    <a:lnB>
                      <a:noFill/>
                    </a:lnB>
                    <a:noFill/>
                  </a:tcPr>
                </a:tc>
                <a:tc>
                  <a:txBody>
                    <a:bodyPr/>
                    <a:lstStyle/>
                    <a:p>
                      <a:pPr>
                        <a:spcAft>
                          <a:spcPts val="600"/>
                        </a:spcAft>
                        <a:buNone/>
                      </a:pPr>
                      <a:r>
                        <a:rPr lang="ru-RU" sz="1200" b="0" kern="1200">
                          <a:solidFill>
                            <a:srgbClr val="002F80"/>
                          </a:solidFill>
                          <a:latin typeface="Open Sans 1 Bold" panose="020B0604020202020204" charset="0"/>
                          <a:ea typeface="Open Sans 1 Bold" panose="020B0604020202020204" charset="0"/>
                          <a:cs typeface="Open Sans 1 Bold" panose="020B0604020202020204" charset="0"/>
                        </a:rPr>
                        <a:t>Главный бухгалтер</a:t>
                      </a:r>
                      <a:endParaRPr lang="ru-KG" sz="1200" b="0" kern="1200">
                        <a:solidFill>
                          <a:srgbClr val="002F80"/>
                        </a:solidFill>
                        <a:latin typeface="Open Sans 1 Bold" panose="020B0604020202020204" charset="0"/>
                        <a:ea typeface="Open Sans 1 Bold" panose="020B0604020202020204" charset="0"/>
                        <a:cs typeface="Open Sans 1 Bold" panose="020B0604020202020204" charset="0"/>
                      </a:endParaRPr>
                    </a:p>
                  </a:txBody>
                  <a:tcPr marL="68580" marR="68580" marT="0" marB="0">
                    <a:lnL>
                      <a:noFill/>
                    </a:lnL>
                    <a:lnR>
                      <a:noFill/>
                    </a:lnR>
                    <a:lnT>
                      <a:noFill/>
                    </a:lnT>
                    <a:lnB>
                      <a:noFill/>
                    </a:lnB>
                    <a:noFill/>
                  </a:tcPr>
                </a:tc>
                <a:extLst>
                  <a:ext uri="{0D108BD9-81ED-4DB2-BD59-A6C34878D82A}">
                    <a16:rowId xmlns:a16="http://schemas.microsoft.com/office/drawing/2014/main" val="4287834035"/>
                  </a:ext>
                </a:extLst>
              </a:tr>
              <a:tr h="203200">
                <a:tc>
                  <a:txBody>
                    <a:bodyPr/>
                    <a:lstStyle/>
                    <a:p>
                      <a:pPr>
                        <a:spcAft>
                          <a:spcPts val="600"/>
                        </a:spcAft>
                        <a:buNone/>
                      </a:pPr>
                      <a:r>
                        <a:rPr lang="ru-RU" sz="1200" b="0" kern="1200" dirty="0">
                          <a:solidFill>
                            <a:srgbClr val="002F80"/>
                          </a:solidFill>
                          <a:latin typeface="Open Sans 1 Bold" panose="020B0604020202020204" charset="0"/>
                          <a:ea typeface="Open Sans 1 Bold" panose="020B0604020202020204" charset="0"/>
                          <a:cs typeface="Open Sans 1 Bold" panose="020B0604020202020204" charset="0"/>
                        </a:rPr>
                        <a:t>К. Дж. Букуев </a:t>
                      </a:r>
                      <a:endParaRPr lang="ru-KG" sz="1200" b="0" kern="1200" dirty="0">
                        <a:solidFill>
                          <a:srgbClr val="002F80"/>
                        </a:solidFill>
                        <a:latin typeface="Open Sans 1 Bold" panose="020B0604020202020204" charset="0"/>
                        <a:ea typeface="Open Sans 1 Bold" panose="020B0604020202020204" charset="0"/>
                        <a:cs typeface="Open Sans 1 Bold" panose="020B0604020202020204" charset="0"/>
                      </a:endParaRPr>
                    </a:p>
                  </a:txBody>
                  <a:tcPr marL="68580" marR="68580" marT="0" marB="0">
                    <a:lnL>
                      <a:noFill/>
                    </a:lnL>
                    <a:lnR>
                      <a:noFill/>
                    </a:lnR>
                    <a:lnT>
                      <a:noFill/>
                    </a:lnT>
                    <a:lnB>
                      <a:noFill/>
                    </a:lnB>
                    <a:noFill/>
                  </a:tcPr>
                </a:tc>
                <a:tc>
                  <a:txBody>
                    <a:bodyPr/>
                    <a:lstStyle/>
                    <a:p>
                      <a:pPr>
                        <a:spcAft>
                          <a:spcPts val="600"/>
                        </a:spcAft>
                        <a:buNone/>
                      </a:pPr>
                      <a:r>
                        <a:rPr lang="ru-RU" sz="1200" b="0" kern="1200" dirty="0">
                          <a:solidFill>
                            <a:srgbClr val="002F80"/>
                          </a:solidFill>
                          <a:latin typeface="Open Sans 1 Bold" panose="020B0604020202020204" charset="0"/>
                          <a:ea typeface="Open Sans 1 Bold" panose="020B0604020202020204" charset="0"/>
                          <a:cs typeface="Open Sans 1 Bold" panose="020B0604020202020204" charset="0"/>
                        </a:rPr>
                        <a:t> </a:t>
                      </a:r>
                      <a:endParaRPr lang="ru-KG" sz="1200" b="0" kern="1200" dirty="0">
                        <a:solidFill>
                          <a:srgbClr val="002F80"/>
                        </a:solidFill>
                        <a:latin typeface="Open Sans 1 Bold" panose="020B0604020202020204" charset="0"/>
                        <a:ea typeface="Open Sans 1 Bold" panose="020B0604020202020204" charset="0"/>
                        <a:cs typeface="Open Sans 1 Bold" panose="020B0604020202020204" charset="0"/>
                      </a:endParaRPr>
                    </a:p>
                  </a:txBody>
                  <a:tcPr marL="68580" marR="68580" marT="0" marB="0">
                    <a:lnL>
                      <a:noFill/>
                    </a:lnL>
                    <a:lnR>
                      <a:noFill/>
                    </a:lnR>
                    <a:lnT>
                      <a:noFill/>
                    </a:lnT>
                    <a:lnB>
                      <a:noFill/>
                    </a:lnB>
                    <a:noFill/>
                  </a:tcPr>
                </a:tc>
                <a:tc>
                  <a:txBody>
                    <a:bodyPr/>
                    <a:lstStyle/>
                    <a:p>
                      <a:pPr>
                        <a:spcAft>
                          <a:spcPts val="600"/>
                        </a:spcAft>
                        <a:buNone/>
                      </a:pPr>
                      <a:r>
                        <a:rPr lang="ru-RU" sz="1200" b="0" kern="1200" dirty="0" err="1">
                          <a:solidFill>
                            <a:srgbClr val="002F80"/>
                          </a:solidFill>
                          <a:latin typeface="Open Sans 1 Bold" panose="020B0604020202020204" charset="0"/>
                          <a:ea typeface="Open Sans 1 Bold" panose="020B0604020202020204" charset="0"/>
                          <a:cs typeface="Open Sans 1 Bold" panose="020B0604020202020204" charset="0"/>
                        </a:rPr>
                        <a:t>Байдылда</a:t>
                      </a:r>
                      <a:r>
                        <a:rPr lang="ru-RU" sz="1200" b="0" kern="1200" dirty="0">
                          <a:solidFill>
                            <a:srgbClr val="002F80"/>
                          </a:solidFill>
                          <a:latin typeface="Open Sans 1 Bold" panose="020B0604020202020204" charset="0"/>
                          <a:ea typeface="Open Sans 1 Bold" panose="020B0604020202020204" charset="0"/>
                          <a:cs typeface="Open Sans 1 Bold" panose="020B0604020202020204" charset="0"/>
                        </a:rPr>
                        <a:t> уулу И.</a:t>
                      </a:r>
                      <a:endParaRPr lang="ru-KG" sz="1200" b="0" kern="1200" dirty="0">
                        <a:solidFill>
                          <a:srgbClr val="002F80"/>
                        </a:solidFill>
                        <a:latin typeface="Open Sans 1 Bold" panose="020B0604020202020204" charset="0"/>
                        <a:ea typeface="Open Sans 1 Bold" panose="020B0604020202020204" charset="0"/>
                        <a:cs typeface="Open Sans 1 Bold" panose="020B0604020202020204" charset="0"/>
                      </a:endParaRPr>
                    </a:p>
                  </a:txBody>
                  <a:tcPr marL="68580" marR="68580" marT="0" marB="0">
                    <a:lnL>
                      <a:noFill/>
                    </a:lnL>
                    <a:lnR>
                      <a:noFill/>
                    </a:lnR>
                    <a:lnT>
                      <a:noFill/>
                    </a:lnT>
                    <a:lnB>
                      <a:noFill/>
                    </a:lnB>
                    <a:noFill/>
                  </a:tcPr>
                </a:tc>
                <a:extLst>
                  <a:ext uri="{0D108BD9-81ED-4DB2-BD59-A6C34878D82A}">
                    <a16:rowId xmlns:a16="http://schemas.microsoft.com/office/drawing/2014/main" val="1082062572"/>
                  </a:ext>
                </a:extLst>
              </a:tr>
            </a:tbl>
          </a:graphicData>
        </a:graphic>
      </p:graphicFrame>
      <p:graphicFrame>
        <p:nvGraphicFramePr>
          <p:cNvPr id="10" name="Таблица 9">
            <a:extLst>
              <a:ext uri="{FF2B5EF4-FFF2-40B4-BE49-F238E27FC236}">
                <a16:creationId xmlns:a16="http://schemas.microsoft.com/office/drawing/2014/main" id="{87057C62-3295-3614-37C9-A21E371F55C7}"/>
              </a:ext>
            </a:extLst>
          </p:cNvPr>
          <p:cNvGraphicFramePr>
            <a:graphicFrameLocks noGrp="1"/>
          </p:cNvGraphicFramePr>
          <p:nvPr>
            <p:extLst>
              <p:ext uri="{D42A27DB-BD31-4B8C-83A1-F6EECF244321}">
                <p14:modId xmlns:p14="http://schemas.microsoft.com/office/powerpoint/2010/main" val="4090038051"/>
              </p:ext>
            </p:extLst>
          </p:nvPr>
        </p:nvGraphicFramePr>
        <p:xfrm>
          <a:off x="1011530" y="2405690"/>
          <a:ext cx="6038850" cy="5124436"/>
        </p:xfrm>
        <a:graphic>
          <a:graphicData uri="http://schemas.openxmlformats.org/drawingml/2006/table">
            <a:tbl>
              <a:tblPr firstRow="1" firstCol="1" bandRow="1"/>
              <a:tblGrid>
                <a:gridCol w="3582293">
                  <a:extLst>
                    <a:ext uri="{9D8B030D-6E8A-4147-A177-3AD203B41FA5}">
                      <a16:colId xmlns:a16="http://schemas.microsoft.com/office/drawing/2014/main" val="3866100719"/>
                    </a:ext>
                  </a:extLst>
                </a:gridCol>
                <a:gridCol w="1255263">
                  <a:extLst>
                    <a:ext uri="{9D8B030D-6E8A-4147-A177-3AD203B41FA5}">
                      <a16:colId xmlns:a16="http://schemas.microsoft.com/office/drawing/2014/main" val="3450176648"/>
                    </a:ext>
                  </a:extLst>
                </a:gridCol>
                <a:gridCol w="1201294">
                  <a:extLst>
                    <a:ext uri="{9D8B030D-6E8A-4147-A177-3AD203B41FA5}">
                      <a16:colId xmlns:a16="http://schemas.microsoft.com/office/drawing/2014/main" val="2292726481"/>
                    </a:ext>
                  </a:extLst>
                </a:gridCol>
              </a:tblGrid>
              <a:tr h="764029">
                <a:tc>
                  <a:txBody>
                    <a:bodyPr/>
                    <a:lstStyle/>
                    <a:p>
                      <a:pPr algn="ctr">
                        <a:lnSpc>
                          <a:spcPct val="115000"/>
                        </a:lnSpc>
                        <a:spcAft>
                          <a:spcPts val="1000"/>
                        </a:spcAft>
                        <a:buNone/>
                      </a:pPr>
                      <a:r>
                        <a:rPr lang="ru-RU" sz="1400" b="1" dirty="0">
                          <a:effectLst/>
                          <a:latin typeface="Open Sans 1" panose="020B0604020202020204" charset="0"/>
                          <a:ea typeface="Open Sans 1" panose="020B0604020202020204" charset="0"/>
                          <a:cs typeface="Open Sans 1" panose="020B0604020202020204" charset="0"/>
                        </a:rPr>
                        <a:t>Наименование показателя </a:t>
                      </a:r>
                      <a:endParaRPr lang="ru-KG" sz="1400" dirty="0">
                        <a:effectLst/>
                        <a:latin typeface="Open Sans 1" panose="020B0604020202020204" charset="0"/>
                        <a:ea typeface="Open Sans 1" panose="020B0604020202020204" charset="0"/>
                        <a:cs typeface="Open Sans 1" panose="020B0604020202020204" charset="0"/>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ctr">
                        <a:lnSpc>
                          <a:spcPct val="115000"/>
                        </a:lnSpc>
                        <a:spcAft>
                          <a:spcPts val="0"/>
                        </a:spcAft>
                        <a:buNone/>
                      </a:pPr>
                      <a:r>
                        <a:rPr lang="ru-RU" sz="1400" b="1" dirty="0">
                          <a:effectLst/>
                          <a:latin typeface="Open Sans 1" panose="020B0604020202020204" charset="0"/>
                          <a:ea typeface="Open Sans 1" panose="020B0604020202020204" charset="0"/>
                          <a:cs typeface="Open Sans 1" panose="020B0604020202020204" charset="0"/>
                        </a:rPr>
                        <a:t>На </a:t>
                      </a:r>
                      <a:r>
                        <a:rPr lang="en-US" sz="1400" b="1" dirty="0">
                          <a:effectLst/>
                          <a:latin typeface="Open Sans 1" panose="020B0604020202020204" charset="0"/>
                          <a:ea typeface="Open Sans 1" panose="020B0604020202020204" charset="0"/>
                          <a:cs typeface="Open Sans 1" panose="020B0604020202020204" charset="0"/>
                        </a:rPr>
                        <a:t>3</a:t>
                      </a:r>
                      <a:r>
                        <a:rPr lang="ru-RU" sz="1400" b="1" dirty="0">
                          <a:effectLst/>
                          <a:latin typeface="Open Sans 1" panose="020B0604020202020204" charset="0"/>
                          <a:ea typeface="Open Sans 1" panose="020B0604020202020204" charset="0"/>
                          <a:cs typeface="Open Sans 1" panose="020B0604020202020204" charset="0"/>
                        </a:rPr>
                        <a:t>1 декабря  </a:t>
                      </a:r>
                      <a:endParaRPr lang="ru-KG" sz="1400" dirty="0">
                        <a:effectLst/>
                        <a:latin typeface="Open Sans 1" panose="020B0604020202020204" charset="0"/>
                        <a:ea typeface="Open Sans 1" panose="020B0604020202020204" charset="0"/>
                        <a:cs typeface="Open Sans 1" panose="020B0604020202020204" charset="0"/>
                      </a:endParaRPr>
                    </a:p>
                    <a:p>
                      <a:pPr algn="ctr">
                        <a:lnSpc>
                          <a:spcPct val="115000"/>
                        </a:lnSpc>
                        <a:spcAft>
                          <a:spcPts val="0"/>
                        </a:spcAft>
                        <a:buNone/>
                      </a:pPr>
                      <a:r>
                        <a:rPr lang="en-US" sz="1400" b="1" dirty="0">
                          <a:effectLst/>
                          <a:latin typeface="Open Sans 1" panose="020B0604020202020204" charset="0"/>
                          <a:ea typeface="Open Sans 1" panose="020B0604020202020204" charset="0"/>
                          <a:cs typeface="Open Sans 1" panose="020B0604020202020204" charset="0"/>
                        </a:rPr>
                        <a:t>202</a:t>
                      </a:r>
                      <a:r>
                        <a:rPr lang="ru-RU" sz="1400" b="1" dirty="0">
                          <a:effectLst/>
                          <a:latin typeface="Open Sans 1" panose="020B0604020202020204" charset="0"/>
                          <a:ea typeface="Open Sans 1" panose="020B0604020202020204" charset="0"/>
                          <a:cs typeface="Open Sans 1" panose="020B0604020202020204" charset="0"/>
                        </a:rPr>
                        <a:t>5 года</a:t>
                      </a:r>
                      <a:endParaRPr lang="ru-KG" sz="1400" dirty="0">
                        <a:effectLst/>
                        <a:latin typeface="Open Sans 1" panose="020B0604020202020204" charset="0"/>
                        <a:ea typeface="Open Sans 1" panose="020B0604020202020204" charset="0"/>
                        <a:cs typeface="Open Sans 1" panose="020B0604020202020204" charset="0"/>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ctr">
                        <a:lnSpc>
                          <a:spcPct val="115000"/>
                        </a:lnSpc>
                        <a:spcAft>
                          <a:spcPts val="0"/>
                        </a:spcAft>
                        <a:buNone/>
                      </a:pPr>
                      <a:r>
                        <a:rPr lang="ru-RU" sz="1400" b="1" dirty="0">
                          <a:effectLst/>
                          <a:latin typeface="Open Sans 1" panose="020B0604020202020204" charset="0"/>
                          <a:ea typeface="Open Sans 1" panose="020B0604020202020204" charset="0"/>
                          <a:cs typeface="Open Sans 1" panose="020B0604020202020204" charset="0"/>
                        </a:rPr>
                        <a:t>На 31 декабря  </a:t>
                      </a:r>
                      <a:endParaRPr lang="ru-KG" sz="1400" dirty="0">
                        <a:effectLst/>
                        <a:latin typeface="Open Sans 1" panose="020B0604020202020204" charset="0"/>
                        <a:ea typeface="Open Sans 1" panose="020B0604020202020204" charset="0"/>
                        <a:cs typeface="Open Sans 1" panose="020B0604020202020204" charset="0"/>
                      </a:endParaRPr>
                    </a:p>
                    <a:p>
                      <a:pPr algn="ctr">
                        <a:lnSpc>
                          <a:spcPct val="115000"/>
                        </a:lnSpc>
                        <a:spcAft>
                          <a:spcPts val="0"/>
                        </a:spcAft>
                        <a:buNone/>
                      </a:pPr>
                      <a:r>
                        <a:rPr lang="ru-RU" sz="1400" b="1" dirty="0">
                          <a:effectLst/>
                          <a:latin typeface="Open Sans 1" panose="020B0604020202020204" charset="0"/>
                          <a:ea typeface="Open Sans 1" panose="020B0604020202020204" charset="0"/>
                          <a:cs typeface="Open Sans 1" panose="020B0604020202020204" charset="0"/>
                        </a:rPr>
                        <a:t>2024 года</a:t>
                      </a:r>
                      <a:endParaRPr lang="ru-KG" sz="1400" dirty="0">
                        <a:effectLst/>
                        <a:latin typeface="Open Sans 1" panose="020B0604020202020204" charset="0"/>
                        <a:ea typeface="Open Sans 1" panose="020B0604020202020204" charset="0"/>
                        <a:cs typeface="Open Sans 1" panose="020B0604020202020204" charset="0"/>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979179026"/>
                  </a:ext>
                </a:extLst>
              </a:tr>
              <a:tr h="425470">
                <a:tc gridSpan="3">
                  <a:txBody>
                    <a:bodyPr/>
                    <a:lstStyle/>
                    <a:p>
                      <a:pPr algn="l">
                        <a:lnSpc>
                          <a:spcPct val="115000"/>
                        </a:lnSpc>
                        <a:spcAft>
                          <a:spcPts val="1000"/>
                        </a:spcAft>
                        <a:buNone/>
                      </a:pPr>
                      <a:r>
                        <a:rPr lang="ru-RU" sz="1400" b="1">
                          <a:effectLst/>
                          <a:latin typeface="Open Sans 1" panose="020B0604020202020204" charset="0"/>
                          <a:ea typeface="Open Sans 1" panose="020B0604020202020204" charset="0"/>
                          <a:cs typeface="Open Sans 1" panose="020B0604020202020204" charset="0"/>
                        </a:rPr>
                        <a:t>Доходы</a:t>
                      </a:r>
                      <a:endParaRPr lang="ru-KG" sz="1400">
                        <a:effectLst/>
                        <a:latin typeface="Open Sans 1" panose="020B0604020202020204" charset="0"/>
                        <a:ea typeface="Open Sans 1" panose="020B0604020202020204" charset="0"/>
                        <a:cs typeface="Open Sans 1" panose="020B0604020202020204" charset="0"/>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hMerge="1">
                  <a:txBody>
                    <a:bodyPr/>
                    <a:lstStyle/>
                    <a:p>
                      <a:endParaRPr lang="ru-KG"/>
                    </a:p>
                  </a:txBody>
                  <a:tcPr/>
                </a:tc>
                <a:tc hMerge="1">
                  <a:txBody>
                    <a:bodyPr/>
                    <a:lstStyle/>
                    <a:p>
                      <a:endParaRPr lang="ru-KG"/>
                    </a:p>
                  </a:txBody>
                  <a:tcPr/>
                </a:tc>
                <a:extLst>
                  <a:ext uri="{0D108BD9-81ED-4DB2-BD59-A6C34878D82A}">
                    <a16:rowId xmlns:a16="http://schemas.microsoft.com/office/drawing/2014/main" val="815216756"/>
                  </a:ext>
                </a:extLst>
              </a:tr>
              <a:tr h="425470">
                <a:tc>
                  <a:txBody>
                    <a:bodyPr/>
                    <a:lstStyle/>
                    <a:p>
                      <a:pPr algn="l">
                        <a:lnSpc>
                          <a:spcPct val="115000"/>
                        </a:lnSpc>
                        <a:spcAft>
                          <a:spcPts val="1000"/>
                        </a:spcAft>
                        <a:buNone/>
                      </a:pPr>
                      <a:r>
                        <a:rPr lang="ru-RU" sz="1400" dirty="0">
                          <a:effectLst/>
                          <a:latin typeface="Open Sans 1" panose="020B0604020202020204" charset="0"/>
                          <a:ea typeface="Open Sans 1" panose="020B0604020202020204" charset="0"/>
                          <a:cs typeface="Open Sans 1" panose="020B0604020202020204" charset="0"/>
                        </a:rPr>
                        <a:t>Доходы от управления активами Фонда</a:t>
                      </a:r>
                      <a:endParaRPr lang="ru-KG" sz="1400" dirty="0">
                        <a:effectLst/>
                        <a:latin typeface="Open Sans 1" panose="020B0604020202020204" charset="0"/>
                        <a:ea typeface="Open Sans 1" panose="020B0604020202020204" charset="0"/>
                        <a:cs typeface="Open Sans 1" panose="020B0604020202020204" charset="0"/>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ru-RU" sz="1400">
                          <a:effectLst/>
                          <a:latin typeface="Open Sans 1" panose="020B0604020202020204" charset="0"/>
                          <a:ea typeface="Open Sans 1" panose="020B0604020202020204" charset="0"/>
                          <a:cs typeface="Open Sans 1" panose="020B0604020202020204" charset="0"/>
                        </a:rPr>
                        <a:t>1 03</a:t>
                      </a:r>
                      <a:r>
                        <a:rPr lang="en-US" sz="1400">
                          <a:effectLst/>
                          <a:latin typeface="Open Sans 1" panose="020B0604020202020204" charset="0"/>
                          <a:ea typeface="Open Sans 1" panose="020B0604020202020204" charset="0"/>
                          <a:cs typeface="Open Sans 1" panose="020B0604020202020204" charset="0"/>
                        </a:rPr>
                        <a:t>2 733</a:t>
                      </a:r>
                      <a:endParaRPr lang="ru-KG" sz="1400">
                        <a:effectLst/>
                        <a:latin typeface="Open Sans 1" panose="020B0604020202020204" charset="0"/>
                        <a:ea typeface="Open Sans 1" panose="020B0604020202020204" charset="0"/>
                        <a:cs typeface="Open Sans 1" panose="020B0604020202020204" charset="0"/>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ru-RU" sz="1400">
                          <a:effectLst/>
                          <a:latin typeface="Open Sans 1" panose="020B0604020202020204" charset="0"/>
                          <a:ea typeface="Open Sans 1" panose="020B0604020202020204" charset="0"/>
                          <a:cs typeface="Open Sans 1" panose="020B0604020202020204" charset="0"/>
                        </a:rPr>
                        <a:t>814 164</a:t>
                      </a:r>
                      <a:endParaRPr lang="ru-KG" sz="1400">
                        <a:effectLst/>
                        <a:latin typeface="Open Sans 1" panose="020B0604020202020204" charset="0"/>
                        <a:ea typeface="Open Sans 1" panose="020B0604020202020204" charset="0"/>
                        <a:cs typeface="Open Sans 1" panose="020B0604020202020204" charset="0"/>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2596100116"/>
                  </a:ext>
                </a:extLst>
              </a:tr>
              <a:tr h="425470">
                <a:tc>
                  <a:txBody>
                    <a:bodyPr/>
                    <a:lstStyle/>
                    <a:p>
                      <a:pPr algn="l">
                        <a:lnSpc>
                          <a:spcPct val="115000"/>
                        </a:lnSpc>
                        <a:spcAft>
                          <a:spcPts val="1000"/>
                        </a:spcAft>
                        <a:buNone/>
                      </a:pPr>
                      <a:r>
                        <a:rPr lang="ru-RU" sz="1400">
                          <a:effectLst/>
                          <a:latin typeface="Open Sans 1" panose="020B0604020202020204" charset="0"/>
                          <a:ea typeface="Open Sans 1" panose="020B0604020202020204" charset="0"/>
                          <a:cs typeface="Open Sans 1" panose="020B0604020202020204" charset="0"/>
                        </a:rPr>
                        <a:t>Прочие доходы</a:t>
                      </a:r>
                      <a:endParaRPr lang="ru-KG" sz="1400">
                        <a:effectLst/>
                        <a:latin typeface="Open Sans 1" panose="020B0604020202020204" charset="0"/>
                        <a:ea typeface="Open Sans 1" panose="020B0604020202020204" charset="0"/>
                        <a:cs typeface="Open Sans 1" panose="020B0604020202020204" charset="0"/>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en-US" sz="1400">
                          <a:effectLst/>
                          <a:latin typeface="Open Sans 1" panose="020B0604020202020204" charset="0"/>
                          <a:ea typeface="Open Sans 1" panose="020B0604020202020204" charset="0"/>
                          <a:cs typeface="Open Sans 1" panose="020B0604020202020204" charset="0"/>
                        </a:rPr>
                        <a:t>870</a:t>
                      </a:r>
                      <a:endParaRPr lang="ru-KG" sz="1400">
                        <a:effectLst/>
                        <a:latin typeface="Open Sans 1" panose="020B0604020202020204" charset="0"/>
                        <a:ea typeface="Open Sans 1" panose="020B0604020202020204" charset="0"/>
                        <a:cs typeface="Open Sans 1" panose="020B0604020202020204" charset="0"/>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ru-RU" sz="1400">
                          <a:effectLst/>
                          <a:latin typeface="Open Sans 1" panose="020B0604020202020204" charset="0"/>
                          <a:ea typeface="Open Sans 1" panose="020B0604020202020204" charset="0"/>
                          <a:cs typeface="Open Sans 1" panose="020B0604020202020204" charset="0"/>
                        </a:rPr>
                        <a:t>805</a:t>
                      </a:r>
                      <a:endParaRPr lang="ru-KG" sz="1400">
                        <a:effectLst/>
                        <a:latin typeface="Open Sans 1" panose="020B0604020202020204" charset="0"/>
                        <a:ea typeface="Open Sans 1" panose="020B0604020202020204" charset="0"/>
                        <a:cs typeface="Open Sans 1" panose="020B0604020202020204" charset="0"/>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1387853445"/>
                  </a:ext>
                </a:extLst>
              </a:tr>
              <a:tr h="338626">
                <a:tc>
                  <a:txBody>
                    <a:bodyPr/>
                    <a:lstStyle/>
                    <a:p>
                      <a:pPr algn="l">
                        <a:lnSpc>
                          <a:spcPct val="115000"/>
                        </a:lnSpc>
                        <a:spcAft>
                          <a:spcPts val="1000"/>
                        </a:spcAft>
                        <a:buNone/>
                      </a:pPr>
                      <a:r>
                        <a:rPr lang="ru-RU" sz="1400" b="1">
                          <a:effectLst/>
                          <a:latin typeface="Open Sans 1" panose="020B0604020202020204" charset="0"/>
                          <a:ea typeface="Open Sans 1" panose="020B0604020202020204" charset="0"/>
                          <a:cs typeface="Open Sans 1" panose="020B0604020202020204" charset="0"/>
                        </a:rPr>
                        <a:t>Итого доходы</a:t>
                      </a:r>
                      <a:endParaRPr lang="ru-KG" sz="1400">
                        <a:effectLst/>
                        <a:latin typeface="Open Sans 1" panose="020B0604020202020204" charset="0"/>
                        <a:ea typeface="Open Sans 1" panose="020B0604020202020204" charset="0"/>
                        <a:cs typeface="Open Sans 1" panose="020B0604020202020204" charset="0"/>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ru-RU" sz="1400" b="1">
                          <a:effectLst/>
                          <a:latin typeface="Open Sans 1" panose="020B0604020202020204" charset="0"/>
                          <a:ea typeface="Open Sans 1" panose="020B0604020202020204" charset="0"/>
                          <a:cs typeface="Open Sans 1" panose="020B0604020202020204" charset="0"/>
                        </a:rPr>
                        <a:t>1 033 603</a:t>
                      </a:r>
                      <a:endParaRPr lang="ru-KG" sz="1400">
                        <a:effectLst/>
                        <a:latin typeface="Open Sans 1" panose="020B0604020202020204" charset="0"/>
                        <a:ea typeface="Open Sans 1" panose="020B0604020202020204" charset="0"/>
                        <a:cs typeface="Open Sans 1" panose="020B0604020202020204" charset="0"/>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ru-RU" sz="1400" b="1">
                          <a:effectLst/>
                          <a:latin typeface="Open Sans 1" panose="020B0604020202020204" charset="0"/>
                          <a:ea typeface="Open Sans 1" panose="020B0604020202020204" charset="0"/>
                          <a:cs typeface="Open Sans 1" panose="020B0604020202020204" charset="0"/>
                        </a:rPr>
                        <a:t>814 969</a:t>
                      </a:r>
                      <a:endParaRPr lang="ru-KG" sz="1400">
                        <a:effectLst/>
                        <a:latin typeface="Open Sans 1" panose="020B0604020202020204" charset="0"/>
                        <a:ea typeface="Open Sans 1" panose="020B0604020202020204" charset="0"/>
                        <a:cs typeface="Open Sans 1" panose="020B0604020202020204" charset="0"/>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1756779826"/>
                  </a:ext>
                </a:extLst>
              </a:tr>
              <a:tr h="503900">
                <a:tc>
                  <a:txBody>
                    <a:bodyPr/>
                    <a:lstStyle/>
                    <a:p>
                      <a:pPr algn="just">
                        <a:lnSpc>
                          <a:spcPct val="115000"/>
                        </a:lnSpc>
                        <a:spcAft>
                          <a:spcPts val="1000"/>
                        </a:spcAft>
                        <a:buNone/>
                      </a:pPr>
                      <a:r>
                        <a:rPr lang="ru-RU" sz="1400" dirty="0">
                          <a:effectLst/>
                          <a:latin typeface="Open Sans 1" panose="020B0604020202020204" charset="0"/>
                          <a:ea typeface="Open Sans 1" panose="020B0604020202020204" charset="0"/>
                          <a:cs typeface="Open Sans 1" panose="020B0604020202020204" charset="0"/>
                        </a:rPr>
                        <a:t>Формирование резерва под ожидаемые кредитные убытки</a:t>
                      </a:r>
                      <a:endParaRPr lang="ru-KG" sz="1400" dirty="0">
                        <a:effectLst/>
                        <a:latin typeface="Open Sans 1" panose="020B0604020202020204" charset="0"/>
                        <a:ea typeface="Open Sans 1" panose="020B0604020202020204" charset="0"/>
                        <a:cs typeface="Open Sans 1" panose="020B0604020202020204" charset="0"/>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ru-RU" sz="1400">
                          <a:effectLst/>
                          <a:latin typeface="Open Sans 1" panose="020B0604020202020204" charset="0"/>
                          <a:ea typeface="Open Sans 1" panose="020B0604020202020204" charset="0"/>
                          <a:cs typeface="Open Sans 1" panose="020B0604020202020204" charset="0"/>
                        </a:rPr>
                        <a:t>(22 464)</a:t>
                      </a:r>
                      <a:endParaRPr lang="ru-KG" sz="1400">
                        <a:effectLst/>
                        <a:latin typeface="Open Sans 1" panose="020B0604020202020204" charset="0"/>
                        <a:ea typeface="Open Sans 1" panose="020B0604020202020204" charset="0"/>
                        <a:cs typeface="Open Sans 1" panose="020B0604020202020204" charset="0"/>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ru-RU" sz="1400">
                          <a:effectLst/>
                          <a:latin typeface="Open Sans 1" panose="020B0604020202020204" charset="0"/>
                          <a:ea typeface="Open Sans 1" panose="020B0604020202020204" charset="0"/>
                          <a:cs typeface="Open Sans 1" panose="020B0604020202020204" charset="0"/>
                        </a:rPr>
                        <a:t>(47 301)</a:t>
                      </a:r>
                      <a:endParaRPr lang="ru-KG" sz="1400">
                        <a:effectLst/>
                        <a:latin typeface="Open Sans 1" panose="020B0604020202020204" charset="0"/>
                        <a:ea typeface="Open Sans 1" panose="020B0604020202020204" charset="0"/>
                        <a:cs typeface="Open Sans 1" panose="020B0604020202020204" charset="0"/>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2955274779"/>
                  </a:ext>
                </a:extLst>
              </a:tr>
              <a:tr h="352763">
                <a:tc>
                  <a:txBody>
                    <a:bodyPr/>
                    <a:lstStyle/>
                    <a:p>
                      <a:pPr algn="l">
                        <a:lnSpc>
                          <a:spcPct val="115000"/>
                        </a:lnSpc>
                        <a:spcAft>
                          <a:spcPts val="1000"/>
                        </a:spcAft>
                        <a:buNone/>
                      </a:pPr>
                      <a:r>
                        <a:rPr lang="ru-RU" sz="1400" dirty="0">
                          <a:effectLst/>
                          <a:latin typeface="Open Sans 1" panose="020B0604020202020204" charset="0"/>
                          <a:ea typeface="Open Sans 1" panose="020B0604020202020204" charset="0"/>
                          <a:cs typeface="Open Sans 1" panose="020B0604020202020204" charset="0"/>
                        </a:rPr>
                        <a:t>Расходы на персонал </a:t>
                      </a:r>
                      <a:endParaRPr lang="ru-KG" sz="1400" dirty="0">
                        <a:effectLst/>
                        <a:latin typeface="Open Sans 1" panose="020B0604020202020204" charset="0"/>
                        <a:ea typeface="Open Sans 1" panose="020B0604020202020204" charset="0"/>
                        <a:cs typeface="Open Sans 1" panose="020B0604020202020204" charset="0"/>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ru-RU" sz="1400">
                          <a:effectLst/>
                          <a:latin typeface="Open Sans 1" panose="020B0604020202020204" charset="0"/>
                          <a:ea typeface="Open Sans 1" panose="020B0604020202020204" charset="0"/>
                          <a:cs typeface="Open Sans 1" panose="020B0604020202020204" charset="0"/>
                        </a:rPr>
                        <a:t>(64 4</a:t>
                      </a:r>
                      <a:r>
                        <a:rPr lang="en-US" sz="1400">
                          <a:effectLst/>
                          <a:latin typeface="Open Sans 1" panose="020B0604020202020204" charset="0"/>
                          <a:ea typeface="Open Sans 1" panose="020B0604020202020204" charset="0"/>
                          <a:cs typeface="Open Sans 1" panose="020B0604020202020204" charset="0"/>
                        </a:rPr>
                        <a:t>10</a:t>
                      </a:r>
                      <a:r>
                        <a:rPr lang="ru-RU" sz="1400">
                          <a:effectLst/>
                          <a:latin typeface="Open Sans 1" panose="020B0604020202020204" charset="0"/>
                          <a:ea typeface="Open Sans 1" panose="020B0604020202020204" charset="0"/>
                          <a:cs typeface="Open Sans 1" panose="020B0604020202020204" charset="0"/>
                        </a:rPr>
                        <a:t>)</a:t>
                      </a:r>
                      <a:endParaRPr lang="ru-KG" sz="1400">
                        <a:effectLst/>
                        <a:latin typeface="Open Sans 1" panose="020B0604020202020204" charset="0"/>
                        <a:ea typeface="Open Sans 1" panose="020B0604020202020204" charset="0"/>
                        <a:cs typeface="Open Sans 1" panose="020B0604020202020204" charset="0"/>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ru-RU" sz="1400">
                          <a:effectLst/>
                          <a:latin typeface="Open Sans 1" panose="020B0604020202020204" charset="0"/>
                          <a:ea typeface="Open Sans 1" panose="020B0604020202020204" charset="0"/>
                          <a:cs typeface="Open Sans 1" panose="020B0604020202020204" charset="0"/>
                        </a:rPr>
                        <a:t>(54 382)</a:t>
                      </a:r>
                      <a:endParaRPr lang="ru-KG" sz="1400">
                        <a:effectLst/>
                        <a:latin typeface="Open Sans 1" panose="020B0604020202020204" charset="0"/>
                        <a:ea typeface="Open Sans 1" panose="020B0604020202020204" charset="0"/>
                        <a:cs typeface="Open Sans 1" panose="020B0604020202020204" charset="0"/>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4226111336"/>
                  </a:ext>
                </a:extLst>
              </a:tr>
              <a:tr h="317083">
                <a:tc>
                  <a:txBody>
                    <a:bodyPr/>
                    <a:lstStyle/>
                    <a:p>
                      <a:pPr algn="l">
                        <a:lnSpc>
                          <a:spcPct val="115000"/>
                        </a:lnSpc>
                        <a:spcAft>
                          <a:spcPts val="1000"/>
                        </a:spcAft>
                        <a:buNone/>
                      </a:pPr>
                      <a:r>
                        <a:rPr lang="ru-RU" sz="1400" dirty="0">
                          <a:effectLst/>
                          <a:latin typeface="Open Sans 1" panose="020B0604020202020204" charset="0"/>
                          <a:ea typeface="Open Sans 1" panose="020B0604020202020204" charset="0"/>
                          <a:cs typeface="Open Sans 1" panose="020B0604020202020204" charset="0"/>
                        </a:rPr>
                        <a:t>Хозяйственно-операционные расходы</a:t>
                      </a:r>
                      <a:endParaRPr lang="ru-KG" sz="1400" dirty="0">
                        <a:effectLst/>
                        <a:latin typeface="Open Sans 1" panose="020B0604020202020204" charset="0"/>
                        <a:ea typeface="Open Sans 1" panose="020B0604020202020204" charset="0"/>
                        <a:cs typeface="Open Sans 1" panose="020B0604020202020204" charset="0"/>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ru-RU" sz="1400">
                          <a:effectLst/>
                          <a:latin typeface="Open Sans 1" panose="020B0604020202020204" charset="0"/>
                          <a:ea typeface="Open Sans 1" panose="020B0604020202020204" charset="0"/>
                          <a:cs typeface="Open Sans 1" panose="020B0604020202020204" charset="0"/>
                        </a:rPr>
                        <a:t>(16 </a:t>
                      </a:r>
                      <a:r>
                        <a:rPr lang="en-US" sz="1400">
                          <a:effectLst/>
                          <a:latin typeface="Open Sans 1" panose="020B0604020202020204" charset="0"/>
                          <a:ea typeface="Open Sans 1" panose="020B0604020202020204" charset="0"/>
                          <a:cs typeface="Open Sans 1" panose="020B0604020202020204" charset="0"/>
                        </a:rPr>
                        <a:t>599</a:t>
                      </a:r>
                      <a:r>
                        <a:rPr lang="ru-RU" sz="1400">
                          <a:effectLst/>
                          <a:latin typeface="Open Sans 1" panose="020B0604020202020204" charset="0"/>
                          <a:ea typeface="Open Sans 1" panose="020B0604020202020204" charset="0"/>
                          <a:cs typeface="Open Sans 1" panose="020B0604020202020204" charset="0"/>
                        </a:rPr>
                        <a:t>)</a:t>
                      </a:r>
                      <a:endParaRPr lang="ru-KG" sz="1400">
                        <a:effectLst/>
                        <a:latin typeface="Open Sans 1" panose="020B0604020202020204" charset="0"/>
                        <a:ea typeface="Open Sans 1" panose="020B0604020202020204" charset="0"/>
                        <a:cs typeface="Open Sans 1" panose="020B0604020202020204" charset="0"/>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ru-RU" sz="1400">
                          <a:effectLst/>
                          <a:latin typeface="Open Sans 1" panose="020B0604020202020204" charset="0"/>
                          <a:ea typeface="Open Sans 1" panose="020B0604020202020204" charset="0"/>
                          <a:cs typeface="Open Sans 1" panose="020B0604020202020204" charset="0"/>
                        </a:rPr>
                        <a:t>(13 </a:t>
                      </a:r>
                      <a:r>
                        <a:rPr lang="en-US" sz="1400">
                          <a:effectLst/>
                          <a:latin typeface="Open Sans 1" panose="020B0604020202020204" charset="0"/>
                          <a:ea typeface="Open Sans 1" panose="020B0604020202020204" charset="0"/>
                          <a:cs typeface="Open Sans 1" panose="020B0604020202020204" charset="0"/>
                        </a:rPr>
                        <a:t>040</a:t>
                      </a:r>
                      <a:r>
                        <a:rPr lang="ru-RU" sz="1400">
                          <a:effectLst/>
                          <a:latin typeface="Open Sans 1" panose="020B0604020202020204" charset="0"/>
                          <a:ea typeface="Open Sans 1" panose="020B0604020202020204" charset="0"/>
                          <a:cs typeface="Open Sans 1" panose="020B0604020202020204" charset="0"/>
                        </a:rPr>
                        <a:t>)</a:t>
                      </a:r>
                      <a:endParaRPr lang="ru-KG" sz="1400">
                        <a:effectLst/>
                        <a:latin typeface="Open Sans 1" panose="020B0604020202020204" charset="0"/>
                        <a:ea typeface="Open Sans 1" panose="020B0604020202020204" charset="0"/>
                        <a:cs typeface="Open Sans 1" panose="020B0604020202020204" charset="0"/>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1674094941"/>
                  </a:ext>
                </a:extLst>
              </a:tr>
              <a:tr h="503900">
                <a:tc>
                  <a:txBody>
                    <a:bodyPr/>
                    <a:lstStyle/>
                    <a:p>
                      <a:pPr algn="just">
                        <a:lnSpc>
                          <a:spcPct val="115000"/>
                        </a:lnSpc>
                        <a:spcAft>
                          <a:spcPts val="1000"/>
                        </a:spcAft>
                        <a:buNone/>
                      </a:pPr>
                      <a:r>
                        <a:rPr lang="ru-RU" sz="1400" dirty="0">
                          <a:effectLst/>
                          <a:latin typeface="Open Sans 1" panose="020B0604020202020204" charset="0"/>
                          <a:ea typeface="Open Sans 1" panose="020B0604020202020204" charset="0"/>
                          <a:cs typeface="Open Sans 1" panose="020B0604020202020204" charset="0"/>
                        </a:rPr>
                        <a:t>Амортизация основных средств и нематериальных активов</a:t>
                      </a:r>
                      <a:endParaRPr lang="ru-KG" sz="1400" dirty="0">
                        <a:effectLst/>
                        <a:latin typeface="Open Sans 1" panose="020B0604020202020204" charset="0"/>
                        <a:ea typeface="Open Sans 1" panose="020B0604020202020204" charset="0"/>
                        <a:cs typeface="Open Sans 1" panose="020B0604020202020204" charset="0"/>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ru-RU" sz="1400">
                          <a:effectLst/>
                          <a:latin typeface="Open Sans 1" panose="020B0604020202020204" charset="0"/>
                          <a:ea typeface="Open Sans 1" panose="020B0604020202020204" charset="0"/>
                          <a:cs typeface="Open Sans 1" panose="020B0604020202020204" charset="0"/>
                        </a:rPr>
                        <a:t>(4 </a:t>
                      </a:r>
                      <a:r>
                        <a:rPr lang="en-US" sz="1400">
                          <a:effectLst/>
                          <a:latin typeface="Open Sans 1" panose="020B0604020202020204" charset="0"/>
                          <a:ea typeface="Open Sans 1" panose="020B0604020202020204" charset="0"/>
                          <a:cs typeface="Open Sans 1" panose="020B0604020202020204" charset="0"/>
                        </a:rPr>
                        <a:t>161</a:t>
                      </a:r>
                      <a:r>
                        <a:rPr lang="ru-RU" sz="1400">
                          <a:effectLst/>
                          <a:latin typeface="Open Sans 1" panose="020B0604020202020204" charset="0"/>
                          <a:ea typeface="Open Sans 1" panose="020B0604020202020204" charset="0"/>
                          <a:cs typeface="Open Sans 1" panose="020B0604020202020204" charset="0"/>
                        </a:rPr>
                        <a:t>)</a:t>
                      </a:r>
                      <a:endParaRPr lang="ru-KG" sz="1400">
                        <a:effectLst/>
                        <a:latin typeface="Open Sans 1" panose="020B0604020202020204" charset="0"/>
                        <a:ea typeface="Open Sans 1" panose="020B0604020202020204" charset="0"/>
                        <a:cs typeface="Open Sans 1" panose="020B0604020202020204" charset="0"/>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ru-RU" sz="1400">
                          <a:effectLst/>
                          <a:latin typeface="Open Sans 1" panose="020B0604020202020204" charset="0"/>
                          <a:ea typeface="Open Sans 1" panose="020B0604020202020204" charset="0"/>
                          <a:cs typeface="Open Sans 1" panose="020B0604020202020204" charset="0"/>
                        </a:rPr>
                        <a:t>(3 517)</a:t>
                      </a:r>
                      <a:endParaRPr lang="ru-KG" sz="1400">
                        <a:effectLst/>
                        <a:latin typeface="Open Sans 1" panose="020B0604020202020204" charset="0"/>
                        <a:ea typeface="Open Sans 1" panose="020B0604020202020204" charset="0"/>
                        <a:cs typeface="Open Sans 1" panose="020B0604020202020204" charset="0"/>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1840282513"/>
                  </a:ext>
                </a:extLst>
              </a:tr>
              <a:tr h="317083">
                <a:tc>
                  <a:txBody>
                    <a:bodyPr/>
                    <a:lstStyle/>
                    <a:p>
                      <a:pPr algn="just">
                        <a:lnSpc>
                          <a:spcPct val="115000"/>
                        </a:lnSpc>
                        <a:spcAft>
                          <a:spcPts val="1000"/>
                        </a:spcAft>
                        <a:buNone/>
                      </a:pPr>
                      <a:r>
                        <a:rPr lang="ru-RU" sz="1400">
                          <a:effectLst/>
                          <a:latin typeface="Open Sans 1" panose="020B0604020202020204" charset="0"/>
                          <a:ea typeface="Open Sans 1" panose="020B0604020202020204" charset="0"/>
                          <a:cs typeface="Open Sans 1" panose="020B0604020202020204" charset="0"/>
                        </a:rPr>
                        <a:t>Прибыль/(убыток) от курсовых разниц</a:t>
                      </a:r>
                      <a:endParaRPr lang="ru-KG" sz="1400">
                        <a:effectLst/>
                        <a:latin typeface="Open Sans 1" panose="020B0604020202020204" charset="0"/>
                        <a:ea typeface="Open Sans 1" panose="020B0604020202020204" charset="0"/>
                        <a:cs typeface="Open Sans 1" panose="020B0604020202020204" charset="0"/>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ru-RU" sz="1400">
                          <a:effectLst/>
                          <a:latin typeface="Open Sans 1" panose="020B0604020202020204" charset="0"/>
                          <a:ea typeface="Open Sans 1" panose="020B0604020202020204" charset="0"/>
                          <a:cs typeface="Open Sans 1" panose="020B0604020202020204" charset="0"/>
                        </a:rPr>
                        <a:t>(57)</a:t>
                      </a:r>
                      <a:endParaRPr lang="ru-KG" sz="1400">
                        <a:effectLst/>
                        <a:latin typeface="Open Sans 1" panose="020B0604020202020204" charset="0"/>
                        <a:ea typeface="Open Sans 1" panose="020B0604020202020204" charset="0"/>
                        <a:cs typeface="Open Sans 1" panose="020B0604020202020204" charset="0"/>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ru-RU" sz="1400">
                          <a:effectLst/>
                          <a:latin typeface="Open Sans 1" panose="020B0604020202020204" charset="0"/>
                          <a:ea typeface="Open Sans 1" panose="020B0604020202020204" charset="0"/>
                          <a:cs typeface="Open Sans 1" panose="020B0604020202020204" charset="0"/>
                        </a:rPr>
                        <a:t>(22)</a:t>
                      </a:r>
                      <a:endParaRPr lang="ru-KG" sz="1400">
                        <a:effectLst/>
                        <a:latin typeface="Open Sans 1" panose="020B0604020202020204" charset="0"/>
                        <a:ea typeface="Open Sans 1" panose="020B0604020202020204" charset="0"/>
                        <a:cs typeface="Open Sans 1" panose="020B0604020202020204" charset="0"/>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4066236714"/>
                  </a:ext>
                </a:extLst>
              </a:tr>
              <a:tr h="275344">
                <a:tc>
                  <a:txBody>
                    <a:bodyPr/>
                    <a:lstStyle/>
                    <a:p>
                      <a:pPr algn="l">
                        <a:lnSpc>
                          <a:spcPct val="115000"/>
                        </a:lnSpc>
                        <a:spcAft>
                          <a:spcPts val="1000"/>
                        </a:spcAft>
                        <a:buNone/>
                      </a:pPr>
                      <a:r>
                        <a:rPr lang="ru-RU" sz="1400" b="1">
                          <a:effectLst/>
                          <a:latin typeface="Open Sans 1" panose="020B0604020202020204" charset="0"/>
                          <a:ea typeface="Open Sans 1" panose="020B0604020202020204" charset="0"/>
                          <a:cs typeface="Open Sans 1" panose="020B0604020202020204" charset="0"/>
                        </a:rPr>
                        <a:t>Итого расходы</a:t>
                      </a:r>
                      <a:endParaRPr lang="ru-KG" sz="1400">
                        <a:effectLst/>
                        <a:latin typeface="Open Sans 1" panose="020B0604020202020204" charset="0"/>
                        <a:ea typeface="Open Sans 1" panose="020B0604020202020204" charset="0"/>
                        <a:cs typeface="Open Sans 1" panose="020B0604020202020204" charset="0"/>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ru-RU" sz="1400" b="1">
                          <a:effectLst/>
                          <a:latin typeface="Open Sans 1" panose="020B0604020202020204" charset="0"/>
                          <a:ea typeface="Open Sans 1" panose="020B0604020202020204" charset="0"/>
                          <a:cs typeface="Open Sans 1" panose="020B0604020202020204" charset="0"/>
                        </a:rPr>
                        <a:t>(107 691)</a:t>
                      </a:r>
                      <a:endParaRPr lang="ru-KG" sz="1400">
                        <a:effectLst/>
                        <a:latin typeface="Open Sans 1" panose="020B0604020202020204" charset="0"/>
                        <a:ea typeface="Open Sans 1" panose="020B0604020202020204" charset="0"/>
                        <a:cs typeface="Open Sans 1" panose="020B0604020202020204" charset="0"/>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ru-RU" sz="1400" b="1">
                          <a:effectLst/>
                          <a:latin typeface="Open Sans 1" panose="020B0604020202020204" charset="0"/>
                          <a:ea typeface="Open Sans 1" panose="020B0604020202020204" charset="0"/>
                          <a:cs typeface="Open Sans 1" panose="020B0604020202020204" charset="0"/>
                        </a:rPr>
                        <a:t>118 262</a:t>
                      </a:r>
                      <a:endParaRPr lang="ru-KG" sz="1400">
                        <a:effectLst/>
                        <a:latin typeface="Open Sans 1" panose="020B0604020202020204" charset="0"/>
                        <a:ea typeface="Open Sans 1" panose="020B0604020202020204" charset="0"/>
                        <a:cs typeface="Open Sans 1" panose="020B0604020202020204" charset="0"/>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2344788932"/>
                  </a:ext>
                </a:extLst>
              </a:tr>
              <a:tr h="425470">
                <a:tc>
                  <a:txBody>
                    <a:bodyPr/>
                    <a:lstStyle/>
                    <a:p>
                      <a:pPr algn="l">
                        <a:lnSpc>
                          <a:spcPct val="115000"/>
                        </a:lnSpc>
                        <a:spcAft>
                          <a:spcPts val="1000"/>
                        </a:spcAft>
                        <a:buNone/>
                      </a:pPr>
                      <a:r>
                        <a:rPr lang="ru-RU" sz="1400" b="1">
                          <a:effectLst/>
                          <a:latin typeface="Open Sans 1" panose="020B0604020202020204" charset="0"/>
                          <a:ea typeface="Open Sans 1" panose="020B0604020202020204" charset="0"/>
                          <a:cs typeface="Open Sans 1" panose="020B0604020202020204" charset="0"/>
                        </a:rPr>
                        <a:t>Итого совокупный доход (убыток) </a:t>
                      </a:r>
                      <a:endParaRPr lang="ru-KG" sz="1400">
                        <a:effectLst/>
                        <a:latin typeface="Open Sans 1" panose="020B0604020202020204" charset="0"/>
                        <a:ea typeface="Open Sans 1" panose="020B0604020202020204" charset="0"/>
                        <a:cs typeface="Open Sans 1" panose="020B0604020202020204" charset="0"/>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algn="r">
                        <a:lnSpc>
                          <a:spcPct val="115000"/>
                        </a:lnSpc>
                        <a:spcAft>
                          <a:spcPts val="1000"/>
                        </a:spcAft>
                        <a:buNone/>
                      </a:pPr>
                      <a:r>
                        <a:rPr lang="ru-RU" sz="1400" b="1">
                          <a:effectLst/>
                          <a:latin typeface="Open Sans 1" panose="020B0604020202020204" charset="0"/>
                          <a:ea typeface="Open Sans 1" panose="020B0604020202020204" charset="0"/>
                          <a:cs typeface="Open Sans 1" panose="020B0604020202020204" charset="0"/>
                        </a:rPr>
                        <a:t>925 912</a:t>
                      </a:r>
                      <a:endParaRPr lang="ru-KG" sz="1400">
                        <a:effectLst/>
                        <a:latin typeface="Open Sans 1" panose="020B0604020202020204" charset="0"/>
                        <a:ea typeface="Open Sans 1" panose="020B0604020202020204" charset="0"/>
                        <a:cs typeface="Open Sans 1" panose="020B0604020202020204" charset="0"/>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algn="r">
                        <a:lnSpc>
                          <a:spcPct val="115000"/>
                        </a:lnSpc>
                        <a:spcAft>
                          <a:spcPts val="1000"/>
                        </a:spcAft>
                        <a:buNone/>
                      </a:pPr>
                      <a:r>
                        <a:rPr lang="ru-RU" sz="1400" b="1" dirty="0">
                          <a:effectLst/>
                          <a:latin typeface="Open Sans 1" panose="020B0604020202020204" charset="0"/>
                          <a:ea typeface="Open Sans 1" panose="020B0604020202020204" charset="0"/>
                          <a:cs typeface="Open Sans 1" panose="020B0604020202020204" charset="0"/>
                        </a:rPr>
                        <a:t>696 707</a:t>
                      </a:r>
                      <a:endParaRPr lang="ru-KG" sz="1400" dirty="0">
                        <a:effectLst/>
                        <a:latin typeface="Open Sans 1" panose="020B0604020202020204" charset="0"/>
                        <a:ea typeface="Open Sans 1" panose="020B0604020202020204" charset="0"/>
                        <a:cs typeface="Open Sans 1" panose="020B0604020202020204" charset="0"/>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52222233"/>
                  </a:ext>
                </a:extLst>
              </a:tr>
            </a:tbl>
          </a:graphicData>
        </a:graphic>
      </p:graphicFrame>
    </p:spTree>
    <p:extLst>
      <p:ext uri="{BB962C8B-B14F-4D97-AF65-F5344CB8AC3E}">
        <p14:creationId xmlns:p14="http://schemas.microsoft.com/office/powerpoint/2010/main" val="17134683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6BD278-6E2B-BCB7-3890-2C48A9DFA1A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94F4EFE-8B3D-2089-6876-55DB38FC6328}"/>
              </a:ext>
            </a:extLst>
          </p:cNvPr>
          <p:cNvSpPr/>
          <p:nvPr/>
        </p:nvSpPr>
        <p:spPr>
          <a:xfrm>
            <a:off x="-17236" y="0"/>
            <a:ext cx="7556500" cy="10692000"/>
          </a:xfrm>
          <a:custGeom>
            <a:avLst/>
            <a:gdLst/>
            <a:ahLst/>
            <a:cxnLst/>
            <a:rect l="l" t="t" r="r" b="b"/>
            <a:pathLst>
              <a:path w="7560000" h="10692000">
                <a:moveTo>
                  <a:pt x="0" y="0"/>
                </a:moveTo>
                <a:lnTo>
                  <a:pt x="7560000" y="0"/>
                </a:lnTo>
                <a:lnTo>
                  <a:pt x="7560000" y="10692000"/>
                </a:lnTo>
                <a:lnTo>
                  <a:pt x="0" y="10692000"/>
                </a:lnTo>
                <a:lnTo>
                  <a:pt x="0" y="0"/>
                </a:lnTo>
                <a:close/>
              </a:path>
            </a:pathLst>
          </a:custGeom>
          <a:blipFill>
            <a:blip r:embed="rId3"/>
            <a:stretch>
              <a:fillRect l="-4952" t="-1069" r="-168243" b="-1069"/>
            </a:stretch>
          </a:blipFill>
        </p:spPr>
        <p:txBody>
          <a:bodyPr/>
          <a:lstStyle/>
          <a:p>
            <a:endParaRPr lang="ru-KG" dirty="0"/>
          </a:p>
        </p:txBody>
      </p:sp>
      <p:sp>
        <p:nvSpPr>
          <p:cNvPr id="3" name="AutoShape 7">
            <a:extLst>
              <a:ext uri="{FF2B5EF4-FFF2-40B4-BE49-F238E27FC236}">
                <a16:creationId xmlns:a16="http://schemas.microsoft.com/office/drawing/2014/main" id="{DB3B0AF3-A4B5-0ADF-DB2A-0A672061A584}"/>
              </a:ext>
            </a:extLst>
          </p:cNvPr>
          <p:cNvSpPr/>
          <p:nvPr/>
        </p:nvSpPr>
        <p:spPr>
          <a:xfrm>
            <a:off x="756000" y="10042933"/>
            <a:ext cx="6047992" cy="2381"/>
          </a:xfrm>
          <a:prstGeom prst="line">
            <a:avLst/>
          </a:prstGeom>
          <a:ln w="19050" cap="rnd">
            <a:solidFill>
              <a:srgbClr val="4F4F4F"/>
            </a:solidFill>
            <a:prstDash val="solid"/>
            <a:headEnd type="none" w="sm" len="sm"/>
            <a:tailEnd type="none" w="sm" len="sm"/>
          </a:ln>
        </p:spPr>
      </p:sp>
      <p:sp>
        <p:nvSpPr>
          <p:cNvPr id="4" name="TextBox 15">
            <a:extLst>
              <a:ext uri="{FF2B5EF4-FFF2-40B4-BE49-F238E27FC236}">
                <a16:creationId xmlns:a16="http://schemas.microsoft.com/office/drawing/2014/main" id="{F1464F15-47A7-23BC-97D7-48FBB360D9E4}"/>
              </a:ext>
            </a:extLst>
          </p:cNvPr>
          <p:cNvSpPr txBox="1"/>
          <p:nvPr/>
        </p:nvSpPr>
        <p:spPr>
          <a:xfrm>
            <a:off x="3614078" y="10284501"/>
            <a:ext cx="3201564" cy="181012"/>
          </a:xfrm>
          <a:prstGeom prst="rect">
            <a:avLst/>
          </a:prstGeom>
        </p:spPr>
        <p:txBody>
          <a:bodyPr lIns="0" tIns="0" rIns="0" bIns="0" rtlCol="0" anchor="t">
            <a:spAutoFit/>
          </a:bodyPr>
          <a:lstStyle/>
          <a:p>
            <a:pPr algn="r">
              <a:lnSpc>
                <a:spcPts val="1400"/>
              </a:lnSpc>
            </a:pPr>
            <a:r>
              <a:rPr lang="ru-RU" sz="1400" i="1" dirty="0">
                <a:solidFill>
                  <a:srgbClr val="4F4F4F"/>
                </a:solidFill>
                <a:latin typeface="Open Sans 1 Italics"/>
                <a:ea typeface="Open Sans 1 Italics"/>
                <a:cs typeface="Open Sans 1 Italics"/>
                <a:sym typeface="Open Sans 1 Italics"/>
              </a:rPr>
              <a:t>Годовой отчет за </a:t>
            </a:r>
            <a:r>
              <a:rPr lang="en-US" sz="1400" i="1" dirty="0">
                <a:solidFill>
                  <a:srgbClr val="4F4F4F"/>
                </a:solidFill>
                <a:latin typeface="Open Sans 1 Italics"/>
                <a:ea typeface="Open Sans 1 Italics"/>
                <a:cs typeface="Open Sans 1 Italics"/>
                <a:sym typeface="Open Sans 1 Italics"/>
              </a:rPr>
              <a:t>202</a:t>
            </a:r>
            <a:r>
              <a:rPr lang="ru-RU" sz="1400" i="1" dirty="0">
                <a:solidFill>
                  <a:srgbClr val="4F4F4F"/>
                </a:solidFill>
                <a:latin typeface="Open Sans 1 Italics"/>
                <a:ea typeface="Open Sans 1 Italics"/>
                <a:cs typeface="Open Sans 1 Italics"/>
                <a:sym typeface="Open Sans 1 Italics"/>
              </a:rPr>
              <a:t>5 год</a:t>
            </a:r>
            <a:endParaRPr lang="en-US" sz="1400" i="1" dirty="0">
              <a:solidFill>
                <a:srgbClr val="4F4F4F"/>
              </a:solidFill>
              <a:latin typeface="Open Sans 1 Italics"/>
              <a:ea typeface="Open Sans 1 Italics"/>
              <a:cs typeface="Open Sans 1 Italics"/>
              <a:sym typeface="Open Sans 1 Italics"/>
            </a:endParaRPr>
          </a:p>
        </p:txBody>
      </p:sp>
      <p:grpSp>
        <p:nvGrpSpPr>
          <p:cNvPr id="5" name="Group 2">
            <a:extLst>
              <a:ext uri="{FF2B5EF4-FFF2-40B4-BE49-F238E27FC236}">
                <a16:creationId xmlns:a16="http://schemas.microsoft.com/office/drawing/2014/main" id="{48B03398-2D1B-4716-9174-5E980C66B2E9}"/>
              </a:ext>
            </a:extLst>
          </p:cNvPr>
          <p:cNvGrpSpPr/>
          <p:nvPr/>
        </p:nvGrpSpPr>
        <p:grpSpPr>
          <a:xfrm>
            <a:off x="756000" y="10150006"/>
            <a:ext cx="490114" cy="490114"/>
            <a:chOff x="0" y="0"/>
            <a:chExt cx="812800" cy="812800"/>
          </a:xfrm>
        </p:grpSpPr>
        <p:sp>
          <p:nvSpPr>
            <p:cNvPr id="6" name="Freeform 3">
              <a:extLst>
                <a:ext uri="{FF2B5EF4-FFF2-40B4-BE49-F238E27FC236}">
                  <a16:creationId xmlns:a16="http://schemas.microsoft.com/office/drawing/2014/main" id="{518854B6-F475-657D-A490-AD18363D965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DEDED"/>
            </a:solidFill>
          </p:spPr>
          <p:txBody>
            <a:bodyPr anchor="ctr"/>
            <a:lstStyle/>
            <a:p>
              <a:endParaRPr lang="ru-KG"/>
            </a:p>
          </p:txBody>
        </p:sp>
        <p:sp>
          <p:nvSpPr>
            <p:cNvPr id="8" name="TextBox 4">
              <a:extLst>
                <a:ext uri="{FF2B5EF4-FFF2-40B4-BE49-F238E27FC236}">
                  <a16:creationId xmlns:a16="http://schemas.microsoft.com/office/drawing/2014/main" id="{708A0772-FBA4-B8A7-B801-190A19E47517}"/>
                </a:ext>
              </a:extLst>
            </p:cNvPr>
            <p:cNvSpPr txBox="1"/>
            <p:nvPr/>
          </p:nvSpPr>
          <p:spPr>
            <a:xfrm>
              <a:off x="76200" y="76200"/>
              <a:ext cx="660400" cy="660400"/>
            </a:xfrm>
            <a:prstGeom prst="rect">
              <a:avLst/>
            </a:prstGeom>
          </p:spPr>
          <p:txBody>
            <a:bodyPr lIns="50800" tIns="50800" rIns="50800" bIns="50800" rtlCol="0" anchor="ctr"/>
            <a:lstStyle/>
            <a:p>
              <a:pPr algn="ctr">
                <a:lnSpc>
                  <a:spcPts val="1439"/>
                </a:lnSpc>
              </a:pPr>
              <a:endParaRPr/>
            </a:p>
          </p:txBody>
        </p:sp>
      </p:grpSp>
      <p:sp>
        <p:nvSpPr>
          <p:cNvPr id="12" name="TextBox 18">
            <a:extLst>
              <a:ext uri="{FF2B5EF4-FFF2-40B4-BE49-F238E27FC236}">
                <a16:creationId xmlns:a16="http://schemas.microsoft.com/office/drawing/2014/main" id="{F4C48CEA-352C-0FFC-C1D5-1BDFE463FFC4}"/>
              </a:ext>
            </a:extLst>
          </p:cNvPr>
          <p:cNvSpPr txBox="1"/>
          <p:nvPr/>
        </p:nvSpPr>
        <p:spPr>
          <a:xfrm>
            <a:off x="822894" y="10278450"/>
            <a:ext cx="377272" cy="271485"/>
          </a:xfrm>
          <a:prstGeom prst="rect">
            <a:avLst/>
          </a:prstGeom>
        </p:spPr>
        <p:txBody>
          <a:bodyPr lIns="0" tIns="0" rIns="0" bIns="0" rtlCol="0" anchor="ctr">
            <a:spAutoFit/>
          </a:bodyPr>
          <a:lstStyle/>
          <a:p>
            <a:pPr algn="ctr">
              <a:lnSpc>
                <a:spcPts val="2100"/>
              </a:lnSpc>
            </a:pPr>
            <a:r>
              <a:rPr lang="ru-RU" sz="2100" b="1" dirty="0">
                <a:solidFill>
                  <a:srgbClr val="002F80"/>
                </a:solidFill>
                <a:latin typeface="Open Sans 1 Bold"/>
                <a:ea typeface="Open Sans 1 Bold"/>
                <a:cs typeface="Open Sans 1 Bold"/>
                <a:sym typeface="Open Sans 1 Bold"/>
              </a:rPr>
              <a:t>34</a:t>
            </a:r>
            <a:endParaRPr lang="en-US" sz="2100" b="1" dirty="0">
              <a:solidFill>
                <a:srgbClr val="002F80"/>
              </a:solidFill>
              <a:latin typeface="Open Sans 1 Bold"/>
              <a:ea typeface="Open Sans 1 Bold"/>
              <a:cs typeface="Open Sans 1 Bold"/>
              <a:sym typeface="Open Sans 1 Bold"/>
            </a:endParaRPr>
          </a:p>
        </p:txBody>
      </p:sp>
      <p:sp>
        <p:nvSpPr>
          <p:cNvPr id="18" name="AutoShape 6">
            <a:extLst>
              <a:ext uri="{FF2B5EF4-FFF2-40B4-BE49-F238E27FC236}">
                <a16:creationId xmlns:a16="http://schemas.microsoft.com/office/drawing/2014/main" id="{19E4626E-2867-9211-65A7-407882B42DBE}"/>
              </a:ext>
            </a:extLst>
          </p:cNvPr>
          <p:cNvSpPr/>
          <p:nvPr/>
        </p:nvSpPr>
        <p:spPr>
          <a:xfrm>
            <a:off x="958850" y="850900"/>
            <a:ext cx="613868" cy="0"/>
          </a:xfrm>
          <a:prstGeom prst="line">
            <a:avLst/>
          </a:prstGeom>
          <a:ln w="47625" cap="rnd">
            <a:solidFill>
              <a:srgbClr val="FEBA3A"/>
            </a:solidFill>
            <a:prstDash val="solid"/>
            <a:headEnd type="none" w="sm" len="sm"/>
            <a:tailEnd type="none" w="sm" len="sm"/>
          </a:ln>
        </p:spPr>
      </p:sp>
      <p:sp>
        <p:nvSpPr>
          <p:cNvPr id="9" name="TextBox 14">
            <a:extLst>
              <a:ext uri="{FF2B5EF4-FFF2-40B4-BE49-F238E27FC236}">
                <a16:creationId xmlns:a16="http://schemas.microsoft.com/office/drawing/2014/main" id="{F3FD9050-2242-53F6-CD9F-C58A037540F6}"/>
              </a:ext>
            </a:extLst>
          </p:cNvPr>
          <p:cNvSpPr txBox="1"/>
          <p:nvPr/>
        </p:nvSpPr>
        <p:spPr>
          <a:xfrm>
            <a:off x="958850" y="383143"/>
            <a:ext cx="6268070" cy="215444"/>
          </a:xfrm>
          <a:prstGeom prst="rect">
            <a:avLst/>
          </a:prstGeom>
        </p:spPr>
        <p:txBody>
          <a:bodyPr wrap="square" lIns="0" tIns="0" rIns="0" bIns="0" rtlCol="0" anchor="t">
            <a:spAutoFit/>
          </a:bodyPr>
          <a:lstStyle/>
          <a:p>
            <a:r>
              <a:rPr lang="ru-RU" sz="1400" b="1" dirty="0">
                <a:solidFill>
                  <a:srgbClr val="002F80"/>
                </a:solidFill>
                <a:latin typeface="Open Sans 2 Ultra-Bold"/>
                <a:ea typeface="Open Sans 2 Ultra-Bold"/>
                <a:cs typeface="Open Sans 2 Ultra-Bold"/>
              </a:rPr>
              <a:t>Приложение </a:t>
            </a:r>
            <a:r>
              <a:rPr lang="en-US" sz="1400" b="1" dirty="0">
                <a:solidFill>
                  <a:srgbClr val="002F80"/>
                </a:solidFill>
                <a:latin typeface="Open Sans 2 Ultra-Bold"/>
                <a:ea typeface="Open Sans 2 Ultra-Bold"/>
                <a:cs typeface="Open Sans 2 Ultra-Bold"/>
              </a:rPr>
              <a:t>3</a:t>
            </a:r>
            <a:r>
              <a:rPr lang="ru-RU" sz="1400" b="1" dirty="0">
                <a:solidFill>
                  <a:srgbClr val="002F80"/>
                </a:solidFill>
                <a:latin typeface="Open Sans 2 Ultra-Bold"/>
                <a:ea typeface="Open Sans 2 Ultra-Bold"/>
                <a:cs typeface="Open Sans 2 Ultra-Bold"/>
              </a:rPr>
              <a:t>. </a:t>
            </a:r>
            <a:endParaRPr lang="ru-KG" sz="1400" b="1" dirty="0">
              <a:solidFill>
                <a:srgbClr val="002F80"/>
              </a:solidFill>
              <a:latin typeface="Open Sans 2 Ultra-Bold"/>
              <a:ea typeface="Open Sans 2 Ultra-Bold"/>
              <a:cs typeface="Open Sans 2 Ultra-Bold"/>
            </a:endParaRPr>
          </a:p>
        </p:txBody>
      </p:sp>
      <p:sp>
        <p:nvSpPr>
          <p:cNvPr id="7" name="TextBox 14">
            <a:extLst>
              <a:ext uri="{FF2B5EF4-FFF2-40B4-BE49-F238E27FC236}">
                <a16:creationId xmlns:a16="http://schemas.microsoft.com/office/drawing/2014/main" id="{117570DD-65D3-B91E-301F-CB7B10F783FD}"/>
              </a:ext>
            </a:extLst>
          </p:cNvPr>
          <p:cNvSpPr txBox="1"/>
          <p:nvPr/>
        </p:nvSpPr>
        <p:spPr>
          <a:xfrm>
            <a:off x="958850" y="969030"/>
            <a:ext cx="6268070" cy="738664"/>
          </a:xfrm>
          <a:prstGeom prst="rect">
            <a:avLst/>
          </a:prstGeom>
        </p:spPr>
        <p:txBody>
          <a:bodyPr wrap="square" lIns="0" tIns="0" rIns="0" bIns="0" rtlCol="0" anchor="t">
            <a:spAutoFit/>
          </a:bodyPr>
          <a:lstStyle/>
          <a:p>
            <a:pPr algn="ctr"/>
            <a:r>
              <a:rPr lang="ru-RU" sz="1600" b="1" dirty="0">
                <a:solidFill>
                  <a:srgbClr val="002F80"/>
                </a:solidFill>
                <a:latin typeface="Open Sans 2 Ultra-Bold"/>
                <a:ea typeface="Open Sans 2 Ultra-Bold"/>
                <a:cs typeface="Open Sans 2 Ultra-Bold"/>
              </a:rPr>
              <a:t>Отчет об изменениях в Фонде защиты депозитов Агентства по защите депозитов Кыргызской Республики на </a:t>
            </a:r>
            <a:r>
              <a:rPr lang="ky-KG" sz="1600" b="1" dirty="0">
                <a:solidFill>
                  <a:srgbClr val="002F80"/>
                </a:solidFill>
                <a:latin typeface="Open Sans 2 Ultra-Bold"/>
                <a:ea typeface="Open Sans 2 Ultra-Bold"/>
                <a:cs typeface="Open Sans 2 Ultra-Bold"/>
              </a:rPr>
              <a:t>31 декабря </a:t>
            </a:r>
            <a:r>
              <a:rPr lang="ru-RU" sz="1600" b="1" dirty="0">
                <a:solidFill>
                  <a:srgbClr val="002F80"/>
                </a:solidFill>
                <a:latin typeface="Open Sans 2 Ultra-Bold"/>
                <a:ea typeface="Open Sans 2 Ultra-Bold"/>
                <a:cs typeface="Open Sans 2 Ultra-Bold"/>
              </a:rPr>
              <a:t>202</a:t>
            </a:r>
            <a:r>
              <a:rPr lang="ky-KG" sz="1600" b="1" dirty="0">
                <a:solidFill>
                  <a:srgbClr val="002F80"/>
                </a:solidFill>
                <a:latin typeface="Open Sans 2 Ultra-Bold"/>
                <a:ea typeface="Open Sans 2 Ultra-Bold"/>
                <a:cs typeface="Open Sans 2 Ultra-Bold"/>
              </a:rPr>
              <a:t>5 </a:t>
            </a:r>
            <a:r>
              <a:rPr lang="ru-RU" sz="1600" b="1" dirty="0">
                <a:solidFill>
                  <a:srgbClr val="002F80"/>
                </a:solidFill>
                <a:latin typeface="Open Sans 2 Ultra-Bold"/>
                <a:ea typeface="Open Sans 2 Ultra-Bold"/>
                <a:cs typeface="Open Sans 2 Ultra-Bold"/>
              </a:rPr>
              <a:t>года (включительно)</a:t>
            </a:r>
            <a:endParaRPr lang="ru-KG" sz="1600" b="1" dirty="0">
              <a:solidFill>
                <a:srgbClr val="002F80"/>
              </a:solidFill>
              <a:latin typeface="Open Sans 2 Ultra-Bold"/>
              <a:ea typeface="Open Sans 2 Ultra-Bold"/>
              <a:cs typeface="Open Sans 2 Ultra-Bold"/>
            </a:endParaRPr>
          </a:p>
        </p:txBody>
      </p:sp>
      <p:graphicFrame>
        <p:nvGraphicFramePr>
          <p:cNvPr id="11" name="Таблица 10">
            <a:extLst>
              <a:ext uri="{FF2B5EF4-FFF2-40B4-BE49-F238E27FC236}">
                <a16:creationId xmlns:a16="http://schemas.microsoft.com/office/drawing/2014/main" id="{4FED57C5-7D2F-294F-802E-2105A92B7F7F}"/>
              </a:ext>
            </a:extLst>
          </p:cNvPr>
          <p:cNvGraphicFramePr>
            <a:graphicFrameLocks noGrp="1"/>
          </p:cNvGraphicFramePr>
          <p:nvPr>
            <p:extLst>
              <p:ext uri="{D42A27DB-BD31-4B8C-83A1-F6EECF244321}">
                <p14:modId xmlns:p14="http://schemas.microsoft.com/office/powerpoint/2010/main" val="188727386"/>
              </p:ext>
            </p:extLst>
          </p:nvPr>
        </p:nvGraphicFramePr>
        <p:xfrm>
          <a:off x="1072863" y="2696112"/>
          <a:ext cx="6191250" cy="4893056"/>
        </p:xfrm>
        <a:graphic>
          <a:graphicData uri="http://schemas.openxmlformats.org/drawingml/2006/table">
            <a:tbl>
              <a:tblPr firstRow="1" firstCol="1" bandRow="1"/>
              <a:tblGrid>
                <a:gridCol w="1631148">
                  <a:extLst>
                    <a:ext uri="{9D8B030D-6E8A-4147-A177-3AD203B41FA5}">
                      <a16:colId xmlns:a16="http://schemas.microsoft.com/office/drawing/2014/main" val="2607513689"/>
                    </a:ext>
                  </a:extLst>
                </a:gridCol>
                <a:gridCol w="1106057">
                  <a:extLst>
                    <a:ext uri="{9D8B030D-6E8A-4147-A177-3AD203B41FA5}">
                      <a16:colId xmlns:a16="http://schemas.microsoft.com/office/drawing/2014/main" val="3020221104"/>
                    </a:ext>
                  </a:extLst>
                </a:gridCol>
                <a:gridCol w="1123200">
                  <a:extLst>
                    <a:ext uri="{9D8B030D-6E8A-4147-A177-3AD203B41FA5}">
                      <a16:colId xmlns:a16="http://schemas.microsoft.com/office/drawing/2014/main" val="1209832316"/>
                    </a:ext>
                  </a:extLst>
                </a:gridCol>
                <a:gridCol w="1243202">
                  <a:extLst>
                    <a:ext uri="{9D8B030D-6E8A-4147-A177-3AD203B41FA5}">
                      <a16:colId xmlns:a16="http://schemas.microsoft.com/office/drawing/2014/main" val="1691535591"/>
                    </a:ext>
                  </a:extLst>
                </a:gridCol>
                <a:gridCol w="1087643">
                  <a:extLst>
                    <a:ext uri="{9D8B030D-6E8A-4147-A177-3AD203B41FA5}">
                      <a16:colId xmlns:a16="http://schemas.microsoft.com/office/drawing/2014/main" val="3688927836"/>
                    </a:ext>
                  </a:extLst>
                </a:gridCol>
              </a:tblGrid>
              <a:tr h="683260">
                <a:tc>
                  <a:txBody>
                    <a:bodyPr/>
                    <a:lstStyle/>
                    <a:p>
                      <a:pPr>
                        <a:lnSpc>
                          <a:spcPct val="150000"/>
                        </a:lnSpc>
                        <a:spcBef>
                          <a:spcPts val="0"/>
                        </a:spcBef>
                        <a:spcAft>
                          <a:spcPts val="0"/>
                        </a:spcAft>
                        <a:buNone/>
                      </a:pPr>
                      <a:r>
                        <a:rPr lang="ru-RU" sz="1200" b="1" dirty="0">
                          <a:effectLst/>
                          <a:latin typeface="Open Sans 1" panose="020B0604020202020204" charset="0"/>
                          <a:ea typeface="Open Sans 1" panose="020B0604020202020204" charset="0"/>
                          <a:cs typeface="Open Sans 1" panose="020B0604020202020204" charset="0"/>
                        </a:rPr>
                        <a:t>Наименование</a:t>
                      </a:r>
                      <a:endParaRPr lang="ru-KG" sz="1200" dirty="0">
                        <a:effectLst/>
                        <a:latin typeface="Open Sans 1" panose="020B0604020202020204" charset="0"/>
                        <a:ea typeface="Open Sans 1" panose="020B0604020202020204" charset="0"/>
                        <a:cs typeface="Open Sans 1" panose="020B0604020202020204" charset="0"/>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ctr">
                        <a:lnSpc>
                          <a:spcPct val="150000"/>
                        </a:lnSpc>
                        <a:spcBef>
                          <a:spcPts val="0"/>
                        </a:spcBef>
                        <a:spcAft>
                          <a:spcPts val="0"/>
                        </a:spcAft>
                        <a:buNone/>
                      </a:pPr>
                      <a:r>
                        <a:rPr lang="ru-RU" sz="1200" b="1" dirty="0">
                          <a:effectLst/>
                          <a:latin typeface="Open Sans 1" panose="020B0604020202020204" charset="0"/>
                          <a:ea typeface="Open Sans 1" panose="020B0604020202020204" charset="0"/>
                          <a:cs typeface="Open Sans 1" panose="020B0604020202020204" charset="0"/>
                        </a:rPr>
                        <a:t>Взнос Правительства КР</a:t>
                      </a:r>
                      <a:endParaRPr lang="ru-KG" sz="1200" dirty="0">
                        <a:effectLst/>
                        <a:latin typeface="Open Sans 1" panose="020B0604020202020204" charset="0"/>
                        <a:ea typeface="Open Sans 1" panose="020B0604020202020204" charset="0"/>
                        <a:cs typeface="Open Sans 1" panose="020B0604020202020204" charset="0"/>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ctr">
                        <a:lnSpc>
                          <a:spcPct val="150000"/>
                        </a:lnSpc>
                        <a:spcBef>
                          <a:spcPts val="0"/>
                        </a:spcBef>
                        <a:spcAft>
                          <a:spcPts val="0"/>
                        </a:spcAft>
                        <a:buNone/>
                      </a:pPr>
                      <a:r>
                        <a:rPr lang="ru-RU" sz="1200" b="1" dirty="0">
                          <a:effectLst/>
                          <a:latin typeface="Open Sans 1" panose="020B0604020202020204" charset="0"/>
                          <a:ea typeface="Open Sans 1" panose="020B0604020202020204" charset="0"/>
                          <a:cs typeface="Open Sans 1" panose="020B0604020202020204" charset="0"/>
                        </a:rPr>
                        <a:t>Взносы</a:t>
                      </a:r>
                      <a:endParaRPr lang="ru-KG" sz="1200" dirty="0">
                        <a:effectLst/>
                        <a:latin typeface="Open Sans 1" panose="020B0604020202020204" charset="0"/>
                        <a:ea typeface="Open Sans 1" panose="020B0604020202020204" charset="0"/>
                        <a:cs typeface="Open Sans 1" panose="020B0604020202020204" charset="0"/>
                      </a:endParaRPr>
                    </a:p>
                    <a:p>
                      <a:pPr algn="ctr">
                        <a:lnSpc>
                          <a:spcPct val="150000"/>
                        </a:lnSpc>
                        <a:spcBef>
                          <a:spcPts val="0"/>
                        </a:spcBef>
                        <a:spcAft>
                          <a:spcPts val="0"/>
                        </a:spcAft>
                        <a:buNone/>
                      </a:pPr>
                      <a:r>
                        <a:rPr lang="ru-RU" sz="1200" b="1" dirty="0">
                          <a:effectLst/>
                          <a:latin typeface="Open Sans 1" panose="020B0604020202020204" charset="0"/>
                          <a:ea typeface="Open Sans 1" panose="020B0604020202020204" charset="0"/>
                          <a:cs typeface="Open Sans 1" panose="020B0604020202020204" charset="0"/>
                        </a:rPr>
                        <a:t>участников</a:t>
                      </a:r>
                      <a:endParaRPr lang="ru-KG" sz="1200" dirty="0">
                        <a:effectLst/>
                        <a:latin typeface="Open Sans 1" panose="020B0604020202020204" charset="0"/>
                        <a:ea typeface="Open Sans 1" panose="020B0604020202020204" charset="0"/>
                        <a:cs typeface="Open Sans 1" panose="020B0604020202020204" charset="0"/>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ctr">
                        <a:lnSpc>
                          <a:spcPct val="150000"/>
                        </a:lnSpc>
                        <a:spcBef>
                          <a:spcPts val="0"/>
                        </a:spcBef>
                        <a:spcAft>
                          <a:spcPts val="0"/>
                        </a:spcAft>
                        <a:buNone/>
                      </a:pPr>
                      <a:r>
                        <a:rPr lang="ru-RU" sz="1200" b="1" dirty="0">
                          <a:effectLst/>
                          <a:latin typeface="Open Sans 1" panose="020B0604020202020204" charset="0"/>
                          <a:ea typeface="Open Sans 1" panose="020B0604020202020204" charset="0"/>
                          <a:cs typeface="Open Sans 1" panose="020B0604020202020204" charset="0"/>
                        </a:rPr>
                        <a:t>Накопленный чистый доход</a:t>
                      </a:r>
                      <a:endParaRPr lang="ru-KG" sz="1200" dirty="0">
                        <a:effectLst/>
                        <a:latin typeface="Open Sans 1" panose="020B0604020202020204" charset="0"/>
                        <a:ea typeface="Open Sans 1" panose="020B0604020202020204" charset="0"/>
                        <a:cs typeface="Open Sans 1" panose="020B0604020202020204" charset="0"/>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ctr">
                        <a:lnSpc>
                          <a:spcPct val="150000"/>
                        </a:lnSpc>
                        <a:spcBef>
                          <a:spcPts val="0"/>
                        </a:spcBef>
                        <a:spcAft>
                          <a:spcPts val="0"/>
                        </a:spcAft>
                        <a:buNone/>
                      </a:pPr>
                      <a:r>
                        <a:rPr lang="ru-RU" sz="1200" b="1" dirty="0">
                          <a:effectLst/>
                          <a:latin typeface="Open Sans 1" panose="020B0604020202020204" charset="0"/>
                          <a:ea typeface="Open Sans 1" panose="020B0604020202020204" charset="0"/>
                          <a:cs typeface="Open Sans 1" panose="020B0604020202020204" charset="0"/>
                        </a:rPr>
                        <a:t>Итого</a:t>
                      </a:r>
                      <a:endParaRPr lang="ru-KG" sz="1200" dirty="0">
                        <a:effectLst/>
                        <a:latin typeface="Open Sans 1" panose="020B0604020202020204" charset="0"/>
                        <a:ea typeface="Open Sans 1" panose="020B0604020202020204" charset="0"/>
                        <a:cs typeface="Open Sans 1" panose="020B0604020202020204" charset="0"/>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1748845635"/>
                  </a:ext>
                </a:extLst>
              </a:tr>
              <a:tr h="421005">
                <a:tc>
                  <a:txBody>
                    <a:bodyPr/>
                    <a:lstStyle/>
                    <a:p>
                      <a:pPr algn="just">
                        <a:lnSpc>
                          <a:spcPct val="114000"/>
                        </a:lnSpc>
                        <a:spcBef>
                          <a:spcPts val="600"/>
                        </a:spcBef>
                        <a:spcAft>
                          <a:spcPts val="600"/>
                        </a:spcAft>
                        <a:buNone/>
                      </a:pPr>
                      <a:r>
                        <a:rPr lang="ru-RU" sz="1200" b="1">
                          <a:effectLst/>
                          <a:latin typeface="Open Sans 1" panose="020B0604020202020204" charset="0"/>
                          <a:ea typeface="Open Sans 1" panose="020B0604020202020204" charset="0"/>
                          <a:cs typeface="Open Sans 1" panose="020B0604020202020204" charset="0"/>
                        </a:rPr>
                        <a:t>Сальдо на 31 декабря 2023 года</a:t>
                      </a:r>
                      <a:endParaRPr lang="ru-KG" sz="1200">
                        <a:effectLst/>
                        <a:latin typeface="Open Sans 1" panose="020B0604020202020204" charset="0"/>
                        <a:ea typeface="Open Sans 1" panose="020B0604020202020204" charset="0"/>
                        <a:cs typeface="Open Sans 1" panose="020B0604020202020204" charset="0"/>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4000"/>
                        </a:lnSpc>
                        <a:spcBef>
                          <a:spcPts val="600"/>
                        </a:spcBef>
                        <a:spcAft>
                          <a:spcPts val="600"/>
                        </a:spcAft>
                        <a:buNone/>
                      </a:pPr>
                      <a:r>
                        <a:rPr lang="ru-RU" sz="1200" b="1">
                          <a:effectLst/>
                          <a:latin typeface="Open Sans 1" panose="020B0604020202020204" charset="0"/>
                          <a:ea typeface="Open Sans 1" panose="020B0604020202020204" charset="0"/>
                          <a:cs typeface="Open Sans 1" panose="020B0604020202020204" charset="0"/>
                        </a:rPr>
                        <a:t>257 741</a:t>
                      </a:r>
                      <a:endParaRPr lang="ru-KG" sz="1200">
                        <a:effectLst/>
                        <a:latin typeface="Open Sans 1" panose="020B0604020202020204" charset="0"/>
                        <a:ea typeface="Open Sans 1" panose="020B0604020202020204" charset="0"/>
                        <a:cs typeface="Open Sans 1" panose="020B0604020202020204" charset="0"/>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4000"/>
                        </a:lnSpc>
                        <a:spcBef>
                          <a:spcPts val="600"/>
                        </a:spcBef>
                        <a:spcAft>
                          <a:spcPts val="600"/>
                        </a:spcAft>
                        <a:buNone/>
                      </a:pPr>
                      <a:r>
                        <a:rPr lang="ru-RU" sz="1200" b="1">
                          <a:effectLst/>
                          <a:latin typeface="Open Sans 1" panose="020B0604020202020204" charset="0"/>
                          <a:ea typeface="Open Sans 1" panose="020B0604020202020204" charset="0"/>
                          <a:cs typeface="Open Sans 1" panose="020B0604020202020204" charset="0"/>
                        </a:rPr>
                        <a:t>3 413 807</a:t>
                      </a:r>
                      <a:endParaRPr lang="ru-KG" sz="1200">
                        <a:effectLst/>
                        <a:latin typeface="Open Sans 1" panose="020B0604020202020204" charset="0"/>
                        <a:ea typeface="Open Sans 1" panose="020B0604020202020204" charset="0"/>
                        <a:cs typeface="Open Sans 1" panose="020B0604020202020204" charset="0"/>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4000"/>
                        </a:lnSpc>
                        <a:spcBef>
                          <a:spcPts val="600"/>
                        </a:spcBef>
                        <a:spcAft>
                          <a:spcPts val="600"/>
                        </a:spcAft>
                        <a:buNone/>
                      </a:pPr>
                      <a:r>
                        <a:rPr lang="ru-RU" sz="1200" b="1">
                          <a:effectLst/>
                          <a:latin typeface="Open Sans 1" panose="020B0604020202020204" charset="0"/>
                          <a:ea typeface="Open Sans 1" panose="020B0604020202020204" charset="0"/>
                          <a:cs typeface="Open Sans 1" panose="020B0604020202020204" charset="0"/>
                        </a:rPr>
                        <a:t>2 181 095</a:t>
                      </a:r>
                      <a:endParaRPr lang="ru-KG" sz="1200">
                        <a:effectLst/>
                        <a:latin typeface="Open Sans 1" panose="020B0604020202020204" charset="0"/>
                        <a:ea typeface="Open Sans 1" panose="020B0604020202020204" charset="0"/>
                        <a:cs typeface="Open Sans 1" panose="020B0604020202020204" charset="0"/>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4000"/>
                        </a:lnSpc>
                        <a:spcBef>
                          <a:spcPts val="600"/>
                        </a:spcBef>
                        <a:spcAft>
                          <a:spcPts val="600"/>
                        </a:spcAft>
                        <a:buNone/>
                      </a:pPr>
                      <a:r>
                        <a:rPr lang="ru-RU" sz="1200" b="1" dirty="0">
                          <a:effectLst/>
                          <a:latin typeface="Open Sans 1" panose="020B0604020202020204" charset="0"/>
                          <a:ea typeface="Open Sans 1" panose="020B0604020202020204" charset="0"/>
                          <a:cs typeface="Open Sans 1" panose="020B0604020202020204" charset="0"/>
                        </a:rPr>
                        <a:t>5 852 643</a:t>
                      </a:r>
                      <a:endParaRPr lang="ru-KG" sz="1200" dirty="0">
                        <a:effectLst/>
                        <a:latin typeface="Open Sans 1" panose="020B0604020202020204" charset="0"/>
                        <a:ea typeface="Open Sans 1" panose="020B0604020202020204" charset="0"/>
                        <a:cs typeface="Open Sans 1" panose="020B0604020202020204" charset="0"/>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1682315963"/>
                  </a:ext>
                </a:extLst>
              </a:tr>
              <a:tr h="421005">
                <a:tc>
                  <a:txBody>
                    <a:bodyPr/>
                    <a:lstStyle/>
                    <a:p>
                      <a:pPr algn="just">
                        <a:lnSpc>
                          <a:spcPct val="114000"/>
                        </a:lnSpc>
                        <a:spcBef>
                          <a:spcPts val="600"/>
                        </a:spcBef>
                        <a:spcAft>
                          <a:spcPts val="600"/>
                        </a:spcAft>
                        <a:buNone/>
                      </a:pPr>
                      <a:r>
                        <a:rPr lang="ru-RU" sz="1200" dirty="0">
                          <a:effectLst/>
                          <a:latin typeface="Open Sans 1" panose="020B0604020202020204" charset="0"/>
                          <a:ea typeface="Open Sans 1" panose="020B0604020202020204" charset="0"/>
                          <a:cs typeface="Open Sans 1" panose="020B0604020202020204" charset="0"/>
                        </a:rPr>
                        <a:t>Взносы участников</a:t>
                      </a:r>
                      <a:endParaRPr lang="ru-KG" sz="1200" dirty="0">
                        <a:effectLst/>
                        <a:latin typeface="Open Sans 1" panose="020B0604020202020204" charset="0"/>
                        <a:ea typeface="Open Sans 1" panose="020B0604020202020204" charset="0"/>
                        <a:cs typeface="Open Sans 1" panose="020B0604020202020204" charset="0"/>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4000"/>
                        </a:lnSpc>
                        <a:spcBef>
                          <a:spcPts val="600"/>
                        </a:spcBef>
                        <a:spcAft>
                          <a:spcPts val="600"/>
                        </a:spcAft>
                        <a:buNone/>
                      </a:pPr>
                      <a:r>
                        <a:rPr lang="ru-RU" sz="1200" b="1">
                          <a:effectLst/>
                          <a:latin typeface="Open Sans 1" panose="020B0604020202020204" charset="0"/>
                          <a:ea typeface="Open Sans 1" panose="020B0604020202020204" charset="0"/>
                          <a:cs typeface="Open Sans 1" panose="020B0604020202020204" charset="0"/>
                        </a:rPr>
                        <a:t> </a:t>
                      </a:r>
                      <a:endParaRPr lang="ru-KG" sz="1200">
                        <a:effectLst/>
                        <a:latin typeface="Open Sans 1" panose="020B0604020202020204" charset="0"/>
                        <a:ea typeface="Open Sans 1" panose="020B0604020202020204" charset="0"/>
                        <a:cs typeface="Open Sans 1" panose="020B0604020202020204" charset="0"/>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4000"/>
                        </a:lnSpc>
                        <a:spcBef>
                          <a:spcPts val="600"/>
                        </a:spcBef>
                        <a:spcAft>
                          <a:spcPts val="600"/>
                        </a:spcAft>
                        <a:buNone/>
                      </a:pPr>
                      <a:r>
                        <a:rPr lang="ru-RU" sz="1200">
                          <a:effectLst/>
                          <a:latin typeface="Open Sans 1" panose="020B0604020202020204" charset="0"/>
                          <a:ea typeface="Open Sans 1" panose="020B0604020202020204" charset="0"/>
                          <a:cs typeface="Open Sans 1" panose="020B0604020202020204" charset="0"/>
                        </a:rPr>
                        <a:t>922 867</a:t>
                      </a:r>
                      <a:endParaRPr lang="ru-KG" sz="1200">
                        <a:effectLst/>
                        <a:latin typeface="Open Sans 1" panose="020B0604020202020204" charset="0"/>
                        <a:ea typeface="Open Sans 1" panose="020B0604020202020204" charset="0"/>
                        <a:cs typeface="Open Sans 1" panose="020B0604020202020204" charset="0"/>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4000"/>
                        </a:lnSpc>
                        <a:spcBef>
                          <a:spcPts val="600"/>
                        </a:spcBef>
                        <a:spcAft>
                          <a:spcPts val="600"/>
                        </a:spcAft>
                        <a:buNone/>
                      </a:pPr>
                      <a:r>
                        <a:rPr lang="ru-RU" sz="1200" b="1">
                          <a:effectLst/>
                          <a:latin typeface="Open Sans 1" panose="020B0604020202020204" charset="0"/>
                          <a:ea typeface="Open Sans 1" panose="020B0604020202020204" charset="0"/>
                          <a:cs typeface="Open Sans 1" panose="020B0604020202020204" charset="0"/>
                        </a:rPr>
                        <a:t> </a:t>
                      </a:r>
                      <a:endParaRPr lang="ru-KG" sz="1200">
                        <a:effectLst/>
                        <a:latin typeface="Open Sans 1" panose="020B0604020202020204" charset="0"/>
                        <a:ea typeface="Open Sans 1" panose="020B0604020202020204" charset="0"/>
                        <a:cs typeface="Open Sans 1" panose="020B0604020202020204" charset="0"/>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4000"/>
                        </a:lnSpc>
                        <a:spcBef>
                          <a:spcPts val="600"/>
                        </a:spcBef>
                        <a:spcAft>
                          <a:spcPts val="600"/>
                        </a:spcAft>
                        <a:buNone/>
                      </a:pPr>
                      <a:r>
                        <a:rPr lang="ru-RU" sz="1200" b="1" dirty="0">
                          <a:effectLst/>
                          <a:latin typeface="Open Sans 1" panose="020B0604020202020204" charset="0"/>
                          <a:ea typeface="Open Sans 1" panose="020B0604020202020204" charset="0"/>
                          <a:cs typeface="Open Sans 1" panose="020B0604020202020204" charset="0"/>
                        </a:rPr>
                        <a:t>922 867</a:t>
                      </a:r>
                      <a:endParaRPr lang="ru-KG" sz="1200" dirty="0">
                        <a:effectLst/>
                        <a:latin typeface="Open Sans 1" panose="020B0604020202020204" charset="0"/>
                        <a:ea typeface="Open Sans 1" panose="020B0604020202020204" charset="0"/>
                        <a:cs typeface="Open Sans 1" panose="020B0604020202020204" charset="0"/>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3972136651"/>
                  </a:ext>
                </a:extLst>
              </a:tr>
              <a:tr h="421005">
                <a:tc>
                  <a:txBody>
                    <a:bodyPr/>
                    <a:lstStyle/>
                    <a:p>
                      <a:pPr algn="just">
                        <a:lnSpc>
                          <a:spcPct val="114000"/>
                        </a:lnSpc>
                        <a:spcBef>
                          <a:spcPts val="600"/>
                        </a:spcBef>
                        <a:spcAft>
                          <a:spcPts val="600"/>
                        </a:spcAft>
                        <a:buNone/>
                      </a:pPr>
                      <a:r>
                        <a:rPr lang="ru-RU" sz="1200" dirty="0">
                          <a:effectLst/>
                          <a:latin typeface="Open Sans 1" panose="020B0604020202020204" charset="0"/>
                          <a:ea typeface="Open Sans 1" panose="020B0604020202020204" charset="0"/>
                          <a:cs typeface="Open Sans 1" panose="020B0604020202020204" charset="0"/>
                        </a:rPr>
                        <a:t>Убыток, полученный по акту приема передачи от Агентства по ликвидации банков</a:t>
                      </a:r>
                      <a:endParaRPr lang="ru-KG" sz="1200" dirty="0">
                        <a:effectLst/>
                        <a:latin typeface="Open Sans 1" panose="020B0604020202020204" charset="0"/>
                        <a:ea typeface="Open Sans 1" panose="020B0604020202020204" charset="0"/>
                        <a:cs typeface="Open Sans 1" panose="020B0604020202020204" charset="0"/>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4000"/>
                        </a:lnSpc>
                        <a:spcBef>
                          <a:spcPts val="600"/>
                        </a:spcBef>
                        <a:spcAft>
                          <a:spcPts val="600"/>
                        </a:spcAft>
                        <a:buNone/>
                      </a:pPr>
                      <a:r>
                        <a:rPr lang="ru-RU" sz="1200" b="1">
                          <a:effectLst/>
                          <a:latin typeface="Open Sans 1" panose="020B0604020202020204" charset="0"/>
                          <a:ea typeface="Open Sans 1" panose="020B0604020202020204" charset="0"/>
                          <a:cs typeface="Open Sans 1" panose="020B0604020202020204" charset="0"/>
                        </a:rPr>
                        <a:t> </a:t>
                      </a:r>
                      <a:endParaRPr lang="ru-KG" sz="1200">
                        <a:effectLst/>
                        <a:latin typeface="Open Sans 1" panose="020B0604020202020204" charset="0"/>
                        <a:ea typeface="Open Sans 1" panose="020B0604020202020204" charset="0"/>
                        <a:cs typeface="Open Sans 1" panose="020B0604020202020204" charset="0"/>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4000"/>
                        </a:lnSpc>
                        <a:spcBef>
                          <a:spcPts val="600"/>
                        </a:spcBef>
                        <a:spcAft>
                          <a:spcPts val="600"/>
                        </a:spcAft>
                        <a:buNone/>
                      </a:pPr>
                      <a:r>
                        <a:rPr lang="ru-RU" sz="1200">
                          <a:effectLst/>
                          <a:latin typeface="Open Sans 1" panose="020B0604020202020204" charset="0"/>
                          <a:ea typeface="Open Sans 1" panose="020B0604020202020204" charset="0"/>
                          <a:cs typeface="Open Sans 1" panose="020B0604020202020204" charset="0"/>
                        </a:rPr>
                        <a:t> </a:t>
                      </a:r>
                      <a:endParaRPr lang="ru-KG" sz="1200">
                        <a:effectLst/>
                        <a:latin typeface="Open Sans 1" panose="020B0604020202020204" charset="0"/>
                        <a:ea typeface="Open Sans 1" panose="020B0604020202020204" charset="0"/>
                        <a:cs typeface="Open Sans 1" panose="020B0604020202020204" charset="0"/>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4000"/>
                        </a:lnSpc>
                        <a:spcBef>
                          <a:spcPts val="600"/>
                        </a:spcBef>
                        <a:spcAft>
                          <a:spcPts val="600"/>
                        </a:spcAft>
                        <a:buNone/>
                      </a:pPr>
                      <a:r>
                        <a:rPr lang="ru-RU" sz="1200">
                          <a:effectLst/>
                          <a:latin typeface="Open Sans 1" panose="020B0604020202020204" charset="0"/>
                          <a:ea typeface="Open Sans 1" panose="020B0604020202020204" charset="0"/>
                          <a:cs typeface="Open Sans 1" panose="020B0604020202020204" charset="0"/>
                        </a:rPr>
                        <a:t>(1 666)</a:t>
                      </a:r>
                      <a:endParaRPr lang="ru-KG" sz="1200">
                        <a:effectLst/>
                        <a:latin typeface="Open Sans 1" panose="020B0604020202020204" charset="0"/>
                        <a:ea typeface="Open Sans 1" panose="020B0604020202020204" charset="0"/>
                        <a:cs typeface="Open Sans 1" panose="020B0604020202020204" charset="0"/>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4000"/>
                        </a:lnSpc>
                        <a:spcBef>
                          <a:spcPts val="600"/>
                        </a:spcBef>
                        <a:spcAft>
                          <a:spcPts val="600"/>
                        </a:spcAft>
                        <a:buNone/>
                      </a:pPr>
                      <a:r>
                        <a:rPr lang="ru-RU" sz="1200" b="1" dirty="0">
                          <a:effectLst/>
                          <a:latin typeface="Open Sans 1" panose="020B0604020202020204" charset="0"/>
                          <a:ea typeface="Open Sans 1" panose="020B0604020202020204" charset="0"/>
                          <a:cs typeface="Open Sans 1" panose="020B0604020202020204" charset="0"/>
                        </a:rPr>
                        <a:t>(1 666)</a:t>
                      </a:r>
                      <a:endParaRPr lang="ru-KG" sz="1200" dirty="0">
                        <a:effectLst/>
                        <a:latin typeface="Open Sans 1" panose="020B0604020202020204" charset="0"/>
                        <a:ea typeface="Open Sans 1" panose="020B0604020202020204" charset="0"/>
                        <a:cs typeface="Open Sans 1" panose="020B0604020202020204" charset="0"/>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3012225969"/>
                  </a:ext>
                </a:extLst>
              </a:tr>
              <a:tr h="421005">
                <a:tc>
                  <a:txBody>
                    <a:bodyPr/>
                    <a:lstStyle/>
                    <a:p>
                      <a:pPr algn="just">
                        <a:lnSpc>
                          <a:spcPct val="114000"/>
                        </a:lnSpc>
                        <a:spcBef>
                          <a:spcPts val="600"/>
                        </a:spcBef>
                        <a:spcAft>
                          <a:spcPts val="600"/>
                        </a:spcAft>
                        <a:buNone/>
                      </a:pPr>
                      <a:r>
                        <a:rPr lang="ru-RU" sz="1200" dirty="0">
                          <a:effectLst/>
                          <a:latin typeface="Open Sans 1" panose="020B0604020202020204" charset="0"/>
                          <a:ea typeface="Open Sans 1" panose="020B0604020202020204" charset="0"/>
                          <a:cs typeface="Open Sans 1" panose="020B0604020202020204" charset="0"/>
                        </a:rPr>
                        <a:t>Совокупный доход за период</a:t>
                      </a:r>
                      <a:endParaRPr lang="ru-KG" sz="1200" dirty="0">
                        <a:effectLst/>
                        <a:latin typeface="Open Sans 1" panose="020B0604020202020204" charset="0"/>
                        <a:ea typeface="Open Sans 1" panose="020B0604020202020204" charset="0"/>
                        <a:cs typeface="Open Sans 1" panose="020B0604020202020204" charset="0"/>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4000"/>
                        </a:lnSpc>
                        <a:spcBef>
                          <a:spcPts val="600"/>
                        </a:spcBef>
                        <a:spcAft>
                          <a:spcPts val="600"/>
                        </a:spcAft>
                        <a:buNone/>
                      </a:pPr>
                      <a:r>
                        <a:rPr lang="ru-RU" sz="1200" b="1">
                          <a:effectLst/>
                          <a:latin typeface="Open Sans 1" panose="020B0604020202020204" charset="0"/>
                          <a:ea typeface="Open Sans 1" panose="020B0604020202020204" charset="0"/>
                          <a:cs typeface="Open Sans 1" panose="020B0604020202020204" charset="0"/>
                        </a:rPr>
                        <a:t> </a:t>
                      </a:r>
                      <a:endParaRPr lang="ru-KG" sz="1200">
                        <a:effectLst/>
                        <a:latin typeface="Open Sans 1" panose="020B0604020202020204" charset="0"/>
                        <a:ea typeface="Open Sans 1" panose="020B0604020202020204" charset="0"/>
                        <a:cs typeface="Open Sans 1" panose="020B0604020202020204" charset="0"/>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4000"/>
                        </a:lnSpc>
                        <a:spcBef>
                          <a:spcPts val="600"/>
                        </a:spcBef>
                        <a:spcAft>
                          <a:spcPts val="600"/>
                        </a:spcAft>
                        <a:buNone/>
                      </a:pPr>
                      <a:r>
                        <a:rPr lang="ru-RU" sz="1200" b="1">
                          <a:effectLst/>
                          <a:latin typeface="Open Sans 1" panose="020B0604020202020204" charset="0"/>
                          <a:ea typeface="Open Sans 1" panose="020B0604020202020204" charset="0"/>
                          <a:cs typeface="Open Sans 1" panose="020B0604020202020204" charset="0"/>
                        </a:rPr>
                        <a:t> </a:t>
                      </a:r>
                      <a:endParaRPr lang="ru-KG" sz="1200">
                        <a:effectLst/>
                        <a:latin typeface="Open Sans 1" panose="020B0604020202020204" charset="0"/>
                        <a:ea typeface="Open Sans 1" panose="020B0604020202020204" charset="0"/>
                        <a:cs typeface="Open Sans 1" panose="020B0604020202020204" charset="0"/>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4000"/>
                        </a:lnSpc>
                        <a:spcBef>
                          <a:spcPts val="600"/>
                        </a:spcBef>
                        <a:spcAft>
                          <a:spcPts val="600"/>
                        </a:spcAft>
                        <a:buNone/>
                      </a:pPr>
                      <a:r>
                        <a:rPr lang="ru-RU" sz="1200">
                          <a:effectLst/>
                          <a:latin typeface="Open Sans 1" panose="020B0604020202020204" charset="0"/>
                          <a:ea typeface="Open Sans 1" panose="020B0604020202020204" charset="0"/>
                          <a:cs typeface="Open Sans 1" panose="020B0604020202020204" charset="0"/>
                        </a:rPr>
                        <a:t>696 707</a:t>
                      </a:r>
                      <a:endParaRPr lang="ru-KG" sz="1200">
                        <a:effectLst/>
                        <a:latin typeface="Open Sans 1" panose="020B0604020202020204" charset="0"/>
                        <a:ea typeface="Open Sans 1" panose="020B0604020202020204" charset="0"/>
                        <a:cs typeface="Open Sans 1" panose="020B0604020202020204" charset="0"/>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4000"/>
                        </a:lnSpc>
                        <a:spcBef>
                          <a:spcPts val="600"/>
                        </a:spcBef>
                        <a:spcAft>
                          <a:spcPts val="600"/>
                        </a:spcAft>
                        <a:buNone/>
                      </a:pPr>
                      <a:r>
                        <a:rPr lang="ru-RU" sz="1200" b="1" dirty="0">
                          <a:effectLst/>
                          <a:latin typeface="Open Sans 1" panose="020B0604020202020204" charset="0"/>
                          <a:ea typeface="Open Sans 1" panose="020B0604020202020204" charset="0"/>
                          <a:cs typeface="Open Sans 1" panose="020B0604020202020204" charset="0"/>
                        </a:rPr>
                        <a:t>696 707</a:t>
                      </a:r>
                      <a:endParaRPr lang="ru-KG" sz="1200" dirty="0">
                        <a:effectLst/>
                        <a:latin typeface="Open Sans 1" panose="020B0604020202020204" charset="0"/>
                        <a:ea typeface="Open Sans 1" panose="020B0604020202020204" charset="0"/>
                        <a:cs typeface="Open Sans 1" panose="020B0604020202020204" charset="0"/>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1217947993"/>
                  </a:ext>
                </a:extLst>
              </a:tr>
              <a:tr h="391795">
                <a:tc>
                  <a:txBody>
                    <a:bodyPr/>
                    <a:lstStyle/>
                    <a:p>
                      <a:pPr>
                        <a:lnSpc>
                          <a:spcPct val="114000"/>
                        </a:lnSpc>
                        <a:spcBef>
                          <a:spcPts val="600"/>
                        </a:spcBef>
                        <a:spcAft>
                          <a:spcPts val="600"/>
                        </a:spcAft>
                        <a:buNone/>
                      </a:pPr>
                      <a:r>
                        <a:rPr lang="ru-RU" sz="1200" b="1" dirty="0">
                          <a:effectLst/>
                          <a:latin typeface="Open Sans 1" panose="020B0604020202020204" charset="0"/>
                          <a:ea typeface="Open Sans 1" panose="020B0604020202020204" charset="0"/>
                          <a:cs typeface="Open Sans 1" panose="020B0604020202020204" charset="0"/>
                        </a:rPr>
                        <a:t>Сальдо на 31 декабря 2024 года </a:t>
                      </a:r>
                      <a:endParaRPr lang="ru-KG" sz="1200" dirty="0">
                        <a:effectLst/>
                        <a:latin typeface="Open Sans 1" panose="020B0604020202020204" charset="0"/>
                        <a:ea typeface="Open Sans 1" panose="020B0604020202020204" charset="0"/>
                        <a:cs typeface="Open Sans 1" panose="020B0604020202020204" charset="0"/>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4000"/>
                        </a:lnSpc>
                        <a:spcBef>
                          <a:spcPts val="600"/>
                        </a:spcBef>
                        <a:spcAft>
                          <a:spcPts val="600"/>
                        </a:spcAft>
                        <a:buNone/>
                      </a:pPr>
                      <a:r>
                        <a:rPr lang="ru-RU" sz="1200" b="1">
                          <a:effectLst/>
                          <a:latin typeface="Open Sans 1" panose="020B0604020202020204" charset="0"/>
                          <a:ea typeface="Open Sans 1" panose="020B0604020202020204" charset="0"/>
                          <a:cs typeface="Open Sans 1" panose="020B0604020202020204" charset="0"/>
                        </a:rPr>
                        <a:t>257 741</a:t>
                      </a:r>
                      <a:endParaRPr lang="ru-KG" sz="1200">
                        <a:effectLst/>
                        <a:latin typeface="Open Sans 1" panose="020B0604020202020204" charset="0"/>
                        <a:ea typeface="Open Sans 1" panose="020B0604020202020204" charset="0"/>
                        <a:cs typeface="Open Sans 1" panose="020B0604020202020204" charset="0"/>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4000"/>
                        </a:lnSpc>
                        <a:spcBef>
                          <a:spcPts val="600"/>
                        </a:spcBef>
                        <a:spcAft>
                          <a:spcPts val="600"/>
                        </a:spcAft>
                        <a:buNone/>
                      </a:pPr>
                      <a:r>
                        <a:rPr lang="ru-RU" sz="1200" b="1">
                          <a:effectLst/>
                          <a:latin typeface="Open Sans 1" panose="020B0604020202020204" charset="0"/>
                          <a:ea typeface="Open Sans 1" panose="020B0604020202020204" charset="0"/>
                          <a:cs typeface="Open Sans 1" panose="020B0604020202020204" charset="0"/>
                        </a:rPr>
                        <a:t>4 336 674</a:t>
                      </a:r>
                      <a:endParaRPr lang="ru-KG" sz="1200">
                        <a:effectLst/>
                        <a:latin typeface="Open Sans 1" panose="020B0604020202020204" charset="0"/>
                        <a:ea typeface="Open Sans 1" panose="020B0604020202020204" charset="0"/>
                        <a:cs typeface="Open Sans 1" panose="020B0604020202020204" charset="0"/>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4000"/>
                        </a:lnSpc>
                        <a:spcBef>
                          <a:spcPts val="600"/>
                        </a:spcBef>
                        <a:spcAft>
                          <a:spcPts val="600"/>
                        </a:spcAft>
                        <a:buNone/>
                      </a:pPr>
                      <a:r>
                        <a:rPr lang="ru-RU" sz="1200" b="1" dirty="0">
                          <a:effectLst/>
                          <a:latin typeface="Open Sans 1" panose="020B0604020202020204" charset="0"/>
                          <a:ea typeface="Open Sans 1" panose="020B0604020202020204" charset="0"/>
                          <a:cs typeface="Open Sans 1" panose="020B0604020202020204" charset="0"/>
                        </a:rPr>
                        <a:t>2 876 136</a:t>
                      </a:r>
                      <a:endParaRPr lang="ru-KG" sz="1200" dirty="0">
                        <a:effectLst/>
                        <a:latin typeface="Open Sans 1" panose="020B0604020202020204" charset="0"/>
                        <a:ea typeface="Open Sans 1" panose="020B0604020202020204" charset="0"/>
                        <a:cs typeface="Open Sans 1" panose="020B0604020202020204" charset="0"/>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4000"/>
                        </a:lnSpc>
                        <a:spcBef>
                          <a:spcPts val="600"/>
                        </a:spcBef>
                        <a:spcAft>
                          <a:spcPts val="600"/>
                        </a:spcAft>
                        <a:buNone/>
                      </a:pPr>
                      <a:r>
                        <a:rPr lang="ru-RU" sz="1200" b="1">
                          <a:effectLst/>
                          <a:latin typeface="Open Sans 1" panose="020B0604020202020204" charset="0"/>
                          <a:ea typeface="Open Sans 1" panose="020B0604020202020204" charset="0"/>
                          <a:cs typeface="Open Sans 1" panose="020B0604020202020204" charset="0"/>
                        </a:rPr>
                        <a:t>7 470 551</a:t>
                      </a:r>
                      <a:endParaRPr lang="ru-KG" sz="1200">
                        <a:effectLst/>
                        <a:latin typeface="Open Sans 1" panose="020B0604020202020204" charset="0"/>
                        <a:ea typeface="Open Sans 1" panose="020B0604020202020204" charset="0"/>
                        <a:cs typeface="Open Sans 1" panose="020B0604020202020204" charset="0"/>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2472490398"/>
                  </a:ext>
                </a:extLst>
              </a:tr>
              <a:tr h="385445">
                <a:tc>
                  <a:txBody>
                    <a:bodyPr/>
                    <a:lstStyle/>
                    <a:p>
                      <a:pPr>
                        <a:lnSpc>
                          <a:spcPct val="114000"/>
                        </a:lnSpc>
                        <a:spcBef>
                          <a:spcPts val="600"/>
                        </a:spcBef>
                        <a:spcAft>
                          <a:spcPts val="600"/>
                        </a:spcAft>
                        <a:buNone/>
                      </a:pPr>
                      <a:r>
                        <a:rPr lang="ru-RU" sz="1200" dirty="0">
                          <a:effectLst/>
                          <a:latin typeface="Open Sans 1" panose="020B0604020202020204" charset="0"/>
                          <a:ea typeface="Open Sans 1" panose="020B0604020202020204" charset="0"/>
                          <a:cs typeface="Open Sans 1" panose="020B0604020202020204" charset="0"/>
                        </a:rPr>
                        <a:t>Взносы участников</a:t>
                      </a:r>
                      <a:endParaRPr lang="ru-KG" sz="1200" dirty="0">
                        <a:effectLst/>
                        <a:latin typeface="Open Sans 1" panose="020B0604020202020204" charset="0"/>
                        <a:ea typeface="Open Sans 1" panose="020B0604020202020204" charset="0"/>
                        <a:cs typeface="Open Sans 1" panose="020B0604020202020204" charset="0"/>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4000"/>
                        </a:lnSpc>
                        <a:spcBef>
                          <a:spcPts val="600"/>
                        </a:spcBef>
                        <a:spcAft>
                          <a:spcPts val="600"/>
                        </a:spcAft>
                        <a:buNone/>
                      </a:pPr>
                      <a:r>
                        <a:rPr lang="ru-RU" sz="1200" b="1" dirty="0">
                          <a:effectLst/>
                          <a:latin typeface="Open Sans 1" panose="020B0604020202020204" charset="0"/>
                          <a:ea typeface="Open Sans 1" panose="020B0604020202020204" charset="0"/>
                          <a:cs typeface="Open Sans 1" panose="020B0604020202020204" charset="0"/>
                        </a:rPr>
                        <a:t> </a:t>
                      </a:r>
                      <a:endParaRPr lang="ru-KG" sz="1200" dirty="0">
                        <a:effectLst/>
                        <a:latin typeface="Open Sans 1" panose="020B0604020202020204" charset="0"/>
                        <a:ea typeface="Open Sans 1" panose="020B0604020202020204" charset="0"/>
                        <a:cs typeface="Open Sans 1" panose="020B0604020202020204" charset="0"/>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4000"/>
                        </a:lnSpc>
                        <a:spcBef>
                          <a:spcPts val="600"/>
                        </a:spcBef>
                        <a:spcAft>
                          <a:spcPts val="600"/>
                        </a:spcAft>
                        <a:buNone/>
                      </a:pPr>
                      <a:r>
                        <a:rPr lang="ru-RU" sz="1200">
                          <a:effectLst/>
                          <a:latin typeface="Open Sans 1" panose="020B0604020202020204" charset="0"/>
                          <a:ea typeface="Open Sans 1" panose="020B0604020202020204" charset="0"/>
                          <a:cs typeface="Open Sans 1" panose="020B0604020202020204" charset="0"/>
                        </a:rPr>
                        <a:t>1 313 807</a:t>
                      </a:r>
                      <a:endParaRPr lang="ru-KG" sz="1200">
                        <a:effectLst/>
                        <a:latin typeface="Open Sans 1" panose="020B0604020202020204" charset="0"/>
                        <a:ea typeface="Open Sans 1" panose="020B0604020202020204" charset="0"/>
                        <a:cs typeface="Open Sans 1" panose="020B0604020202020204" charset="0"/>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nSpc>
                          <a:spcPct val="114000"/>
                        </a:lnSpc>
                        <a:spcBef>
                          <a:spcPts val="600"/>
                        </a:spcBef>
                        <a:spcAft>
                          <a:spcPts val="600"/>
                        </a:spcAft>
                        <a:buNone/>
                      </a:pPr>
                      <a:endParaRPr lang="ru-KG" sz="1200">
                        <a:effectLst/>
                        <a:latin typeface="Open Sans 1" panose="020B0604020202020204" charset="0"/>
                        <a:ea typeface="Open Sans 1" panose="020B0604020202020204" charset="0"/>
                        <a:cs typeface="Open Sans 1" panose="020B0604020202020204" charset="0"/>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4000"/>
                        </a:lnSpc>
                        <a:spcBef>
                          <a:spcPts val="600"/>
                        </a:spcBef>
                        <a:spcAft>
                          <a:spcPts val="600"/>
                        </a:spcAft>
                        <a:buNone/>
                      </a:pPr>
                      <a:r>
                        <a:rPr lang="ru-RU" sz="1200" b="1" dirty="0">
                          <a:effectLst/>
                          <a:latin typeface="Open Sans 1" panose="020B0604020202020204" charset="0"/>
                          <a:ea typeface="Open Sans 1" panose="020B0604020202020204" charset="0"/>
                          <a:cs typeface="Open Sans 1" panose="020B0604020202020204" charset="0"/>
                        </a:rPr>
                        <a:t>1 313 807</a:t>
                      </a:r>
                      <a:endParaRPr lang="ru-KG" sz="1200" dirty="0">
                        <a:effectLst/>
                        <a:latin typeface="Open Sans 1" panose="020B0604020202020204" charset="0"/>
                        <a:ea typeface="Open Sans 1" panose="020B0604020202020204" charset="0"/>
                        <a:cs typeface="Open Sans 1" panose="020B0604020202020204" charset="0"/>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766791805"/>
                  </a:ext>
                </a:extLst>
              </a:tr>
              <a:tr h="385445">
                <a:tc>
                  <a:txBody>
                    <a:bodyPr/>
                    <a:lstStyle/>
                    <a:p>
                      <a:pPr algn="just">
                        <a:lnSpc>
                          <a:spcPct val="114000"/>
                        </a:lnSpc>
                        <a:spcBef>
                          <a:spcPts val="600"/>
                        </a:spcBef>
                        <a:spcAft>
                          <a:spcPts val="600"/>
                        </a:spcAft>
                        <a:buNone/>
                      </a:pPr>
                      <a:r>
                        <a:rPr lang="ru-RU" sz="1200" dirty="0">
                          <a:effectLst/>
                          <a:latin typeface="Open Sans 1" panose="020B0604020202020204" charset="0"/>
                          <a:ea typeface="Open Sans 1" panose="020B0604020202020204" charset="0"/>
                          <a:cs typeface="Open Sans 1" panose="020B0604020202020204" charset="0"/>
                        </a:rPr>
                        <a:t>Совокупный доход за период</a:t>
                      </a:r>
                      <a:endParaRPr lang="ru-KG" sz="1200" dirty="0">
                        <a:effectLst/>
                        <a:latin typeface="Open Sans 1" panose="020B0604020202020204" charset="0"/>
                        <a:ea typeface="Open Sans 1" panose="020B0604020202020204" charset="0"/>
                        <a:cs typeface="Open Sans 1" panose="020B0604020202020204" charset="0"/>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4000"/>
                        </a:lnSpc>
                        <a:spcBef>
                          <a:spcPts val="600"/>
                        </a:spcBef>
                        <a:spcAft>
                          <a:spcPts val="600"/>
                        </a:spcAft>
                        <a:buNone/>
                      </a:pPr>
                      <a:r>
                        <a:rPr lang="ru-RU" sz="1200" b="1">
                          <a:effectLst/>
                          <a:latin typeface="Open Sans 1" panose="020B0604020202020204" charset="0"/>
                          <a:ea typeface="Open Sans 1" panose="020B0604020202020204" charset="0"/>
                          <a:cs typeface="Open Sans 1" panose="020B0604020202020204" charset="0"/>
                        </a:rPr>
                        <a:t> </a:t>
                      </a:r>
                      <a:endParaRPr lang="ru-KG" sz="1200">
                        <a:effectLst/>
                        <a:latin typeface="Open Sans 1" panose="020B0604020202020204" charset="0"/>
                        <a:ea typeface="Open Sans 1" panose="020B0604020202020204" charset="0"/>
                        <a:cs typeface="Open Sans 1" panose="020B0604020202020204" charset="0"/>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4000"/>
                        </a:lnSpc>
                        <a:spcBef>
                          <a:spcPts val="600"/>
                        </a:spcBef>
                        <a:spcAft>
                          <a:spcPts val="600"/>
                        </a:spcAft>
                        <a:buNone/>
                      </a:pPr>
                      <a:r>
                        <a:rPr lang="ru-RU" sz="1200">
                          <a:effectLst/>
                          <a:latin typeface="Open Sans 1" panose="020B0604020202020204" charset="0"/>
                          <a:ea typeface="Open Sans 1" panose="020B0604020202020204" charset="0"/>
                          <a:cs typeface="Open Sans 1" panose="020B0604020202020204" charset="0"/>
                        </a:rPr>
                        <a:t> </a:t>
                      </a:r>
                      <a:endParaRPr lang="ru-KG" sz="1200">
                        <a:effectLst/>
                        <a:latin typeface="Open Sans 1" panose="020B0604020202020204" charset="0"/>
                        <a:ea typeface="Open Sans 1" panose="020B0604020202020204" charset="0"/>
                        <a:cs typeface="Open Sans 1" panose="020B0604020202020204" charset="0"/>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4000"/>
                        </a:lnSpc>
                        <a:spcBef>
                          <a:spcPts val="600"/>
                        </a:spcBef>
                        <a:spcAft>
                          <a:spcPts val="600"/>
                        </a:spcAft>
                        <a:buNone/>
                      </a:pPr>
                      <a:r>
                        <a:rPr lang="ru-RU" sz="1200">
                          <a:effectLst/>
                          <a:latin typeface="Open Sans 1" panose="020B0604020202020204" charset="0"/>
                          <a:ea typeface="Open Sans 1" panose="020B0604020202020204" charset="0"/>
                          <a:cs typeface="Open Sans 1" panose="020B0604020202020204" charset="0"/>
                        </a:rPr>
                        <a:t>925 912</a:t>
                      </a:r>
                      <a:endParaRPr lang="ru-KG" sz="1200">
                        <a:effectLst/>
                        <a:latin typeface="Open Sans 1" panose="020B0604020202020204" charset="0"/>
                        <a:ea typeface="Open Sans 1" panose="020B0604020202020204" charset="0"/>
                        <a:cs typeface="Open Sans 1" panose="020B0604020202020204" charset="0"/>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4000"/>
                        </a:lnSpc>
                        <a:spcBef>
                          <a:spcPts val="600"/>
                        </a:spcBef>
                        <a:spcAft>
                          <a:spcPts val="600"/>
                        </a:spcAft>
                        <a:buNone/>
                      </a:pPr>
                      <a:r>
                        <a:rPr lang="ru-RU" sz="1200" b="1" dirty="0">
                          <a:effectLst/>
                          <a:latin typeface="Open Sans 1" panose="020B0604020202020204" charset="0"/>
                          <a:ea typeface="Open Sans 1" panose="020B0604020202020204" charset="0"/>
                          <a:cs typeface="Open Sans 1" panose="020B0604020202020204" charset="0"/>
                        </a:rPr>
                        <a:t>925 912</a:t>
                      </a:r>
                      <a:endParaRPr lang="ru-KG" sz="1200" dirty="0">
                        <a:effectLst/>
                        <a:latin typeface="Open Sans 1" panose="020B0604020202020204" charset="0"/>
                        <a:ea typeface="Open Sans 1" panose="020B0604020202020204" charset="0"/>
                        <a:cs typeface="Open Sans 1" panose="020B0604020202020204" charset="0"/>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3957911000"/>
                  </a:ext>
                </a:extLst>
              </a:tr>
              <a:tr h="399605">
                <a:tc>
                  <a:txBody>
                    <a:bodyPr/>
                    <a:lstStyle/>
                    <a:p>
                      <a:pPr>
                        <a:lnSpc>
                          <a:spcPct val="114000"/>
                        </a:lnSpc>
                        <a:spcBef>
                          <a:spcPts val="600"/>
                        </a:spcBef>
                        <a:spcAft>
                          <a:spcPts val="600"/>
                        </a:spcAft>
                        <a:buNone/>
                      </a:pPr>
                      <a:r>
                        <a:rPr lang="ru-RU" sz="1200" b="1" dirty="0">
                          <a:effectLst/>
                          <a:latin typeface="Open Sans 1" panose="020B0604020202020204" charset="0"/>
                          <a:ea typeface="Open Sans 1" panose="020B0604020202020204" charset="0"/>
                          <a:cs typeface="Open Sans 1" panose="020B0604020202020204" charset="0"/>
                        </a:rPr>
                        <a:t>Сальдо на 31 декабря 2025 года </a:t>
                      </a:r>
                      <a:endParaRPr lang="ru-KG" sz="1200" dirty="0">
                        <a:effectLst/>
                        <a:latin typeface="Open Sans 1" panose="020B0604020202020204" charset="0"/>
                        <a:ea typeface="Open Sans 1" panose="020B0604020202020204" charset="0"/>
                        <a:cs typeface="Open Sans 1" panose="020B0604020202020204" charset="0"/>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algn="r">
                        <a:lnSpc>
                          <a:spcPct val="114000"/>
                        </a:lnSpc>
                        <a:spcBef>
                          <a:spcPts val="600"/>
                        </a:spcBef>
                        <a:spcAft>
                          <a:spcPts val="600"/>
                        </a:spcAft>
                        <a:buNone/>
                      </a:pPr>
                      <a:r>
                        <a:rPr lang="ru-RU" sz="1200" b="1">
                          <a:effectLst/>
                          <a:latin typeface="Open Sans 1" panose="020B0604020202020204" charset="0"/>
                          <a:ea typeface="Open Sans 1" panose="020B0604020202020204" charset="0"/>
                          <a:cs typeface="Open Sans 1" panose="020B0604020202020204" charset="0"/>
                        </a:rPr>
                        <a:t>257 741</a:t>
                      </a:r>
                      <a:endParaRPr lang="ru-KG" sz="1200">
                        <a:effectLst/>
                        <a:latin typeface="Open Sans 1" panose="020B0604020202020204" charset="0"/>
                        <a:ea typeface="Open Sans 1" panose="020B0604020202020204" charset="0"/>
                        <a:cs typeface="Open Sans 1" panose="020B0604020202020204" charset="0"/>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algn="r">
                        <a:lnSpc>
                          <a:spcPct val="114000"/>
                        </a:lnSpc>
                        <a:spcBef>
                          <a:spcPts val="600"/>
                        </a:spcBef>
                        <a:spcAft>
                          <a:spcPts val="600"/>
                        </a:spcAft>
                        <a:buNone/>
                      </a:pPr>
                      <a:r>
                        <a:rPr lang="ru-RU" sz="1200" b="1">
                          <a:effectLst/>
                          <a:latin typeface="Open Sans 1" panose="020B0604020202020204" charset="0"/>
                          <a:ea typeface="Open Sans 1" panose="020B0604020202020204" charset="0"/>
                          <a:cs typeface="Open Sans 1" panose="020B0604020202020204" charset="0"/>
                        </a:rPr>
                        <a:t>5 650 481</a:t>
                      </a:r>
                      <a:endParaRPr lang="ru-KG" sz="1200">
                        <a:effectLst/>
                        <a:latin typeface="Open Sans 1" panose="020B0604020202020204" charset="0"/>
                        <a:ea typeface="Open Sans 1" panose="020B0604020202020204" charset="0"/>
                        <a:cs typeface="Open Sans 1" panose="020B0604020202020204" charset="0"/>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algn="r">
                        <a:lnSpc>
                          <a:spcPct val="114000"/>
                        </a:lnSpc>
                        <a:spcBef>
                          <a:spcPts val="600"/>
                        </a:spcBef>
                        <a:spcAft>
                          <a:spcPts val="600"/>
                        </a:spcAft>
                        <a:buNone/>
                      </a:pPr>
                      <a:r>
                        <a:rPr lang="ru-RU" sz="1200" b="1">
                          <a:effectLst/>
                          <a:latin typeface="Open Sans 1" panose="020B0604020202020204" charset="0"/>
                          <a:ea typeface="Open Sans 1" panose="020B0604020202020204" charset="0"/>
                          <a:cs typeface="Open Sans 1" panose="020B0604020202020204" charset="0"/>
                        </a:rPr>
                        <a:t>3 802 048</a:t>
                      </a:r>
                      <a:endParaRPr lang="ru-KG" sz="1200">
                        <a:effectLst/>
                        <a:latin typeface="Open Sans 1" panose="020B0604020202020204" charset="0"/>
                        <a:ea typeface="Open Sans 1" panose="020B0604020202020204" charset="0"/>
                        <a:cs typeface="Open Sans 1" panose="020B0604020202020204" charset="0"/>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algn="r">
                        <a:lnSpc>
                          <a:spcPct val="114000"/>
                        </a:lnSpc>
                        <a:spcBef>
                          <a:spcPts val="600"/>
                        </a:spcBef>
                        <a:spcAft>
                          <a:spcPts val="600"/>
                        </a:spcAft>
                        <a:buNone/>
                      </a:pPr>
                      <a:r>
                        <a:rPr lang="ru-RU" sz="1200" b="1" dirty="0">
                          <a:effectLst/>
                          <a:latin typeface="Open Sans 1" panose="020B0604020202020204" charset="0"/>
                          <a:ea typeface="Open Sans 1" panose="020B0604020202020204" charset="0"/>
                          <a:cs typeface="Open Sans 1" panose="020B0604020202020204" charset="0"/>
                        </a:rPr>
                        <a:t>9 710 270</a:t>
                      </a:r>
                      <a:endParaRPr lang="ru-KG" sz="1200" dirty="0">
                        <a:effectLst/>
                        <a:latin typeface="Open Sans 1" panose="020B0604020202020204" charset="0"/>
                        <a:ea typeface="Open Sans 1" panose="020B0604020202020204" charset="0"/>
                        <a:cs typeface="Open Sans 1" panose="020B0604020202020204" charset="0"/>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33603952"/>
                  </a:ext>
                </a:extLst>
              </a:tr>
            </a:tbl>
          </a:graphicData>
        </a:graphic>
      </p:graphicFrame>
      <p:sp>
        <p:nvSpPr>
          <p:cNvPr id="13" name="TextBox 12">
            <a:extLst>
              <a:ext uri="{FF2B5EF4-FFF2-40B4-BE49-F238E27FC236}">
                <a16:creationId xmlns:a16="http://schemas.microsoft.com/office/drawing/2014/main" id="{5B8679F9-1DED-62F4-0445-F012B11A329B}"/>
              </a:ext>
            </a:extLst>
          </p:cNvPr>
          <p:cNvSpPr txBox="1"/>
          <p:nvPr/>
        </p:nvSpPr>
        <p:spPr>
          <a:xfrm>
            <a:off x="5241167" y="2318425"/>
            <a:ext cx="1890485" cy="276999"/>
          </a:xfrm>
          <a:prstGeom prst="rect">
            <a:avLst/>
          </a:prstGeom>
          <a:noFill/>
        </p:spPr>
        <p:txBody>
          <a:bodyPr wrap="square">
            <a:spAutoFit/>
          </a:bodyPr>
          <a:lstStyle/>
          <a:p>
            <a:pPr algn="r"/>
            <a:r>
              <a:rPr lang="ru-RU" sz="1200" spc="-10" dirty="0">
                <a:effectLst/>
                <a:latin typeface="Open Sans 1" panose="020B0604020202020204" charset="0"/>
                <a:ea typeface="Open Sans 1" panose="020B0604020202020204" charset="0"/>
                <a:cs typeface="Open Sans 1" panose="020B0604020202020204" charset="0"/>
              </a:rPr>
              <a:t>(тыс. сом)</a:t>
            </a:r>
            <a:endParaRPr lang="ru-KG" sz="1200" dirty="0">
              <a:latin typeface="Open Sans 1" panose="020B0604020202020204" charset="0"/>
              <a:ea typeface="Open Sans 1" panose="020B0604020202020204" charset="0"/>
              <a:cs typeface="Open Sans 1" panose="020B0604020202020204" charset="0"/>
            </a:endParaRPr>
          </a:p>
        </p:txBody>
      </p:sp>
      <p:graphicFrame>
        <p:nvGraphicFramePr>
          <p:cNvPr id="14" name="Таблица 13">
            <a:extLst>
              <a:ext uri="{FF2B5EF4-FFF2-40B4-BE49-F238E27FC236}">
                <a16:creationId xmlns:a16="http://schemas.microsoft.com/office/drawing/2014/main" id="{9AB7ED07-A8DD-73A2-3716-CF6908F7589F}"/>
              </a:ext>
            </a:extLst>
          </p:cNvPr>
          <p:cNvGraphicFramePr>
            <a:graphicFrameLocks noGrp="1"/>
          </p:cNvGraphicFramePr>
          <p:nvPr>
            <p:extLst>
              <p:ext uri="{D42A27DB-BD31-4B8C-83A1-F6EECF244321}">
                <p14:modId xmlns:p14="http://schemas.microsoft.com/office/powerpoint/2010/main" val="1579670152"/>
              </p:ext>
            </p:extLst>
          </p:nvPr>
        </p:nvGraphicFramePr>
        <p:xfrm>
          <a:off x="1072863" y="8659684"/>
          <a:ext cx="5921375" cy="553085"/>
        </p:xfrm>
        <a:graphic>
          <a:graphicData uri="http://schemas.openxmlformats.org/drawingml/2006/table">
            <a:tbl>
              <a:tblPr firstRow="1" firstCol="1" lastRow="1" lastCol="1" bandRow="1" bandCol="1"/>
              <a:tblGrid>
                <a:gridCol w="2383790">
                  <a:extLst>
                    <a:ext uri="{9D8B030D-6E8A-4147-A177-3AD203B41FA5}">
                      <a16:colId xmlns:a16="http://schemas.microsoft.com/office/drawing/2014/main" val="3614528420"/>
                    </a:ext>
                  </a:extLst>
                </a:gridCol>
                <a:gridCol w="1132205">
                  <a:extLst>
                    <a:ext uri="{9D8B030D-6E8A-4147-A177-3AD203B41FA5}">
                      <a16:colId xmlns:a16="http://schemas.microsoft.com/office/drawing/2014/main" val="497554597"/>
                    </a:ext>
                  </a:extLst>
                </a:gridCol>
                <a:gridCol w="2405380">
                  <a:extLst>
                    <a:ext uri="{9D8B030D-6E8A-4147-A177-3AD203B41FA5}">
                      <a16:colId xmlns:a16="http://schemas.microsoft.com/office/drawing/2014/main" val="2264595411"/>
                    </a:ext>
                  </a:extLst>
                </a:gridCol>
              </a:tblGrid>
              <a:tr h="349885">
                <a:tc>
                  <a:txBody>
                    <a:bodyPr/>
                    <a:lstStyle/>
                    <a:p>
                      <a:pPr>
                        <a:spcAft>
                          <a:spcPts val="600"/>
                        </a:spcAft>
                        <a:buNone/>
                      </a:pPr>
                      <a:r>
                        <a:rPr lang="ru-RU" sz="1200" b="0" kern="1200" dirty="0">
                          <a:solidFill>
                            <a:srgbClr val="002F80"/>
                          </a:solidFill>
                          <a:latin typeface="Open Sans 1 Bold" panose="020B0604020202020204" charset="0"/>
                          <a:ea typeface="Open Sans 1 Bold" panose="020B0604020202020204" charset="0"/>
                          <a:cs typeface="Open Sans 1 Bold" panose="020B0604020202020204" charset="0"/>
                        </a:rPr>
                        <a:t>Исполнительный директор</a:t>
                      </a:r>
                      <a:endParaRPr lang="ru-KG" sz="1200" b="0" kern="1200" dirty="0">
                        <a:solidFill>
                          <a:srgbClr val="002F80"/>
                        </a:solidFill>
                        <a:latin typeface="Open Sans 1 Bold" panose="020B0604020202020204" charset="0"/>
                        <a:ea typeface="Open Sans 1 Bold" panose="020B0604020202020204" charset="0"/>
                        <a:cs typeface="Open Sans 1 Bold" panose="020B0604020202020204" charset="0"/>
                      </a:endParaRPr>
                    </a:p>
                  </a:txBody>
                  <a:tcPr marL="68580" marR="68580" marT="0" marB="0">
                    <a:lnL>
                      <a:noFill/>
                    </a:lnL>
                    <a:lnR>
                      <a:noFill/>
                    </a:lnR>
                    <a:lnT>
                      <a:noFill/>
                    </a:lnT>
                    <a:lnB>
                      <a:noFill/>
                    </a:lnB>
                    <a:noFill/>
                  </a:tcPr>
                </a:tc>
                <a:tc>
                  <a:txBody>
                    <a:bodyPr/>
                    <a:lstStyle/>
                    <a:p>
                      <a:pPr algn="ctr">
                        <a:spcAft>
                          <a:spcPts val="600"/>
                        </a:spcAft>
                        <a:buNone/>
                      </a:pPr>
                      <a:r>
                        <a:rPr lang="ru-RU" sz="1200" b="0" kern="1200" dirty="0">
                          <a:solidFill>
                            <a:srgbClr val="002F80"/>
                          </a:solidFill>
                          <a:latin typeface="Open Sans 1 Bold" panose="020B0604020202020204" charset="0"/>
                          <a:ea typeface="Open Sans 1 Bold" panose="020B0604020202020204" charset="0"/>
                          <a:cs typeface="Open Sans 1 Bold" panose="020B0604020202020204" charset="0"/>
                        </a:rPr>
                        <a:t> </a:t>
                      </a:r>
                      <a:endParaRPr lang="ru-KG" sz="1200" b="0" kern="1200" dirty="0">
                        <a:solidFill>
                          <a:srgbClr val="002F80"/>
                        </a:solidFill>
                        <a:latin typeface="Open Sans 1 Bold" panose="020B0604020202020204" charset="0"/>
                        <a:ea typeface="Open Sans 1 Bold" panose="020B0604020202020204" charset="0"/>
                        <a:cs typeface="Open Sans 1 Bold" panose="020B0604020202020204" charset="0"/>
                      </a:endParaRPr>
                    </a:p>
                  </a:txBody>
                  <a:tcPr marL="68580" marR="68580" marT="0" marB="0">
                    <a:lnL>
                      <a:noFill/>
                    </a:lnL>
                    <a:lnR>
                      <a:noFill/>
                    </a:lnR>
                    <a:lnT>
                      <a:noFill/>
                    </a:lnT>
                    <a:lnB>
                      <a:noFill/>
                    </a:lnB>
                    <a:noFill/>
                  </a:tcPr>
                </a:tc>
                <a:tc>
                  <a:txBody>
                    <a:bodyPr/>
                    <a:lstStyle/>
                    <a:p>
                      <a:pPr>
                        <a:spcAft>
                          <a:spcPts val="600"/>
                        </a:spcAft>
                        <a:buNone/>
                      </a:pPr>
                      <a:r>
                        <a:rPr lang="ru-RU" sz="1200" b="0" kern="1200">
                          <a:solidFill>
                            <a:srgbClr val="002F80"/>
                          </a:solidFill>
                          <a:latin typeface="Open Sans 1 Bold" panose="020B0604020202020204" charset="0"/>
                          <a:ea typeface="Open Sans 1 Bold" panose="020B0604020202020204" charset="0"/>
                          <a:cs typeface="Open Sans 1 Bold" panose="020B0604020202020204" charset="0"/>
                        </a:rPr>
                        <a:t>Главный бухгалтер</a:t>
                      </a:r>
                      <a:endParaRPr lang="ru-KG" sz="1200" b="0" kern="1200">
                        <a:solidFill>
                          <a:srgbClr val="002F80"/>
                        </a:solidFill>
                        <a:latin typeface="Open Sans 1 Bold" panose="020B0604020202020204" charset="0"/>
                        <a:ea typeface="Open Sans 1 Bold" panose="020B0604020202020204" charset="0"/>
                        <a:cs typeface="Open Sans 1 Bold" panose="020B0604020202020204" charset="0"/>
                      </a:endParaRPr>
                    </a:p>
                  </a:txBody>
                  <a:tcPr marL="68580" marR="68580" marT="0" marB="0">
                    <a:lnL>
                      <a:noFill/>
                    </a:lnL>
                    <a:lnR>
                      <a:noFill/>
                    </a:lnR>
                    <a:lnT>
                      <a:noFill/>
                    </a:lnT>
                    <a:lnB>
                      <a:noFill/>
                    </a:lnB>
                    <a:noFill/>
                  </a:tcPr>
                </a:tc>
                <a:extLst>
                  <a:ext uri="{0D108BD9-81ED-4DB2-BD59-A6C34878D82A}">
                    <a16:rowId xmlns:a16="http://schemas.microsoft.com/office/drawing/2014/main" val="4287834035"/>
                  </a:ext>
                </a:extLst>
              </a:tr>
              <a:tr h="203200">
                <a:tc>
                  <a:txBody>
                    <a:bodyPr/>
                    <a:lstStyle/>
                    <a:p>
                      <a:pPr>
                        <a:spcAft>
                          <a:spcPts val="600"/>
                        </a:spcAft>
                        <a:buNone/>
                      </a:pPr>
                      <a:r>
                        <a:rPr lang="ru-RU" sz="1200" b="0" kern="1200" dirty="0">
                          <a:solidFill>
                            <a:srgbClr val="002F80"/>
                          </a:solidFill>
                          <a:latin typeface="Open Sans 1 Bold" panose="020B0604020202020204" charset="0"/>
                          <a:ea typeface="Open Sans 1 Bold" panose="020B0604020202020204" charset="0"/>
                          <a:cs typeface="Open Sans 1 Bold" panose="020B0604020202020204" charset="0"/>
                        </a:rPr>
                        <a:t>К. Дж. Букуев </a:t>
                      </a:r>
                      <a:endParaRPr lang="ru-KG" sz="1200" b="0" kern="1200" dirty="0">
                        <a:solidFill>
                          <a:srgbClr val="002F80"/>
                        </a:solidFill>
                        <a:latin typeface="Open Sans 1 Bold" panose="020B0604020202020204" charset="0"/>
                        <a:ea typeface="Open Sans 1 Bold" panose="020B0604020202020204" charset="0"/>
                        <a:cs typeface="Open Sans 1 Bold" panose="020B0604020202020204" charset="0"/>
                      </a:endParaRPr>
                    </a:p>
                  </a:txBody>
                  <a:tcPr marL="68580" marR="68580" marT="0" marB="0">
                    <a:lnL>
                      <a:noFill/>
                    </a:lnL>
                    <a:lnR>
                      <a:noFill/>
                    </a:lnR>
                    <a:lnT>
                      <a:noFill/>
                    </a:lnT>
                    <a:lnB>
                      <a:noFill/>
                    </a:lnB>
                    <a:noFill/>
                  </a:tcPr>
                </a:tc>
                <a:tc>
                  <a:txBody>
                    <a:bodyPr/>
                    <a:lstStyle/>
                    <a:p>
                      <a:pPr>
                        <a:spcAft>
                          <a:spcPts val="600"/>
                        </a:spcAft>
                        <a:buNone/>
                      </a:pPr>
                      <a:r>
                        <a:rPr lang="ru-RU" sz="1200" b="0" kern="1200" dirty="0">
                          <a:solidFill>
                            <a:srgbClr val="002F80"/>
                          </a:solidFill>
                          <a:latin typeface="Open Sans 1 Bold" panose="020B0604020202020204" charset="0"/>
                          <a:ea typeface="Open Sans 1 Bold" panose="020B0604020202020204" charset="0"/>
                          <a:cs typeface="Open Sans 1 Bold" panose="020B0604020202020204" charset="0"/>
                        </a:rPr>
                        <a:t> </a:t>
                      </a:r>
                      <a:endParaRPr lang="ru-KG" sz="1200" b="0" kern="1200" dirty="0">
                        <a:solidFill>
                          <a:srgbClr val="002F80"/>
                        </a:solidFill>
                        <a:latin typeface="Open Sans 1 Bold" panose="020B0604020202020204" charset="0"/>
                        <a:ea typeface="Open Sans 1 Bold" panose="020B0604020202020204" charset="0"/>
                        <a:cs typeface="Open Sans 1 Bold" panose="020B0604020202020204" charset="0"/>
                      </a:endParaRPr>
                    </a:p>
                  </a:txBody>
                  <a:tcPr marL="68580" marR="68580" marT="0" marB="0">
                    <a:lnL>
                      <a:noFill/>
                    </a:lnL>
                    <a:lnR>
                      <a:noFill/>
                    </a:lnR>
                    <a:lnT>
                      <a:noFill/>
                    </a:lnT>
                    <a:lnB>
                      <a:noFill/>
                    </a:lnB>
                    <a:noFill/>
                  </a:tcPr>
                </a:tc>
                <a:tc>
                  <a:txBody>
                    <a:bodyPr/>
                    <a:lstStyle/>
                    <a:p>
                      <a:pPr>
                        <a:spcAft>
                          <a:spcPts val="600"/>
                        </a:spcAft>
                        <a:buNone/>
                      </a:pPr>
                      <a:r>
                        <a:rPr lang="ru-RU" sz="1200" b="0" kern="1200" dirty="0" err="1">
                          <a:solidFill>
                            <a:srgbClr val="002F80"/>
                          </a:solidFill>
                          <a:latin typeface="Open Sans 1 Bold" panose="020B0604020202020204" charset="0"/>
                          <a:ea typeface="Open Sans 1 Bold" panose="020B0604020202020204" charset="0"/>
                          <a:cs typeface="Open Sans 1 Bold" panose="020B0604020202020204" charset="0"/>
                        </a:rPr>
                        <a:t>Байдылда</a:t>
                      </a:r>
                      <a:r>
                        <a:rPr lang="ru-RU" sz="1200" b="0" kern="1200" dirty="0">
                          <a:solidFill>
                            <a:srgbClr val="002F80"/>
                          </a:solidFill>
                          <a:latin typeface="Open Sans 1 Bold" panose="020B0604020202020204" charset="0"/>
                          <a:ea typeface="Open Sans 1 Bold" panose="020B0604020202020204" charset="0"/>
                          <a:cs typeface="Open Sans 1 Bold" panose="020B0604020202020204" charset="0"/>
                        </a:rPr>
                        <a:t> уулу И.</a:t>
                      </a:r>
                      <a:endParaRPr lang="ru-KG" sz="1200" b="0" kern="1200" dirty="0">
                        <a:solidFill>
                          <a:srgbClr val="002F80"/>
                        </a:solidFill>
                        <a:latin typeface="Open Sans 1 Bold" panose="020B0604020202020204" charset="0"/>
                        <a:ea typeface="Open Sans 1 Bold" panose="020B0604020202020204" charset="0"/>
                        <a:cs typeface="Open Sans 1 Bold" panose="020B0604020202020204" charset="0"/>
                      </a:endParaRPr>
                    </a:p>
                  </a:txBody>
                  <a:tcPr marL="68580" marR="68580" marT="0" marB="0">
                    <a:lnL>
                      <a:noFill/>
                    </a:lnL>
                    <a:lnR>
                      <a:noFill/>
                    </a:lnR>
                    <a:lnT>
                      <a:noFill/>
                    </a:lnT>
                    <a:lnB>
                      <a:noFill/>
                    </a:lnB>
                    <a:noFill/>
                  </a:tcPr>
                </a:tc>
                <a:extLst>
                  <a:ext uri="{0D108BD9-81ED-4DB2-BD59-A6C34878D82A}">
                    <a16:rowId xmlns:a16="http://schemas.microsoft.com/office/drawing/2014/main" val="1082062572"/>
                  </a:ext>
                </a:extLst>
              </a:tr>
            </a:tbl>
          </a:graphicData>
        </a:graphic>
      </p:graphicFrame>
    </p:spTree>
    <p:extLst>
      <p:ext uri="{BB962C8B-B14F-4D97-AF65-F5344CB8AC3E}">
        <p14:creationId xmlns:p14="http://schemas.microsoft.com/office/powerpoint/2010/main" val="12223200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55E597-6DF2-174A-1EEF-8FB8481919C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D6874451-0407-6C04-807B-450B7BBC8505}"/>
              </a:ext>
            </a:extLst>
          </p:cNvPr>
          <p:cNvSpPr/>
          <p:nvPr/>
        </p:nvSpPr>
        <p:spPr>
          <a:xfrm>
            <a:off x="0" y="0"/>
            <a:ext cx="7556500" cy="10692000"/>
          </a:xfrm>
          <a:custGeom>
            <a:avLst/>
            <a:gdLst/>
            <a:ahLst/>
            <a:cxnLst/>
            <a:rect l="l" t="t" r="r" b="b"/>
            <a:pathLst>
              <a:path w="7560000" h="10692000">
                <a:moveTo>
                  <a:pt x="0" y="0"/>
                </a:moveTo>
                <a:lnTo>
                  <a:pt x="7560000" y="0"/>
                </a:lnTo>
                <a:lnTo>
                  <a:pt x="7560000" y="10692000"/>
                </a:lnTo>
                <a:lnTo>
                  <a:pt x="0" y="10692000"/>
                </a:lnTo>
                <a:lnTo>
                  <a:pt x="0" y="0"/>
                </a:lnTo>
                <a:close/>
              </a:path>
            </a:pathLst>
          </a:custGeom>
          <a:blipFill>
            <a:blip r:embed="rId3"/>
            <a:stretch>
              <a:fillRect l="-4952" t="-1069" r="-168243" b="-1069"/>
            </a:stretch>
          </a:blipFill>
        </p:spPr>
        <p:txBody>
          <a:bodyPr/>
          <a:lstStyle/>
          <a:p>
            <a:endParaRPr lang="ru-KG" dirty="0"/>
          </a:p>
        </p:txBody>
      </p:sp>
      <p:sp>
        <p:nvSpPr>
          <p:cNvPr id="3" name="AutoShape 7">
            <a:extLst>
              <a:ext uri="{FF2B5EF4-FFF2-40B4-BE49-F238E27FC236}">
                <a16:creationId xmlns:a16="http://schemas.microsoft.com/office/drawing/2014/main" id="{8E38E4FE-246B-6926-3868-01864358C376}"/>
              </a:ext>
            </a:extLst>
          </p:cNvPr>
          <p:cNvSpPr/>
          <p:nvPr/>
        </p:nvSpPr>
        <p:spPr>
          <a:xfrm>
            <a:off x="756000" y="10042933"/>
            <a:ext cx="6047992" cy="2381"/>
          </a:xfrm>
          <a:prstGeom prst="line">
            <a:avLst/>
          </a:prstGeom>
          <a:ln w="19050" cap="rnd">
            <a:solidFill>
              <a:srgbClr val="4F4F4F"/>
            </a:solidFill>
            <a:prstDash val="solid"/>
            <a:headEnd type="none" w="sm" len="sm"/>
            <a:tailEnd type="none" w="sm" len="sm"/>
          </a:ln>
        </p:spPr>
      </p:sp>
      <p:sp>
        <p:nvSpPr>
          <p:cNvPr id="4" name="TextBox 15">
            <a:extLst>
              <a:ext uri="{FF2B5EF4-FFF2-40B4-BE49-F238E27FC236}">
                <a16:creationId xmlns:a16="http://schemas.microsoft.com/office/drawing/2014/main" id="{F6AC0284-17E3-78C4-D331-6F2BC49C454A}"/>
              </a:ext>
            </a:extLst>
          </p:cNvPr>
          <p:cNvSpPr txBox="1"/>
          <p:nvPr/>
        </p:nvSpPr>
        <p:spPr>
          <a:xfrm>
            <a:off x="3614078" y="10284501"/>
            <a:ext cx="3201564" cy="181012"/>
          </a:xfrm>
          <a:prstGeom prst="rect">
            <a:avLst/>
          </a:prstGeom>
        </p:spPr>
        <p:txBody>
          <a:bodyPr lIns="0" tIns="0" rIns="0" bIns="0" rtlCol="0" anchor="t">
            <a:spAutoFit/>
          </a:bodyPr>
          <a:lstStyle/>
          <a:p>
            <a:pPr algn="r">
              <a:lnSpc>
                <a:spcPts val="1400"/>
              </a:lnSpc>
            </a:pPr>
            <a:r>
              <a:rPr lang="ru-RU" sz="1400" i="1" dirty="0">
                <a:solidFill>
                  <a:srgbClr val="4F4F4F"/>
                </a:solidFill>
                <a:latin typeface="Open Sans 1 Italics"/>
                <a:ea typeface="Open Sans 1 Italics"/>
                <a:cs typeface="Open Sans 1 Italics"/>
                <a:sym typeface="Open Sans 1 Italics"/>
              </a:rPr>
              <a:t>Годовой отчет за </a:t>
            </a:r>
            <a:r>
              <a:rPr lang="en-US" sz="1400" i="1" dirty="0">
                <a:solidFill>
                  <a:srgbClr val="4F4F4F"/>
                </a:solidFill>
                <a:latin typeface="Open Sans 1 Italics"/>
                <a:ea typeface="Open Sans 1 Italics"/>
                <a:cs typeface="Open Sans 1 Italics"/>
                <a:sym typeface="Open Sans 1 Italics"/>
              </a:rPr>
              <a:t>202</a:t>
            </a:r>
            <a:r>
              <a:rPr lang="ru-RU" sz="1400" i="1" dirty="0">
                <a:solidFill>
                  <a:srgbClr val="4F4F4F"/>
                </a:solidFill>
                <a:latin typeface="Open Sans 1 Italics"/>
                <a:ea typeface="Open Sans 1 Italics"/>
                <a:cs typeface="Open Sans 1 Italics"/>
                <a:sym typeface="Open Sans 1 Italics"/>
              </a:rPr>
              <a:t>5 год</a:t>
            </a:r>
            <a:endParaRPr lang="en-US" sz="1400" i="1" dirty="0">
              <a:solidFill>
                <a:srgbClr val="4F4F4F"/>
              </a:solidFill>
              <a:latin typeface="Open Sans 1 Italics"/>
              <a:ea typeface="Open Sans 1 Italics"/>
              <a:cs typeface="Open Sans 1 Italics"/>
              <a:sym typeface="Open Sans 1 Italics"/>
            </a:endParaRPr>
          </a:p>
        </p:txBody>
      </p:sp>
      <p:grpSp>
        <p:nvGrpSpPr>
          <p:cNvPr id="5" name="Group 2">
            <a:extLst>
              <a:ext uri="{FF2B5EF4-FFF2-40B4-BE49-F238E27FC236}">
                <a16:creationId xmlns:a16="http://schemas.microsoft.com/office/drawing/2014/main" id="{361F3641-252E-E2B2-CC3A-755F08002B8E}"/>
              </a:ext>
            </a:extLst>
          </p:cNvPr>
          <p:cNvGrpSpPr/>
          <p:nvPr/>
        </p:nvGrpSpPr>
        <p:grpSpPr>
          <a:xfrm>
            <a:off x="756000" y="10150006"/>
            <a:ext cx="490114" cy="490114"/>
            <a:chOff x="0" y="0"/>
            <a:chExt cx="812800" cy="812800"/>
          </a:xfrm>
        </p:grpSpPr>
        <p:sp>
          <p:nvSpPr>
            <p:cNvPr id="6" name="Freeform 3">
              <a:extLst>
                <a:ext uri="{FF2B5EF4-FFF2-40B4-BE49-F238E27FC236}">
                  <a16:creationId xmlns:a16="http://schemas.microsoft.com/office/drawing/2014/main" id="{B56804F2-C868-899D-E2BF-22447CABE8C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DEDED"/>
            </a:solidFill>
          </p:spPr>
          <p:txBody>
            <a:bodyPr anchor="ctr"/>
            <a:lstStyle/>
            <a:p>
              <a:endParaRPr lang="ru-KG"/>
            </a:p>
          </p:txBody>
        </p:sp>
        <p:sp>
          <p:nvSpPr>
            <p:cNvPr id="8" name="TextBox 4">
              <a:extLst>
                <a:ext uri="{FF2B5EF4-FFF2-40B4-BE49-F238E27FC236}">
                  <a16:creationId xmlns:a16="http://schemas.microsoft.com/office/drawing/2014/main" id="{E4CF965D-6FA4-29E8-9C0F-D6F96B65E16D}"/>
                </a:ext>
              </a:extLst>
            </p:cNvPr>
            <p:cNvSpPr txBox="1"/>
            <p:nvPr/>
          </p:nvSpPr>
          <p:spPr>
            <a:xfrm>
              <a:off x="76200" y="76200"/>
              <a:ext cx="660400" cy="660400"/>
            </a:xfrm>
            <a:prstGeom prst="rect">
              <a:avLst/>
            </a:prstGeom>
          </p:spPr>
          <p:txBody>
            <a:bodyPr lIns="50800" tIns="50800" rIns="50800" bIns="50800" rtlCol="0" anchor="ctr"/>
            <a:lstStyle/>
            <a:p>
              <a:pPr algn="ctr">
                <a:lnSpc>
                  <a:spcPts val="1439"/>
                </a:lnSpc>
              </a:pPr>
              <a:endParaRPr/>
            </a:p>
          </p:txBody>
        </p:sp>
      </p:grpSp>
      <p:sp>
        <p:nvSpPr>
          <p:cNvPr id="12" name="TextBox 18">
            <a:extLst>
              <a:ext uri="{FF2B5EF4-FFF2-40B4-BE49-F238E27FC236}">
                <a16:creationId xmlns:a16="http://schemas.microsoft.com/office/drawing/2014/main" id="{2AE75759-72D9-4207-3690-3AAD5FFFD0BD}"/>
              </a:ext>
            </a:extLst>
          </p:cNvPr>
          <p:cNvSpPr txBox="1"/>
          <p:nvPr/>
        </p:nvSpPr>
        <p:spPr>
          <a:xfrm>
            <a:off x="822894" y="10278450"/>
            <a:ext cx="377272" cy="271485"/>
          </a:xfrm>
          <a:prstGeom prst="rect">
            <a:avLst/>
          </a:prstGeom>
        </p:spPr>
        <p:txBody>
          <a:bodyPr lIns="0" tIns="0" rIns="0" bIns="0" rtlCol="0" anchor="ctr">
            <a:spAutoFit/>
          </a:bodyPr>
          <a:lstStyle/>
          <a:p>
            <a:pPr algn="ctr">
              <a:lnSpc>
                <a:spcPts val="2100"/>
              </a:lnSpc>
            </a:pPr>
            <a:r>
              <a:rPr lang="ru-RU" sz="2100" b="1" dirty="0">
                <a:solidFill>
                  <a:srgbClr val="002F80"/>
                </a:solidFill>
                <a:latin typeface="Open Sans 1 Bold"/>
                <a:ea typeface="Open Sans 1 Bold"/>
                <a:cs typeface="Open Sans 1 Bold"/>
                <a:sym typeface="Open Sans 1 Bold"/>
              </a:rPr>
              <a:t>35</a:t>
            </a:r>
            <a:endParaRPr lang="en-US" sz="2100" b="1" dirty="0">
              <a:solidFill>
                <a:srgbClr val="002F80"/>
              </a:solidFill>
              <a:latin typeface="Open Sans 1 Bold"/>
              <a:ea typeface="Open Sans 1 Bold"/>
              <a:cs typeface="Open Sans 1 Bold"/>
              <a:sym typeface="Open Sans 1 Bold"/>
            </a:endParaRPr>
          </a:p>
        </p:txBody>
      </p:sp>
      <p:sp>
        <p:nvSpPr>
          <p:cNvPr id="18" name="AutoShape 6">
            <a:extLst>
              <a:ext uri="{FF2B5EF4-FFF2-40B4-BE49-F238E27FC236}">
                <a16:creationId xmlns:a16="http://schemas.microsoft.com/office/drawing/2014/main" id="{997E7C06-DDA4-0175-3655-F778F9091119}"/>
              </a:ext>
            </a:extLst>
          </p:cNvPr>
          <p:cNvSpPr/>
          <p:nvPr/>
        </p:nvSpPr>
        <p:spPr>
          <a:xfrm>
            <a:off x="939180" y="698500"/>
            <a:ext cx="613868" cy="0"/>
          </a:xfrm>
          <a:prstGeom prst="line">
            <a:avLst/>
          </a:prstGeom>
          <a:ln w="47625" cap="rnd">
            <a:solidFill>
              <a:srgbClr val="FEBA3A"/>
            </a:solidFill>
            <a:prstDash val="solid"/>
            <a:headEnd type="none" w="sm" len="sm"/>
            <a:tailEnd type="none" w="sm" len="sm"/>
          </a:ln>
        </p:spPr>
      </p:sp>
      <p:sp>
        <p:nvSpPr>
          <p:cNvPr id="9" name="TextBox 14">
            <a:extLst>
              <a:ext uri="{FF2B5EF4-FFF2-40B4-BE49-F238E27FC236}">
                <a16:creationId xmlns:a16="http://schemas.microsoft.com/office/drawing/2014/main" id="{1A16CD28-02AF-995F-1748-E27A2A61EAF2}"/>
              </a:ext>
            </a:extLst>
          </p:cNvPr>
          <p:cNvSpPr txBox="1"/>
          <p:nvPr/>
        </p:nvSpPr>
        <p:spPr>
          <a:xfrm>
            <a:off x="1011530" y="675708"/>
            <a:ext cx="6268070" cy="492443"/>
          </a:xfrm>
          <a:prstGeom prst="rect">
            <a:avLst/>
          </a:prstGeom>
        </p:spPr>
        <p:txBody>
          <a:bodyPr wrap="square" lIns="0" tIns="0" rIns="0" bIns="0" rtlCol="0" anchor="t">
            <a:spAutoFit/>
          </a:bodyPr>
          <a:lstStyle/>
          <a:p>
            <a:pPr algn="ctr"/>
            <a:r>
              <a:rPr lang="ru-RU" sz="1600" b="1" dirty="0">
                <a:solidFill>
                  <a:srgbClr val="002F80"/>
                </a:solidFill>
                <a:latin typeface="Open Sans 2 Ultra-Bold"/>
                <a:ea typeface="Open Sans 2 Ultra-Bold"/>
                <a:cs typeface="Open Sans 2 Ultra-Bold"/>
              </a:rPr>
              <a:t>Отчет о движении денежных средств</a:t>
            </a:r>
          </a:p>
          <a:p>
            <a:pPr algn="ctr"/>
            <a:r>
              <a:rPr lang="ru-RU" sz="1600" b="1" dirty="0">
                <a:solidFill>
                  <a:srgbClr val="002F80"/>
                </a:solidFill>
                <a:latin typeface="Open Sans 2 Ultra-Bold"/>
                <a:ea typeface="Open Sans 2 Ultra-Bold"/>
                <a:cs typeface="Open Sans 2 Ultra-Bold"/>
              </a:rPr>
              <a:t>на </a:t>
            </a:r>
            <a:r>
              <a:rPr lang="ky-KG" sz="1600" b="1" dirty="0">
                <a:solidFill>
                  <a:srgbClr val="002F80"/>
                </a:solidFill>
                <a:latin typeface="Open Sans 2 Ultra-Bold"/>
                <a:ea typeface="Open Sans 2 Ultra-Bold"/>
                <a:cs typeface="Open Sans 2 Ultra-Bold"/>
              </a:rPr>
              <a:t>31 декабря </a:t>
            </a:r>
            <a:r>
              <a:rPr lang="ru-RU" sz="1600" b="1" dirty="0">
                <a:solidFill>
                  <a:srgbClr val="002F80"/>
                </a:solidFill>
                <a:latin typeface="Open Sans 2 Ultra-Bold"/>
                <a:ea typeface="Open Sans 2 Ultra-Bold"/>
                <a:cs typeface="Open Sans 2 Ultra-Bold"/>
              </a:rPr>
              <a:t>202</a:t>
            </a:r>
            <a:r>
              <a:rPr lang="ky-KG" sz="1600" b="1" dirty="0">
                <a:solidFill>
                  <a:srgbClr val="002F80"/>
                </a:solidFill>
                <a:latin typeface="Open Sans 2 Ultra-Bold"/>
                <a:ea typeface="Open Sans 2 Ultra-Bold"/>
                <a:cs typeface="Open Sans 2 Ultra-Bold"/>
              </a:rPr>
              <a:t>5 </a:t>
            </a:r>
            <a:r>
              <a:rPr lang="ru-RU" sz="1600" b="1" dirty="0">
                <a:solidFill>
                  <a:srgbClr val="002F80"/>
                </a:solidFill>
                <a:latin typeface="Open Sans 2 Ultra-Bold"/>
                <a:ea typeface="Open Sans 2 Ultra-Bold"/>
                <a:cs typeface="Open Sans 2 Ultra-Bold"/>
              </a:rPr>
              <a:t>года (включительно)</a:t>
            </a:r>
            <a:endParaRPr lang="ru-KG" sz="1600" b="1" dirty="0">
              <a:solidFill>
                <a:srgbClr val="002F80"/>
              </a:solidFill>
              <a:latin typeface="Open Sans 2 Ultra-Bold"/>
              <a:ea typeface="Open Sans 2 Ultra-Bold"/>
              <a:cs typeface="Open Sans 2 Ultra-Bold"/>
            </a:endParaRPr>
          </a:p>
        </p:txBody>
      </p:sp>
      <p:sp>
        <p:nvSpPr>
          <p:cNvPr id="7" name="TextBox 14">
            <a:extLst>
              <a:ext uri="{FF2B5EF4-FFF2-40B4-BE49-F238E27FC236}">
                <a16:creationId xmlns:a16="http://schemas.microsoft.com/office/drawing/2014/main" id="{52B22F0B-EF51-9681-56B7-6EE49D5E9377}"/>
              </a:ext>
            </a:extLst>
          </p:cNvPr>
          <p:cNvSpPr txBox="1"/>
          <p:nvPr/>
        </p:nvSpPr>
        <p:spPr>
          <a:xfrm>
            <a:off x="958850" y="383143"/>
            <a:ext cx="6268070" cy="215444"/>
          </a:xfrm>
          <a:prstGeom prst="rect">
            <a:avLst/>
          </a:prstGeom>
        </p:spPr>
        <p:txBody>
          <a:bodyPr wrap="square" lIns="0" tIns="0" rIns="0" bIns="0" rtlCol="0" anchor="t">
            <a:spAutoFit/>
          </a:bodyPr>
          <a:lstStyle/>
          <a:p>
            <a:r>
              <a:rPr lang="ru-RU" sz="1400" b="1" dirty="0">
                <a:solidFill>
                  <a:srgbClr val="002F80"/>
                </a:solidFill>
                <a:latin typeface="Open Sans 2 Ultra-Bold"/>
                <a:ea typeface="Open Sans 2 Ultra-Bold"/>
                <a:cs typeface="Open Sans 2 Ultra-Bold"/>
              </a:rPr>
              <a:t>Приложение 4. </a:t>
            </a:r>
            <a:endParaRPr lang="ru-KG" sz="1400" b="1" dirty="0">
              <a:solidFill>
                <a:srgbClr val="002F80"/>
              </a:solidFill>
              <a:latin typeface="Open Sans 2 Ultra-Bold"/>
              <a:ea typeface="Open Sans 2 Ultra-Bold"/>
              <a:cs typeface="Open Sans 2 Ultra-Bold"/>
            </a:endParaRPr>
          </a:p>
        </p:txBody>
      </p:sp>
      <p:sp>
        <p:nvSpPr>
          <p:cNvPr id="10" name="TextBox 9">
            <a:extLst>
              <a:ext uri="{FF2B5EF4-FFF2-40B4-BE49-F238E27FC236}">
                <a16:creationId xmlns:a16="http://schemas.microsoft.com/office/drawing/2014/main" id="{C4E374B1-8AA0-A220-0927-63F9D9052362}"/>
              </a:ext>
            </a:extLst>
          </p:cNvPr>
          <p:cNvSpPr txBox="1"/>
          <p:nvPr/>
        </p:nvSpPr>
        <p:spPr>
          <a:xfrm>
            <a:off x="724651" y="1108424"/>
            <a:ext cx="6451295" cy="276999"/>
          </a:xfrm>
          <a:prstGeom prst="rect">
            <a:avLst/>
          </a:prstGeom>
          <a:noFill/>
        </p:spPr>
        <p:txBody>
          <a:bodyPr wrap="square">
            <a:spAutoFit/>
          </a:bodyPr>
          <a:lstStyle/>
          <a:p>
            <a:pPr algn="r"/>
            <a:r>
              <a:rPr lang="ru-RU" sz="1200" spc="-10" dirty="0">
                <a:effectLst/>
                <a:latin typeface="Open Sans 1" panose="020B0604020202020204" charset="0"/>
                <a:ea typeface="Open Sans 1" panose="020B0604020202020204" charset="0"/>
                <a:cs typeface="Open Sans 1" panose="020B0604020202020204" charset="0"/>
              </a:rPr>
              <a:t>  Прямой метод                                                                                                               (тыс. сом)</a:t>
            </a:r>
            <a:endParaRPr lang="ru-KG" sz="1200" dirty="0">
              <a:latin typeface="Open Sans 1" panose="020B0604020202020204" charset="0"/>
              <a:ea typeface="Open Sans 1" panose="020B0604020202020204" charset="0"/>
              <a:cs typeface="Open Sans 1" panose="020B0604020202020204" charset="0"/>
            </a:endParaRPr>
          </a:p>
        </p:txBody>
      </p:sp>
      <p:graphicFrame>
        <p:nvGraphicFramePr>
          <p:cNvPr id="11" name="Таблица 10">
            <a:extLst>
              <a:ext uri="{FF2B5EF4-FFF2-40B4-BE49-F238E27FC236}">
                <a16:creationId xmlns:a16="http://schemas.microsoft.com/office/drawing/2014/main" id="{78C2AED4-0149-2231-4D4D-91C28FF5F7B3}"/>
              </a:ext>
            </a:extLst>
          </p:cNvPr>
          <p:cNvGraphicFramePr>
            <a:graphicFrameLocks noGrp="1"/>
          </p:cNvGraphicFramePr>
          <p:nvPr>
            <p:extLst>
              <p:ext uri="{D42A27DB-BD31-4B8C-83A1-F6EECF244321}">
                <p14:modId xmlns:p14="http://schemas.microsoft.com/office/powerpoint/2010/main" val="1463217855"/>
              </p:ext>
            </p:extLst>
          </p:nvPr>
        </p:nvGraphicFramePr>
        <p:xfrm>
          <a:off x="923432" y="1467918"/>
          <a:ext cx="6282450" cy="7960285"/>
        </p:xfrm>
        <a:graphic>
          <a:graphicData uri="http://schemas.openxmlformats.org/drawingml/2006/table">
            <a:tbl>
              <a:tblPr firstRow="1" firstCol="1" bandRow="1"/>
              <a:tblGrid>
                <a:gridCol w="3997818">
                  <a:extLst>
                    <a:ext uri="{9D8B030D-6E8A-4147-A177-3AD203B41FA5}">
                      <a16:colId xmlns:a16="http://schemas.microsoft.com/office/drawing/2014/main" val="3176750635"/>
                    </a:ext>
                  </a:extLst>
                </a:gridCol>
                <a:gridCol w="1244836">
                  <a:extLst>
                    <a:ext uri="{9D8B030D-6E8A-4147-A177-3AD203B41FA5}">
                      <a16:colId xmlns:a16="http://schemas.microsoft.com/office/drawing/2014/main" val="1436599817"/>
                    </a:ext>
                  </a:extLst>
                </a:gridCol>
                <a:gridCol w="1039796">
                  <a:extLst>
                    <a:ext uri="{9D8B030D-6E8A-4147-A177-3AD203B41FA5}">
                      <a16:colId xmlns:a16="http://schemas.microsoft.com/office/drawing/2014/main" val="3377524724"/>
                    </a:ext>
                  </a:extLst>
                </a:gridCol>
              </a:tblGrid>
              <a:tr h="382392">
                <a:tc>
                  <a:txBody>
                    <a:bodyPr/>
                    <a:lstStyle/>
                    <a:p>
                      <a:pPr marR="122555" algn="ctr">
                        <a:lnSpc>
                          <a:spcPct val="115000"/>
                        </a:lnSpc>
                        <a:spcAft>
                          <a:spcPts val="0"/>
                        </a:spcAft>
                        <a:buNone/>
                      </a:pPr>
                      <a:r>
                        <a:rPr lang="ru-RU" sz="1100" b="1" spc="-10" dirty="0">
                          <a:solidFill>
                            <a:srgbClr val="000000"/>
                          </a:solidFill>
                          <a:effectLst/>
                          <a:latin typeface="Open Sans 1" panose="020B0604020202020204" charset="0"/>
                          <a:ea typeface="Open Sans 1" panose="020B0604020202020204" charset="0"/>
                          <a:cs typeface="Open Sans 1" panose="020B0604020202020204" charset="0"/>
                        </a:rPr>
                        <a:t>Наименование</a:t>
                      </a:r>
                      <a:endParaRPr lang="ru-KG" sz="1100" dirty="0">
                        <a:effectLst/>
                        <a:latin typeface="Open Sans 1" panose="020B0604020202020204" charset="0"/>
                        <a:ea typeface="Open Sans 1" panose="020B0604020202020204" charset="0"/>
                        <a:cs typeface="Open Sans 1" panose="020B0604020202020204" charset="0"/>
                      </a:endParaRPr>
                    </a:p>
                  </a:txBody>
                  <a:tcPr marL="35987" marR="35987"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ctr">
                        <a:lnSpc>
                          <a:spcPct val="115000"/>
                        </a:lnSpc>
                        <a:spcAft>
                          <a:spcPts val="0"/>
                        </a:spcAft>
                        <a:buNone/>
                      </a:pPr>
                      <a:r>
                        <a:rPr lang="ru-RU" sz="1100" b="1" spc="-10" dirty="0">
                          <a:solidFill>
                            <a:srgbClr val="000000"/>
                          </a:solidFill>
                          <a:effectLst/>
                          <a:latin typeface="Open Sans 1" panose="020B0604020202020204" charset="0"/>
                          <a:ea typeface="Open Sans 1" panose="020B0604020202020204" charset="0"/>
                          <a:cs typeface="Open Sans 1" panose="020B0604020202020204" charset="0"/>
                        </a:rPr>
                        <a:t>На 31 декабря </a:t>
                      </a:r>
                      <a:endParaRPr lang="ru-KG" sz="1100" dirty="0">
                        <a:effectLst/>
                        <a:latin typeface="Open Sans 1" panose="020B0604020202020204" charset="0"/>
                        <a:ea typeface="Open Sans 1" panose="020B0604020202020204" charset="0"/>
                        <a:cs typeface="Open Sans 1" panose="020B0604020202020204" charset="0"/>
                      </a:endParaRPr>
                    </a:p>
                    <a:p>
                      <a:pPr algn="ctr">
                        <a:lnSpc>
                          <a:spcPct val="115000"/>
                        </a:lnSpc>
                        <a:spcAft>
                          <a:spcPts val="0"/>
                        </a:spcAft>
                        <a:buNone/>
                      </a:pPr>
                      <a:r>
                        <a:rPr lang="ru-RU" sz="1100" b="1" spc="-10" dirty="0">
                          <a:solidFill>
                            <a:srgbClr val="000000"/>
                          </a:solidFill>
                          <a:effectLst/>
                          <a:latin typeface="Open Sans 1" panose="020B0604020202020204" charset="0"/>
                          <a:ea typeface="Open Sans 1" panose="020B0604020202020204" charset="0"/>
                          <a:cs typeface="Open Sans 1" panose="020B0604020202020204" charset="0"/>
                        </a:rPr>
                        <a:t> 2025 года</a:t>
                      </a:r>
                      <a:endParaRPr lang="ru-KG" sz="1100" dirty="0">
                        <a:effectLst/>
                        <a:latin typeface="Open Sans 1" panose="020B0604020202020204" charset="0"/>
                        <a:ea typeface="Open Sans 1" panose="020B0604020202020204" charset="0"/>
                        <a:cs typeface="Open Sans 1" panose="020B0604020202020204" charset="0"/>
                      </a:endParaRPr>
                    </a:p>
                  </a:txBody>
                  <a:tcPr marL="35987" marR="35987" marT="0" marB="0" anchor="b">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ctr">
                        <a:lnSpc>
                          <a:spcPct val="115000"/>
                        </a:lnSpc>
                        <a:spcAft>
                          <a:spcPts val="0"/>
                        </a:spcAft>
                        <a:buNone/>
                      </a:pPr>
                      <a:r>
                        <a:rPr lang="ru-RU" sz="1100" b="1" spc="-10" dirty="0">
                          <a:solidFill>
                            <a:srgbClr val="000000"/>
                          </a:solidFill>
                          <a:effectLst/>
                          <a:latin typeface="Open Sans 1" panose="020B0604020202020204" charset="0"/>
                          <a:ea typeface="Open Sans 1" panose="020B0604020202020204" charset="0"/>
                          <a:cs typeface="Open Sans 1" panose="020B0604020202020204" charset="0"/>
                        </a:rPr>
                        <a:t>На 31 декабря </a:t>
                      </a:r>
                      <a:endParaRPr lang="ru-KG" sz="1100" dirty="0">
                        <a:effectLst/>
                        <a:latin typeface="Open Sans 1" panose="020B0604020202020204" charset="0"/>
                        <a:ea typeface="Open Sans 1" panose="020B0604020202020204" charset="0"/>
                        <a:cs typeface="Open Sans 1" panose="020B0604020202020204" charset="0"/>
                      </a:endParaRPr>
                    </a:p>
                    <a:p>
                      <a:pPr algn="ctr">
                        <a:lnSpc>
                          <a:spcPct val="115000"/>
                        </a:lnSpc>
                        <a:spcAft>
                          <a:spcPts val="0"/>
                        </a:spcAft>
                        <a:buNone/>
                      </a:pPr>
                      <a:r>
                        <a:rPr lang="ru-RU" sz="1100" b="1" spc="-10" dirty="0">
                          <a:solidFill>
                            <a:srgbClr val="000000"/>
                          </a:solidFill>
                          <a:effectLst/>
                          <a:latin typeface="Open Sans 1" panose="020B0604020202020204" charset="0"/>
                          <a:ea typeface="Open Sans 1" panose="020B0604020202020204" charset="0"/>
                          <a:cs typeface="Open Sans 1" panose="020B0604020202020204" charset="0"/>
                        </a:rPr>
                        <a:t>2024 года</a:t>
                      </a:r>
                      <a:endParaRPr lang="ru-KG" sz="1100" dirty="0">
                        <a:effectLst/>
                        <a:latin typeface="Open Sans 1" panose="020B0604020202020204" charset="0"/>
                        <a:ea typeface="Open Sans 1" panose="020B0604020202020204" charset="0"/>
                        <a:cs typeface="Open Sans 1" panose="020B0604020202020204" charset="0"/>
                      </a:endParaRPr>
                    </a:p>
                  </a:txBody>
                  <a:tcPr marL="35987" marR="35987" marT="0" marB="0" anchor="b">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3055168537"/>
                  </a:ext>
                </a:extLst>
              </a:tr>
              <a:tr h="382392">
                <a:tc>
                  <a:txBody>
                    <a:bodyPr/>
                    <a:lstStyle/>
                    <a:p>
                      <a:pPr marR="120650" algn="just">
                        <a:lnSpc>
                          <a:spcPct val="115000"/>
                        </a:lnSpc>
                        <a:spcAft>
                          <a:spcPts val="0"/>
                        </a:spcAft>
                        <a:buNone/>
                      </a:pPr>
                      <a:r>
                        <a:rPr lang="ru-RU" sz="1100" b="1" spc="-10" dirty="0">
                          <a:solidFill>
                            <a:srgbClr val="000000"/>
                          </a:solidFill>
                          <a:effectLst/>
                          <a:latin typeface="Open Sans 1" panose="020B0604020202020204" charset="0"/>
                          <a:ea typeface="Open Sans 1" panose="020B0604020202020204" charset="0"/>
                          <a:cs typeface="Open Sans 1" panose="020B0604020202020204" charset="0"/>
                        </a:rPr>
                        <a:t>Движение денежных средств от операционной деятельности</a:t>
                      </a:r>
                      <a:endParaRPr lang="ru-KG" sz="1100" dirty="0">
                        <a:effectLst/>
                        <a:latin typeface="Open Sans 1" panose="020B0604020202020204" charset="0"/>
                        <a:ea typeface="Open Sans 1" panose="020B0604020202020204" charset="0"/>
                        <a:cs typeface="Open Sans 1" panose="020B0604020202020204" charset="0"/>
                      </a:endParaRPr>
                    </a:p>
                  </a:txBody>
                  <a:tcPr marL="35987" marR="35987"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marR="120650" algn="r">
                        <a:lnSpc>
                          <a:spcPct val="115000"/>
                        </a:lnSpc>
                        <a:spcAft>
                          <a:spcPts val="0"/>
                        </a:spcAft>
                        <a:buNone/>
                      </a:pPr>
                      <a:r>
                        <a:rPr lang="ru-RU" sz="1100" b="1" spc="-10">
                          <a:effectLst/>
                          <a:latin typeface="Open Sans 1" panose="020B0604020202020204" charset="0"/>
                          <a:ea typeface="Open Sans 1" panose="020B0604020202020204" charset="0"/>
                          <a:cs typeface="Open Sans 1" panose="020B0604020202020204" charset="0"/>
                        </a:rPr>
                        <a:t> </a:t>
                      </a:r>
                      <a:endParaRPr lang="ru-KG" sz="1100">
                        <a:effectLst/>
                        <a:latin typeface="Open Sans 1" panose="020B0604020202020204" charset="0"/>
                        <a:ea typeface="Open Sans 1" panose="020B0604020202020204" charset="0"/>
                        <a:cs typeface="Open Sans 1" panose="020B0604020202020204" charset="0"/>
                      </a:endParaRPr>
                    </a:p>
                  </a:txBody>
                  <a:tcPr marL="35987" marR="35987"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0"/>
                        </a:spcAft>
                        <a:buNone/>
                      </a:pPr>
                      <a:r>
                        <a:rPr lang="ru-RU" sz="1100" b="1" spc="-10">
                          <a:effectLst/>
                          <a:latin typeface="Open Sans 1" panose="020B0604020202020204" charset="0"/>
                          <a:ea typeface="Open Sans 1" panose="020B0604020202020204" charset="0"/>
                          <a:cs typeface="Open Sans 1" panose="020B0604020202020204" charset="0"/>
                        </a:rPr>
                        <a:t> </a:t>
                      </a:r>
                      <a:endParaRPr lang="ru-KG" sz="1100">
                        <a:effectLst/>
                        <a:latin typeface="Open Sans 1" panose="020B0604020202020204" charset="0"/>
                        <a:ea typeface="Open Sans 1" panose="020B0604020202020204" charset="0"/>
                        <a:cs typeface="Open Sans 1" panose="020B0604020202020204" charset="0"/>
                      </a:endParaRPr>
                    </a:p>
                  </a:txBody>
                  <a:tcPr marL="35987" marR="35987"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3214843156"/>
                  </a:ext>
                </a:extLst>
              </a:tr>
              <a:tr h="382392">
                <a:tc>
                  <a:txBody>
                    <a:bodyPr/>
                    <a:lstStyle/>
                    <a:p>
                      <a:pPr marR="120650" algn="just">
                        <a:lnSpc>
                          <a:spcPct val="115000"/>
                        </a:lnSpc>
                        <a:spcAft>
                          <a:spcPts val="0"/>
                        </a:spcAft>
                        <a:buNone/>
                      </a:pPr>
                      <a:r>
                        <a:rPr lang="ru-RU" sz="1100" spc="-10" dirty="0">
                          <a:solidFill>
                            <a:srgbClr val="000000"/>
                          </a:solidFill>
                          <a:effectLst/>
                          <a:latin typeface="Open Sans 1" panose="020B0604020202020204" charset="0"/>
                          <a:ea typeface="Open Sans 1" panose="020B0604020202020204" charset="0"/>
                          <a:cs typeface="Open Sans 1" panose="020B0604020202020204" charset="0"/>
                        </a:rPr>
                        <a:t>Выплаты персоналу (включая социальные взносы и оплату подоходного налога)</a:t>
                      </a:r>
                      <a:endParaRPr lang="ru-KG" sz="1100" dirty="0">
                        <a:effectLst/>
                        <a:latin typeface="Open Sans 1" panose="020B0604020202020204" charset="0"/>
                        <a:ea typeface="Open Sans 1" panose="020B0604020202020204" charset="0"/>
                        <a:cs typeface="Open Sans 1" panose="020B0604020202020204" charset="0"/>
                      </a:endParaRPr>
                    </a:p>
                  </a:txBody>
                  <a:tcPr marL="35987" marR="35987"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0"/>
                        </a:spcAft>
                        <a:buNone/>
                      </a:pPr>
                      <a:r>
                        <a:rPr lang="ru-RU" sz="1100" spc="-10">
                          <a:solidFill>
                            <a:srgbClr val="000000"/>
                          </a:solidFill>
                          <a:effectLst/>
                          <a:latin typeface="Open Sans 1" panose="020B0604020202020204" charset="0"/>
                          <a:ea typeface="Open Sans 1" panose="020B0604020202020204" charset="0"/>
                          <a:cs typeface="Open Sans 1" panose="020B0604020202020204" charset="0"/>
                        </a:rPr>
                        <a:t>(63 478)</a:t>
                      </a:r>
                      <a:endParaRPr lang="ru-KG" sz="1100">
                        <a:effectLst/>
                        <a:latin typeface="Open Sans 1" panose="020B0604020202020204" charset="0"/>
                        <a:ea typeface="Open Sans 1" panose="020B0604020202020204" charset="0"/>
                        <a:cs typeface="Open Sans 1" panose="020B0604020202020204" charset="0"/>
                      </a:endParaRPr>
                    </a:p>
                  </a:txBody>
                  <a:tcPr marL="35987" marR="35987"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0"/>
                        </a:spcAft>
                        <a:buNone/>
                      </a:pPr>
                      <a:r>
                        <a:rPr lang="ru-RU" sz="1100" spc="-10">
                          <a:solidFill>
                            <a:srgbClr val="000000"/>
                          </a:solidFill>
                          <a:effectLst/>
                          <a:latin typeface="Open Sans 1" panose="020B0604020202020204" charset="0"/>
                          <a:ea typeface="Open Sans 1" panose="020B0604020202020204" charset="0"/>
                          <a:cs typeface="Open Sans 1" panose="020B0604020202020204" charset="0"/>
                        </a:rPr>
                        <a:t>(54 897)</a:t>
                      </a:r>
                      <a:endParaRPr lang="ru-KG" sz="1100">
                        <a:effectLst/>
                        <a:latin typeface="Open Sans 1" panose="020B0604020202020204" charset="0"/>
                        <a:ea typeface="Open Sans 1" panose="020B0604020202020204" charset="0"/>
                        <a:cs typeface="Open Sans 1" panose="020B0604020202020204" charset="0"/>
                      </a:endParaRPr>
                    </a:p>
                  </a:txBody>
                  <a:tcPr marL="35987" marR="35987"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861279302"/>
                  </a:ext>
                </a:extLst>
              </a:tr>
              <a:tr h="184987">
                <a:tc>
                  <a:txBody>
                    <a:bodyPr/>
                    <a:lstStyle/>
                    <a:p>
                      <a:pPr marR="120650" algn="just">
                        <a:lnSpc>
                          <a:spcPct val="115000"/>
                        </a:lnSpc>
                        <a:spcAft>
                          <a:spcPts val="0"/>
                        </a:spcAft>
                        <a:buNone/>
                      </a:pPr>
                      <a:r>
                        <a:rPr lang="ru-RU" sz="1100" spc="-10">
                          <a:solidFill>
                            <a:srgbClr val="000000"/>
                          </a:solidFill>
                          <a:effectLst/>
                          <a:latin typeface="Open Sans 1" panose="020B0604020202020204" charset="0"/>
                          <a:ea typeface="Open Sans 1" panose="020B0604020202020204" charset="0"/>
                          <a:cs typeface="Open Sans 1" panose="020B0604020202020204" charset="0"/>
                        </a:rPr>
                        <a:t>Выплаты поставщикам за товары и услуги           </a:t>
                      </a:r>
                      <a:endParaRPr lang="ru-KG" sz="1100">
                        <a:effectLst/>
                        <a:latin typeface="Open Sans 1" panose="020B0604020202020204" charset="0"/>
                        <a:ea typeface="Open Sans 1" panose="020B0604020202020204" charset="0"/>
                        <a:cs typeface="Open Sans 1" panose="020B0604020202020204" charset="0"/>
                      </a:endParaRPr>
                    </a:p>
                  </a:txBody>
                  <a:tcPr marL="35987" marR="35987"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0"/>
                        </a:spcAft>
                        <a:buNone/>
                      </a:pPr>
                      <a:r>
                        <a:rPr lang="ru-RU" sz="1100" spc="-10">
                          <a:solidFill>
                            <a:srgbClr val="000000"/>
                          </a:solidFill>
                          <a:effectLst/>
                          <a:latin typeface="Open Sans 1" panose="020B0604020202020204" charset="0"/>
                          <a:ea typeface="Open Sans 1" panose="020B0604020202020204" charset="0"/>
                          <a:cs typeface="Open Sans 1" panose="020B0604020202020204" charset="0"/>
                        </a:rPr>
                        <a:t>(13 028)</a:t>
                      </a:r>
                      <a:endParaRPr lang="ru-KG" sz="1100">
                        <a:effectLst/>
                        <a:latin typeface="Open Sans 1" panose="020B0604020202020204" charset="0"/>
                        <a:ea typeface="Open Sans 1" panose="020B0604020202020204" charset="0"/>
                        <a:cs typeface="Open Sans 1" panose="020B0604020202020204" charset="0"/>
                      </a:endParaRPr>
                    </a:p>
                  </a:txBody>
                  <a:tcPr marL="35987" marR="35987"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0"/>
                        </a:spcAft>
                        <a:buNone/>
                      </a:pPr>
                      <a:r>
                        <a:rPr lang="ru-RU" sz="1100" spc="-10">
                          <a:solidFill>
                            <a:srgbClr val="000000"/>
                          </a:solidFill>
                          <a:effectLst/>
                          <a:latin typeface="Open Sans 1" panose="020B0604020202020204" charset="0"/>
                          <a:ea typeface="Open Sans 1" panose="020B0604020202020204" charset="0"/>
                          <a:cs typeface="Open Sans 1" panose="020B0604020202020204" charset="0"/>
                        </a:rPr>
                        <a:t>(10 433)</a:t>
                      </a:r>
                      <a:endParaRPr lang="ru-KG" sz="1100">
                        <a:effectLst/>
                        <a:latin typeface="Open Sans 1" panose="020B0604020202020204" charset="0"/>
                        <a:ea typeface="Open Sans 1" panose="020B0604020202020204" charset="0"/>
                        <a:cs typeface="Open Sans 1" panose="020B0604020202020204" charset="0"/>
                      </a:endParaRPr>
                    </a:p>
                  </a:txBody>
                  <a:tcPr marL="35987" marR="35987"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2509784277"/>
                  </a:ext>
                </a:extLst>
              </a:tr>
              <a:tr h="223332">
                <a:tc>
                  <a:txBody>
                    <a:bodyPr/>
                    <a:lstStyle/>
                    <a:p>
                      <a:pPr marR="120650" algn="just">
                        <a:lnSpc>
                          <a:spcPct val="115000"/>
                        </a:lnSpc>
                        <a:spcAft>
                          <a:spcPts val="0"/>
                        </a:spcAft>
                        <a:buNone/>
                      </a:pPr>
                      <a:r>
                        <a:rPr lang="ru-RU" sz="1100" spc="-10">
                          <a:solidFill>
                            <a:srgbClr val="000000"/>
                          </a:solidFill>
                          <a:effectLst/>
                          <a:latin typeface="Open Sans 1" panose="020B0604020202020204" charset="0"/>
                          <a:ea typeface="Open Sans 1" panose="020B0604020202020204" charset="0"/>
                          <a:cs typeface="Open Sans 1" panose="020B0604020202020204" charset="0"/>
                        </a:rPr>
                        <a:t>Поступления денежных средств от взыскания долгов</a:t>
                      </a:r>
                      <a:endParaRPr lang="ru-KG" sz="1100">
                        <a:effectLst/>
                        <a:latin typeface="Open Sans 1" panose="020B0604020202020204" charset="0"/>
                        <a:ea typeface="Open Sans 1" panose="020B0604020202020204" charset="0"/>
                        <a:cs typeface="Open Sans 1" panose="020B0604020202020204" charset="0"/>
                      </a:endParaRPr>
                    </a:p>
                  </a:txBody>
                  <a:tcPr marL="35987" marR="35987"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0"/>
                        </a:spcAft>
                        <a:buNone/>
                      </a:pPr>
                      <a:r>
                        <a:rPr lang="ru-RU" sz="1100" spc="-10">
                          <a:solidFill>
                            <a:srgbClr val="000000"/>
                          </a:solidFill>
                          <a:effectLst/>
                          <a:latin typeface="Open Sans 1" panose="020B0604020202020204" charset="0"/>
                          <a:ea typeface="Open Sans 1" panose="020B0604020202020204" charset="0"/>
                          <a:cs typeface="Open Sans 1" panose="020B0604020202020204" charset="0"/>
                        </a:rPr>
                        <a:t>880</a:t>
                      </a:r>
                      <a:endParaRPr lang="ru-KG" sz="1100">
                        <a:effectLst/>
                        <a:latin typeface="Open Sans 1" panose="020B0604020202020204" charset="0"/>
                        <a:ea typeface="Open Sans 1" panose="020B0604020202020204" charset="0"/>
                        <a:cs typeface="Open Sans 1" panose="020B0604020202020204" charset="0"/>
                      </a:endParaRPr>
                    </a:p>
                  </a:txBody>
                  <a:tcPr marL="35987" marR="35987"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0"/>
                        </a:spcAft>
                        <a:buNone/>
                      </a:pPr>
                      <a:r>
                        <a:rPr lang="ru-RU" sz="1100" spc="-10">
                          <a:solidFill>
                            <a:srgbClr val="000000"/>
                          </a:solidFill>
                          <a:effectLst/>
                          <a:latin typeface="Open Sans 1" panose="020B0604020202020204" charset="0"/>
                          <a:ea typeface="Open Sans 1" panose="020B0604020202020204" charset="0"/>
                          <a:cs typeface="Open Sans 1" panose="020B0604020202020204" charset="0"/>
                        </a:rPr>
                        <a:t>151</a:t>
                      </a:r>
                      <a:endParaRPr lang="ru-KG" sz="1100">
                        <a:effectLst/>
                        <a:latin typeface="Open Sans 1" panose="020B0604020202020204" charset="0"/>
                        <a:ea typeface="Open Sans 1" panose="020B0604020202020204" charset="0"/>
                        <a:cs typeface="Open Sans 1" panose="020B0604020202020204" charset="0"/>
                      </a:endParaRPr>
                    </a:p>
                  </a:txBody>
                  <a:tcPr marL="35987" marR="35987"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3194639586"/>
                  </a:ext>
                </a:extLst>
              </a:tr>
              <a:tr h="382392">
                <a:tc>
                  <a:txBody>
                    <a:bodyPr/>
                    <a:lstStyle/>
                    <a:p>
                      <a:pPr marR="120650" algn="just">
                        <a:lnSpc>
                          <a:spcPct val="115000"/>
                        </a:lnSpc>
                        <a:spcAft>
                          <a:spcPts val="0"/>
                        </a:spcAft>
                        <a:buNone/>
                      </a:pPr>
                      <a:r>
                        <a:rPr lang="ru-RU" sz="1100" spc="-10">
                          <a:solidFill>
                            <a:srgbClr val="000000"/>
                          </a:solidFill>
                          <a:effectLst/>
                          <a:latin typeface="Open Sans 1" panose="020B0604020202020204" charset="0"/>
                          <a:ea typeface="Open Sans 1" panose="020B0604020202020204" charset="0"/>
                          <a:cs typeface="Open Sans 1" panose="020B0604020202020204" charset="0"/>
                        </a:rPr>
                        <a:t>Выбытие денежных средств вкладчикам и кредиторам банков-банкротов</a:t>
                      </a:r>
                      <a:endParaRPr lang="ru-KG" sz="1100">
                        <a:effectLst/>
                        <a:latin typeface="Open Sans 1" panose="020B0604020202020204" charset="0"/>
                        <a:ea typeface="Open Sans 1" panose="020B0604020202020204" charset="0"/>
                        <a:cs typeface="Open Sans 1" panose="020B0604020202020204" charset="0"/>
                      </a:endParaRPr>
                    </a:p>
                  </a:txBody>
                  <a:tcPr marL="35987" marR="35987"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0"/>
                        </a:spcAft>
                        <a:buNone/>
                      </a:pPr>
                      <a:r>
                        <a:rPr lang="ru-RU" sz="1100" spc="-10">
                          <a:solidFill>
                            <a:srgbClr val="000000"/>
                          </a:solidFill>
                          <a:effectLst/>
                          <a:latin typeface="Open Sans 1" panose="020B0604020202020204" charset="0"/>
                          <a:ea typeface="Open Sans 1" panose="020B0604020202020204" charset="0"/>
                          <a:cs typeface="Open Sans 1" panose="020B0604020202020204" charset="0"/>
                        </a:rPr>
                        <a:t>-</a:t>
                      </a:r>
                      <a:endParaRPr lang="ru-KG" sz="1100">
                        <a:effectLst/>
                        <a:latin typeface="Open Sans 1" panose="020B0604020202020204" charset="0"/>
                        <a:ea typeface="Open Sans 1" panose="020B0604020202020204" charset="0"/>
                        <a:cs typeface="Open Sans 1" panose="020B0604020202020204" charset="0"/>
                      </a:endParaRPr>
                    </a:p>
                  </a:txBody>
                  <a:tcPr marL="35987" marR="35987"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0"/>
                        </a:spcAft>
                        <a:buNone/>
                      </a:pPr>
                      <a:r>
                        <a:rPr lang="ru-RU" sz="1100" spc="-10">
                          <a:solidFill>
                            <a:srgbClr val="000000"/>
                          </a:solidFill>
                          <a:effectLst/>
                          <a:latin typeface="Open Sans 1" panose="020B0604020202020204" charset="0"/>
                          <a:ea typeface="Open Sans 1" panose="020B0604020202020204" charset="0"/>
                          <a:cs typeface="Open Sans 1" panose="020B0604020202020204" charset="0"/>
                        </a:rPr>
                        <a:t>(75)</a:t>
                      </a:r>
                      <a:endParaRPr lang="ru-KG" sz="1100">
                        <a:effectLst/>
                        <a:latin typeface="Open Sans 1" panose="020B0604020202020204" charset="0"/>
                        <a:ea typeface="Open Sans 1" panose="020B0604020202020204" charset="0"/>
                        <a:cs typeface="Open Sans 1" panose="020B0604020202020204" charset="0"/>
                      </a:endParaRPr>
                    </a:p>
                  </a:txBody>
                  <a:tcPr marL="35987" marR="35987"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2045282143"/>
                  </a:ext>
                </a:extLst>
              </a:tr>
              <a:tr h="184987">
                <a:tc>
                  <a:txBody>
                    <a:bodyPr/>
                    <a:lstStyle/>
                    <a:p>
                      <a:pPr marR="120650" algn="just">
                        <a:lnSpc>
                          <a:spcPct val="115000"/>
                        </a:lnSpc>
                        <a:spcAft>
                          <a:spcPts val="0"/>
                        </a:spcAft>
                        <a:buNone/>
                      </a:pPr>
                      <a:r>
                        <a:rPr lang="ru-RU" sz="1100" spc="-10">
                          <a:solidFill>
                            <a:srgbClr val="000000"/>
                          </a:solidFill>
                          <a:effectLst/>
                          <a:latin typeface="Open Sans 1" panose="020B0604020202020204" charset="0"/>
                          <a:ea typeface="Open Sans 1" panose="020B0604020202020204" charset="0"/>
                          <a:cs typeface="Open Sans 1" panose="020B0604020202020204" charset="0"/>
                        </a:rPr>
                        <a:t>Прочие поступления денежных средств</a:t>
                      </a:r>
                      <a:endParaRPr lang="ru-KG" sz="1100">
                        <a:effectLst/>
                        <a:latin typeface="Open Sans 1" panose="020B0604020202020204" charset="0"/>
                        <a:ea typeface="Open Sans 1" panose="020B0604020202020204" charset="0"/>
                        <a:cs typeface="Open Sans 1" panose="020B0604020202020204" charset="0"/>
                      </a:endParaRPr>
                    </a:p>
                  </a:txBody>
                  <a:tcPr marL="35987" marR="35987"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0"/>
                        </a:spcAft>
                        <a:buNone/>
                      </a:pPr>
                      <a:r>
                        <a:rPr lang="ky-KG" sz="1100" spc="-10">
                          <a:solidFill>
                            <a:srgbClr val="000000"/>
                          </a:solidFill>
                          <a:effectLst/>
                          <a:latin typeface="Open Sans 1" panose="020B0604020202020204" charset="0"/>
                          <a:ea typeface="Open Sans 1" panose="020B0604020202020204" charset="0"/>
                          <a:cs typeface="Open Sans 1" panose="020B0604020202020204" charset="0"/>
                        </a:rPr>
                        <a:t>3 430</a:t>
                      </a:r>
                      <a:endParaRPr lang="ru-KG" sz="1100">
                        <a:effectLst/>
                        <a:latin typeface="Open Sans 1" panose="020B0604020202020204" charset="0"/>
                        <a:ea typeface="Open Sans 1" panose="020B0604020202020204" charset="0"/>
                        <a:cs typeface="Open Sans 1" panose="020B0604020202020204" charset="0"/>
                      </a:endParaRPr>
                    </a:p>
                  </a:txBody>
                  <a:tcPr marL="35987" marR="35987"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0"/>
                        </a:spcAft>
                        <a:buNone/>
                      </a:pPr>
                      <a:r>
                        <a:rPr lang="ru-RU" sz="1100" spc="-10">
                          <a:solidFill>
                            <a:srgbClr val="000000"/>
                          </a:solidFill>
                          <a:effectLst/>
                          <a:latin typeface="Open Sans 1" panose="020B0604020202020204" charset="0"/>
                          <a:ea typeface="Open Sans 1" panose="020B0604020202020204" charset="0"/>
                          <a:cs typeface="Open Sans 1" panose="020B0604020202020204" charset="0"/>
                        </a:rPr>
                        <a:t>45</a:t>
                      </a:r>
                      <a:endParaRPr lang="ru-KG" sz="1100">
                        <a:effectLst/>
                        <a:latin typeface="Open Sans 1" panose="020B0604020202020204" charset="0"/>
                        <a:ea typeface="Open Sans 1" panose="020B0604020202020204" charset="0"/>
                        <a:cs typeface="Open Sans 1" panose="020B0604020202020204" charset="0"/>
                      </a:endParaRPr>
                    </a:p>
                  </a:txBody>
                  <a:tcPr marL="35987" marR="35987"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2254238515"/>
                  </a:ext>
                </a:extLst>
              </a:tr>
              <a:tr h="184987">
                <a:tc>
                  <a:txBody>
                    <a:bodyPr/>
                    <a:lstStyle/>
                    <a:p>
                      <a:pPr marR="120650" algn="just">
                        <a:lnSpc>
                          <a:spcPct val="115000"/>
                        </a:lnSpc>
                        <a:spcAft>
                          <a:spcPts val="0"/>
                        </a:spcAft>
                        <a:buNone/>
                      </a:pPr>
                      <a:r>
                        <a:rPr lang="ru-RU" sz="1100" spc="-10">
                          <a:solidFill>
                            <a:srgbClr val="000000"/>
                          </a:solidFill>
                          <a:effectLst/>
                          <a:latin typeface="Open Sans 1" panose="020B0604020202020204" charset="0"/>
                          <a:ea typeface="Open Sans 1" panose="020B0604020202020204" charset="0"/>
                          <a:cs typeface="Open Sans 1" panose="020B0604020202020204" charset="0"/>
                        </a:rPr>
                        <a:t>Прочие выбытие денежных средств</a:t>
                      </a:r>
                      <a:endParaRPr lang="ru-KG" sz="1100">
                        <a:effectLst/>
                        <a:latin typeface="Open Sans 1" panose="020B0604020202020204" charset="0"/>
                        <a:ea typeface="Open Sans 1" panose="020B0604020202020204" charset="0"/>
                        <a:cs typeface="Open Sans 1" panose="020B0604020202020204" charset="0"/>
                      </a:endParaRPr>
                    </a:p>
                  </a:txBody>
                  <a:tcPr marL="35987" marR="35987"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0"/>
                        </a:spcAft>
                        <a:buNone/>
                      </a:pPr>
                      <a:r>
                        <a:rPr lang="ru-RU" sz="1100" spc="-10">
                          <a:solidFill>
                            <a:srgbClr val="000000"/>
                          </a:solidFill>
                          <a:effectLst/>
                          <a:latin typeface="Open Sans 1" panose="020B0604020202020204" charset="0"/>
                          <a:ea typeface="Open Sans 1" panose="020B0604020202020204" charset="0"/>
                          <a:cs typeface="Open Sans 1" panose="020B0604020202020204" charset="0"/>
                        </a:rPr>
                        <a:t>(2 465)</a:t>
                      </a:r>
                      <a:endParaRPr lang="ru-KG" sz="1100">
                        <a:effectLst/>
                        <a:latin typeface="Open Sans 1" panose="020B0604020202020204" charset="0"/>
                        <a:ea typeface="Open Sans 1" panose="020B0604020202020204" charset="0"/>
                        <a:cs typeface="Open Sans 1" panose="020B0604020202020204" charset="0"/>
                      </a:endParaRPr>
                    </a:p>
                  </a:txBody>
                  <a:tcPr marL="35987" marR="35987"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0"/>
                        </a:spcAft>
                        <a:buNone/>
                      </a:pPr>
                      <a:r>
                        <a:rPr lang="ru-RU" sz="1100" spc="-10">
                          <a:solidFill>
                            <a:srgbClr val="000000"/>
                          </a:solidFill>
                          <a:effectLst/>
                          <a:latin typeface="Open Sans 1" panose="020B0604020202020204" charset="0"/>
                          <a:ea typeface="Open Sans 1" panose="020B0604020202020204" charset="0"/>
                          <a:cs typeface="Open Sans 1" panose="020B0604020202020204" charset="0"/>
                        </a:rPr>
                        <a:t>(1 785)</a:t>
                      </a:r>
                      <a:endParaRPr lang="ru-KG" sz="1100">
                        <a:effectLst/>
                        <a:latin typeface="Open Sans 1" panose="020B0604020202020204" charset="0"/>
                        <a:ea typeface="Open Sans 1" panose="020B0604020202020204" charset="0"/>
                        <a:cs typeface="Open Sans 1" panose="020B0604020202020204" charset="0"/>
                      </a:endParaRPr>
                    </a:p>
                  </a:txBody>
                  <a:tcPr marL="35987" marR="35987"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1789423705"/>
                  </a:ext>
                </a:extLst>
              </a:tr>
              <a:tr h="382392">
                <a:tc>
                  <a:txBody>
                    <a:bodyPr/>
                    <a:lstStyle/>
                    <a:p>
                      <a:pPr marR="120650" algn="just">
                        <a:lnSpc>
                          <a:spcPct val="115000"/>
                        </a:lnSpc>
                        <a:spcAft>
                          <a:spcPts val="0"/>
                        </a:spcAft>
                        <a:buNone/>
                      </a:pPr>
                      <a:r>
                        <a:rPr lang="ru-RU" sz="1100" spc="-10">
                          <a:solidFill>
                            <a:srgbClr val="000000"/>
                          </a:solidFill>
                          <a:effectLst/>
                          <a:latin typeface="Open Sans 1" panose="020B0604020202020204" charset="0"/>
                          <a:ea typeface="Open Sans 1" panose="020B0604020202020204" charset="0"/>
                          <a:cs typeface="Open Sans 1" panose="020B0604020202020204" charset="0"/>
                        </a:rPr>
                        <a:t>Денежные средства, полученные в результате присоединения Агентства по ликвидации банков</a:t>
                      </a:r>
                      <a:endParaRPr lang="ru-KG" sz="1100">
                        <a:effectLst/>
                        <a:latin typeface="Open Sans 1" panose="020B0604020202020204" charset="0"/>
                        <a:ea typeface="Open Sans 1" panose="020B0604020202020204" charset="0"/>
                        <a:cs typeface="Open Sans 1" panose="020B0604020202020204" charset="0"/>
                      </a:endParaRPr>
                    </a:p>
                  </a:txBody>
                  <a:tcPr marL="35987" marR="35987"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marL="449580" algn="r">
                        <a:lnSpc>
                          <a:spcPct val="115000"/>
                        </a:lnSpc>
                        <a:spcAft>
                          <a:spcPts val="0"/>
                        </a:spcAft>
                        <a:buNone/>
                      </a:pPr>
                      <a:r>
                        <a:rPr lang="ru-RU" sz="1100" b="1" spc="-10">
                          <a:solidFill>
                            <a:srgbClr val="000000"/>
                          </a:solidFill>
                          <a:effectLst/>
                          <a:latin typeface="Open Sans 1" panose="020B0604020202020204" charset="0"/>
                          <a:ea typeface="Open Sans 1" panose="020B0604020202020204" charset="0"/>
                          <a:cs typeface="Open Sans 1" panose="020B0604020202020204" charset="0"/>
                        </a:rPr>
                        <a:t>-</a:t>
                      </a:r>
                      <a:endParaRPr lang="ru-KG" sz="1100">
                        <a:effectLst/>
                        <a:latin typeface="Open Sans 1" panose="020B0604020202020204" charset="0"/>
                        <a:ea typeface="Open Sans 1" panose="020B0604020202020204" charset="0"/>
                        <a:cs typeface="Open Sans 1" panose="020B0604020202020204" charset="0"/>
                      </a:endParaRPr>
                    </a:p>
                  </a:txBody>
                  <a:tcPr marL="35987" marR="35987"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0"/>
                        </a:spcAft>
                        <a:buNone/>
                      </a:pPr>
                      <a:r>
                        <a:rPr lang="ru-RU" sz="1100" spc="-10">
                          <a:solidFill>
                            <a:srgbClr val="000000"/>
                          </a:solidFill>
                          <a:effectLst/>
                          <a:latin typeface="Open Sans 1" panose="020B0604020202020204" charset="0"/>
                          <a:ea typeface="Open Sans 1" panose="020B0604020202020204" charset="0"/>
                          <a:cs typeface="Open Sans 1" panose="020B0604020202020204" charset="0"/>
                        </a:rPr>
                        <a:t>5 615</a:t>
                      </a:r>
                      <a:endParaRPr lang="ru-KG" sz="1100">
                        <a:effectLst/>
                        <a:latin typeface="Open Sans 1" panose="020B0604020202020204" charset="0"/>
                        <a:ea typeface="Open Sans 1" panose="020B0604020202020204" charset="0"/>
                        <a:cs typeface="Open Sans 1" panose="020B0604020202020204" charset="0"/>
                      </a:endParaRPr>
                    </a:p>
                  </a:txBody>
                  <a:tcPr marL="35987" marR="35987"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980904420"/>
                  </a:ext>
                </a:extLst>
              </a:tr>
              <a:tr h="382392">
                <a:tc>
                  <a:txBody>
                    <a:bodyPr/>
                    <a:lstStyle/>
                    <a:p>
                      <a:pPr marR="120650" algn="just">
                        <a:lnSpc>
                          <a:spcPct val="115000"/>
                        </a:lnSpc>
                        <a:spcAft>
                          <a:spcPts val="0"/>
                        </a:spcAft>
                        <a:buNone/>
                      </a:pPr>
                      <a:r>
                        <a:rPr lang="ru-RU" sz="1100" b="1" spc="-10">
                          <a:solidFill>
                            <a:srgbClr val="000000"/>
                          </a:solidFill>
                          <a:effectLst/>
                          <a:latin typeface="Open Sans 1" panose="020B0604020202020204" charset="0"/>
                          <a:ea typeface="Open Sans 1" panose="020B0604020202020204" charset="0"/>
                          <a:cs typeface="Open Sans 1" panose="020B0604020202020204" charset="0"/>
                        </a:rPr>
                        <a:t>Чистое движение денежных средств, использованных в операционной деятельности</a:t>
                      </a:r>
                      <a:endParaRPr lang="ru-KG" sz="1100">
                        <a:effectLst/>
                        <a:latin typeface="Open Sans 1" panose="020B0604020202020204" charset="0"/>
                        <a:ea typeface="Open Sans 1" panose="020B0604020202020204" charset="0"/>
                        <a:cs typeface="Open Sans 1" panose="020B0604020202020204" charset="0"/>
                      </a:endParaRPr>
                    </a:p>
                  </a:txBody>
                  <a:tcPr marL="35987" marR="35987"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marL="449580" algn="r">
                        <a:lnSpc>
                          <a:spcPct val="115000"/>
                        </a:lnSpc>
                        <a:spcAft>
                          <a:spcPts val="0"/>
                        </a:spcAft>
                        <a:buNone/>
                      </a:pPr>
                      <a:r>
                        <a:rPr lang="ru-RU" sz="1100" b="1" spc="-10">
                          <a:solidFill>
                            <a:srgbClr val="000000"/>
                          </a:solidFill>
                          <a:effectLst/>
                          <a:latin typeface="Open Sans 1" panose="020B0604020202020204" charset="0"/>
                          <a:ea typeface="Open Sans 1" panose="020B0604020202020204" charset="0"/>
                          <a:cs typeface="Open Sans 1" panose="020B0604020202020204" charset="0"/>
                        </a:rPr>
                        <a:t>  (</a:t>
                      </a:r>
                      <a:r>
                        <a:rPr lang="ky-KG" sz="1100" b="1" spc="-10">
                          <a:solidFill>
                            <a:srgbClr val="000000"/>
                          </a:solidFill>
                          <a:effectLst/>
                          <a:latin typeface="Open Sans 1" panose="020B0604020202020204" charset="0"/>
                          <a:ea typeface="Open Sans 1" panose="020B0604020202020204" charset="0"/>
                          <a:cs typeface="Open Sans 1" panose="020B0604020202020204" charset="0"/>
                        </a:rPr>
                        <a:t>74 661</a:t>
                      </a:r>
                      <a:r>
                        <a:rPr lang="ru-RU" sz="1100" b="1" spc="-10">
                          <a:solidFill>
                            <a:srgbClr val="000000"/>
                          </a:solidFill>
                          <a:effectLst/>
                          <a:latin typeface="Open Sans 1" panose="020B0604020202020204" charset="0"/>
                          <a:ea typeface="Open Sans 1" panose="020B0604020202020204" charset="0"/>
                          <a:cs typeface="Open Sans 1" panose="020B0604020202020204" charset="0"/>
                        </a:rPr>
                        <a:t>)</a:t>
                      </a:r>
                      <a:endParaRPr lang="ru-KG" sz="1100">
                        <a:effectLst/>
                        <a:latin typeface="Open Sans 1" panose="020B0604020202020204" charset="0"/>
                        <a:ea typeface="Open Sans 1" panose="020B0604020202020204" charset="0"/>
                        <a:cs typeface="Open Sans 1" panose="020B0604020202020204" charset="0"/>
                      </a:endParaRPr>
                    </a:p>
                  </a:txBody>
                  <a:tcPr marL="35987" marR="35987"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0"/>
                        </a:spcAft>
                        <a:buNone/>
                      </a:pPr>
                      <a:r>
                        <a:rPr lang="ru-RU" sz="1100" b="1" spc="-10">
                          <a:solidFill>
                            <a:srgbClr val="000000"/>
                          </a:solidFill>
                          <a:effectLst/>
                          <a:latin typeface="Open Sans 1" panose="020B0604020202020204" charset="0"/>
                          <a:ea typeface="Open Sans 1" panose="020B0604020202020204" charset="0"/>
                          <a:cs typeface="Open Sans 1" panose="020B0604020202020204" charset="0"/>
                        </a:rPr>
                        <a:t>  (</a:t>
                      </a:r>
                      <a:r>
                        <a:rPr lang="ky-KG" sz="1100" b="1" spc="-10">
                          <a:solidFill>
                            <a:srgbClr val="000000"/>
                          </a:solidFill>
                          <a:effectLst/>
                          <a:latin typeface="Open Sans 1" panose="020B0604020202020204" charset="0"/>
                          <a:ea typeface="Open Sans 1" panose="020B0604020202020204" charset="0"/>
                          <a:cs typeface="Open Sans 1" panose="020B0604020202020204" charset="0"/>
                        </a:rPr>
                        <a:t>61 379</a:t>
                      </a:r>
                      <a:r>
                        <a:rPr lang="ru-RU" sz="1100" b="1" spc="-10">
                          <a:solidFill>
                            <a:srgbClr val="000000"/>
                          </a:solidFill>
                          <a:effectLst/>
                          <a:latin typeface="Open Sans 1" panose="020B0604020202020204" charset="0"/>
                          <a:ea typeface="Open Sans 1" panose="020B0604020202020204" charset="0"/>
                          <a:cs typeface="Open Sans 1" panose="020B0604020202020204" charset="0"/>
                        </a:rPr>
                        <a:t>)</a:t>
                      </a:r>
                      <a:endParaRPr lang="ru-KG" sz="1100">
                        <a:effectLst/>
                        <a:latin typeface="Open Sans 1" panose="020B0604020202020204" charset="0"/>
                        <a:ea typeface="Open Sans 1" panose="020B0604020202020204" charset="0"/>
                        <a:cs typeface="Open Sans 1" panose="020B0604020202020204" charset="0"/>
                      </a:endParaRPr>
                    </a:p>
                  </a:txBody>
                  <a:tcPr marL="35987" marR="35987"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1020500598"/>
                  </a:ext>
                </a:extLst>
              </a:tr>
              <a:tr h="184987">
                <a:tc>
                  <a:txBody>
                    <a:bodyPr/>
                    <a:lstStyle/>
                    <a:p>
                      <a:pPr marR="120650">
                        <a:lnSpc>
                          <a:spcPct val="115000"/>
                        </a:lnSpc>
                        <a:spcAft>
                          <a:spcPts val="0"/>
                        </a:spcAft>
                        <a:buNone/>
                      </a:pPr>
                      <a:r>
                        <a:rPr lang="ru-RU" sz="1100" b="1" spc="-10" dirty="0">
                          <a:effectLst/>
                          <a:latin typeface="Open Sans 1" panose="020B0604020202020204" charset="0"/>
                          <a:ea typeface="Open Sans 1" panose="020B0604020202020204" charset="0"/>
                          <a:cs typeface="Open Sans 1" panose="020B0604020202020204" charset="0"/>
                        </a:rPr>
                        <a:t> </a:t>
                      </a:r>
                      <a:endParaRPr lang="ru-KG" sz="1100" dirty="0">
                        <a:effectLst/>
                        <a:latin typeface="Open Sans 1" panose="020B0604020202020204" charset="0"/>
                        <a:ea typeface="Open Sans 1" panose="020B0604020202020204" charset="0"/>
                        <a:cs typeface="Open Sans 1" panose="020B0604020202020204" charset="0"/>
                      </a:endParaRPr>
                    </a:p>
                  </a:txBody>
                  <a:tcPr marL="35987" marR="35987"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marR="120650" algn="r">
                        <a:lnSpc>
                          <a:spcPct val="115000"/>
                        </a:lnSpc>
                        <a:spcAft>
                          <a:spcPts val="0"/>
                        </a:spcAft>
                        <a:buNone/>
                      </a:pPr>
                      <a:r>
                        <a:rPr lang="ru-RU" sz="1100" spc="-10">
                          <a:effectLst/>
                          <a:latin typeface="Open Sans 1" panose="020B0604020202020204" charset="0"/>
                          <a:ea typeface="Open Sans 1" panose="020B0604020202020204" charset="0"/>
                          <a:cs typeface="Open Sans 1" panose="020B0604020202020204" charset="0"/>
                        </a:rPr>
                        <a:t> </a:t>
                      </a:r>
                      <a:endParaRPr lang="ru-KG" sz="1100">
                        <a:effectLst/>
                        <a:latin typeface="Open Sans 1" panose="020B0604020202020204" charset="0"/>
                        <a:ea typeface="Open Sans 1" panose="020B0604020202020204" charset="0"/>
                        <a:cs typeface="Open Sans 1" panose="020B0604020202020204" charset="0"/>
                      </a:endParaRPr>
                    </a:p>
                  </a:txBody>
                  <a:tcPr marL="35987" marR="35987"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0"/>
                        </a:spcAft>
                        <a:buNone/>
                      </a:pPr>
                      <a:r>
                        <a:rPr lang="ru-RU" sz="1100" spc="-10">
                          <a:effectLst/>
                          <a:latin typeface="Open Sans 1" panose="020B0604020202020204" charset="0"/>
                          <a:ea typeface="Open Sans 1" panose="020B0604020202020204" charset="0"/>
                          <a:cs typeface="Open Sans 1" panose="020B0604020202020204" charset="0"/>
                        </a:rPr>
                        <a:t> </a:t>
                      </a:r>
                      <a:endParaRPr lang="ru-KG" sz="1100">
                        <a:effectLst/>
                        <a:latin typeface="Open Sans 1" panose="020B0604020202020204" charset="0"/>
                        <a:ea typeface="Open Sans 1" panose="020B0604020202020204" charset="0"/>
                        <a:cs typeface="Open Sans 1" panose="020B0604020202020204" charset="0"/>
                      </a:endParaRPr>
                    </a:p>
                  </a:txBody>
                  <a:tcPr marL="35987" marR="35987"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3265032520"/>
                  </a:ext>
                </a:extLst>
              </a:tr>
              <a:tr h="382392">
                <a:tc>
                  <a:txBody>
                    <a:bodyPr/>
                    <a:lstStyle/>
                    <a:p>
                      <a:pPr marR="120650" algn="just">
                        <a:lnSpc>
                          <a:spcPct val="115000"/>
                        </a:lnSpc>
                        <a:spcAft>
                          <a:spcPts val="0"/>
                        </a:spcAft>
                        <a:buNone/>
                      </a:pPr>
                      <a:r>
                        <a:rPr lang="ru-RU" sz="1100" b="1" spc="-10">
                          <a:solidFill>
                            <a:srgbClr val="000000"/>
                          </a:solidFill>
                          <a:effectLst/>
                          <a:latin typeface="Open Sans 1" panose="020B0604020202020204" charset="0"/>
                          <a:ea typeface="Open Sans 1" panose="020B0604020202020204" charset="0"/>
                          <a:cs typeface="Open Sans 1" panose="020B0604020202020204" charset="0"/>
                        </a:rPr>
                        <a:t>Движение денежных средств от инвестиционной деятельности</a:t>
                      </a:r>
                      <a:endParaRPr lang="ru-KG" sz="1100">
                        <a:effectLst/>
                        <a:latin typeface="Open Sans 1" panose="020B0604020202020204" charset="0"/>
                        <a:ea typeface="Open Sans 1" panose="020B0604020202020204" charset="0"/>
                        <a:cs typeface="Open Sans 1" panose="020B0604020202020204" charset="0"/>
                      </a:endParaRPr>
                    </a:p>
                  </a:txBody>
                  <a:tcPr marL="35987" marR="35987"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marR="120650" algn="r">
                        <a:lnSpc>
                          <a:spcPct val="115000"/>
                        </a:lnSpc>
                        <a:spcAft>
                          <a:spcPts val="0"/>
                        </a:spcAft>
                        <a:buNone/>
                      </a:pPr>
                      <a:r>
                        <a:rPr lang="ru-RU" sz="1100" b="1" spc="-10">
                          <a:effectLst/>
                          <a:latin typeface="Open Sans 1" panose="020B0604020202020204" charset="0"/>
                          <a:ea typeface="Open Sans 1" panose="020B0604020202020204" charset="0"/>
                          <a:cs typeface="Open Sans 1" panose="020B0604020202020204" charset="0"/>
                        </a:rPr>
                        <a:t> </a:t>
                      </a:r>
                      <a:endParaRPr lang="ru-KG" sz="1100">
                        <a:effectLst/>
                        <a:latin typeface="Open Sans 1" panose="020B0604020202020204" charset="0"/>
                        <a:ea typeface="Open Sans 1" panose="020B0604020202020204" charset="0"/>
                        <a:cs typeface="Open Sans 1" panose="020B0604020202020204" charset="0"/>
                      </a:endParaRPr>
                    </a:p>
                  </a:txBody>
                  <a:tcPr marL="35987" marR="35987"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0"/>
                        </a:spcAft>
                        <a:buNone/>
                      </a:pPr>
                      <a:r>
                        <a:rPr lang="ru-RU" sz="1100" b="1" spc="-10">
                          <a:effectLst/>
                          <a:latin typeface="Open Sans 1" panose="020B0604020202020204" charset="0"/>
                          <a:ea typeface="Open Sans 1" panose="020B0604020202020204" charset="0"/>
                          <a:cs typeface="Open Sans 1" panose="020B0604020202020204" charset="0"/>
                        </a:rPr>
                        <a:t> </a:t>
                      </a:r>
                      <a:endParaRPr lang="ru-KG" sz="1100">
                        <a:effectLst/>
                        <a:latin typeface="Open Sans 1" panose="020B0604020202020204" charset="0"/>
                        <a:ea typeface="Open Sans 1" panose="020B0604020202020204" charset="0"/>
                        <a:cs typeface="Open Sans 1" panose="020B0604020202020204" charset="0"/>
                      </a:endParaRPr>
                    </a:p>
                  </a:txBody>
                  <a:tcPr marL="35987" marR="35987"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3388174524"/>
                  </a:ext>
                </a:extLst>
              </a:tr>
              <a:tr h="184987">
                <a:tc>
                  <a:txBody>
                    <a:bodyPr/>
                    <a:lstStyle/>
                    <a:p>
                      <a:pPr marR="120650" algn="just">
                        <a:lnSpc>
                          <a:spcPct val="115000"/>
                        </a:lnSpc>
                        <a:spcAft>
                          <a:spcPts val="0"/>
                        </a:spcAft>
                        <a:buNone/>
                      </a:pPr>
                      <a:r>
                        <a:rPr lang="ru-RU" sz="1100" spc="-10">
                          <a:solidFill>
                            <a:srgbClr val="000000"/>
                          </a:solidFill>
                          <a:effectLst/>
                          <a:latin typeface="Open Sans 1" panose="020B0604020202020204" charset="0"/>
                          <a:ea typeface="Open Sans 1" panose="020B0604020202020204" charset="0"/>
                          <a:cs typeface="Open Sans 1" panose="020B0604020202020204" charset="0"/>
                        </a:rPr>
                        <a:t>Погашение ценных бумаг</a:t>
                      </a:r>
                      <a:endParaRPr lang="ru-KG" sz="1100">
                        <a:effectLst/>
                        <a:latin typeface="Open Sans 1" panose="020B0604020202020204" charset="0"/>
                        <a:ea typeface="Open Sans 1" panose="020B0604020202020204" charset="0"/>
                        <a:cs typeface="Open Sans 1" panose="020B0604020202020204" charset="0"/>
                      </a:endParaRPr>
                    </a:p>
                  </a:txBody>
                  <a:tcPr marL="35987" marR="35987"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0"/>
                        </a:spcAft>
                        <a:buNone/>
                      </a:pPr>
                      <a:r>
                        <a:rPr lang="ky-KG" sz="1100" spc="-10">
                          <a:solidFill>
                            <a:srgbClr val="000000"/>
                          </a:solidFill>
                          <a:effectLst/>
                          <a:latin typeface="Open Sans 1" panose="020B0604020202020204" charset="0"/>
                          <a:ea typeface="Open Sans 1" panose="020B0604020202020204" charset="0"/>
                          <a:cs typeface="Open Sans 1" panose="020B0604020202020204" charset="0"/>
                        </a:rPr>
                        <a:t>37 393 907</a:t>
                      </a:r>
                      <a:endParaRPr lang="ru-KG" sz="1100">
                        <a:effectLst/>
                        <a:latin typeface="Open Sans 1" panose="020B0604020202020204" charset="0"/>
                        <a:ea typeface="Open Sans 1" panose="020B0604020202020204" charset="0"/>
                        <a:cs typeface="Open Sans 1" panose="020B0604020202020204" charset="0"/>
                      </a:endParaRPr>
                    </a:p>
                  </a:txBody>
                  <a:tcPr marL="35987" marR="35987"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0"/>
                        </a:spcAft>
                        <a:buNone/>
                      </a:pPr>
                      <a:r>
                        <a:rPr lang="ky-KG" sz="1100" spc="-10">
                          <a:solidFill>
                            <a:srgbClr val="000000"/>
                          </a:solidFill>
                          <a:effectLst/>
                          <a:latin typeface="Open Sans 1" panose="020B0604020202020204" charset="0"/>
                          <a:ea typeface="Open Sans 1" panose="020B0604020202020204" charset="0"/>
                          <a:cs typeface="Open Sans 1" panose="020B0604020202020204" charset="0"/>
                        </a:rPr>
                        <a:t>21 639 708</a:t>
                      </a:r>
                      <a:endParaRPr lang="ru-KG" sz="1100">
                        <a:effectLst/>
                        <a:latin typeface="Open Sans 1" panose="020B0604020202020204" charset="0"/>
                        <a:ea typeface="Open Sans 1" panose="020B0604020202020204" charset="0"/>
                        <a:cs typeface="Open Sans 1" panose="020B0604020202020204" charset="0"/>
                      </a:endParaRPr>
                    </a:p>
                  </a:txBody>
                  <a:tcPr marL="35987" marR="35987"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3096847139"/>
                  </a:ext>
                </a:extLst>
              </a:tr>
              <a:tr h="184987">
                <a:tc>
                  <a:txBody>
                    <a:bodyPr/>
                    <a:lstStyle/>
                    <a:p>
                      <a:pPr marR="120650" algn="just">
                        <a:lnSpc>
                          <a:spcPct val="115000"/>
                        </a:lnSpc>
                        <a:spcAft>
                          <a:spcPts val="0"/>
                        </a:spcAft>
                        <a:buNone/>
                      </a:pPr>
                      <a:r>
                        <a:rPr lang="ru-RU" sz="1100" spc="-10">
                          <a:solidFill>
                            <a:srgbClr val="000000"/>
                          </a:solidFill>
                          <a:effectLst/>
                          <a:latin typeface="Open Sans 1" panose="020B0604020202020204" charset="0"/>
                          <a:ea typeface="Open Sans 1" panose="020B0604020202020204" charset="0"/>
                          <a:cs typeface="Open Sans 1" panose="020B0604020202020204" charset="0"/>
                        </a:rPr>
                        <a:t>Приобретение ценных бумаг</a:t>
                      </a:r>
                      <a:endParaRPr lang="ru-KG" sz="1100">
                        <a:effectLst/>
                        <a:latin typeface="Open Sans 1" panose="020B0604020202020204" charset="0"/>
                        <a:ea typeface="Open Sans 1" panose="020B0604020202020204" charset="0"/>
                        <a:cs typeface="Open Sans 1" panose="020B0604020202020204" charset="0"/>
                      </a:endParaRPr>
                    </a:p>
                  </a:txBody>
                  <a:tcPr marL="35987" marR="35987"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0"/>
                        </a:spcAft>
                        <a:buNone/>
                      </a:pPr>
                      <a:r>
                        <a:rPr lang="ru-RU" sz="1100" spc="-10">
                          <a:solidFill>
                            <a:srgbClr val="000000"/>
                          </a:solidFill>
                          <a:effectLst/>
                          <a:latin typeface="Open Sans 1" panose="020B0604020202020204" charset="0"/>
                          <a:ea typeface="Open Sans 1" panose="020B0604020202020204" charset="0"/>
                          <a:cs typeface="Open Sans 1" panose="020B0604020202020204" charset="0"/>
                        </a:rPr>
                        <a:t>    (</a:t>
                      </a:r>
                      <a:r>
                        <a:rPr lang="ky-KG" sz="1100" spc="-10">
                          <a:solidFill>
                            <a:srgbClr val="000000"/>
                          </a:solidFill>
                          <a:effectLst/>
                          <a:latin typeface="Open Sans 1" panose="020B0604020202020204" charset="0"/>
                          <a:ea typeface="Open Sans 1" panose="020B0604020202020204" charset="0"/>
                          <a:cs typeface="Open Sans 1" panose="020B0604020202020204" charset="0"/>
                        </a:rPr>
                        <a:t>38 510 193</a:t>
                      </a:r>
                      <a:r>
                        <a:rPr lang="ru-RU" sz="1100" spc="-10">
                          <a:solidFill>
                            <a:srgbClr val="000000"/>
                          </a:solidFill>
                          <a:effectLst/>
                          <a:latin typeface="Open Sans 1" panose="020B0604020202020204" charset="0"/>
                          <a:ea typeface="Open Sans 1" panose="020B0604020202020204" charset="0"/>
                          <a:cs typeface="Open Sans 1" panose="020B0604020202020204" charset="0"/>
                        </a:rPr>
                        <a:t>)</a:t>
                      </a:r>
                      <a:endParaRPr lang="ru-KG" sz="1100">
                        <a:effectLst/>
                        <a:latin typeface="Open Sans 1" panose="020B0604020202020204" charset="0"/>
                        <a:ea typeface="Open Sans 1" panose="020B0604020202020204" charset="0"/>
                        <a:cs typeface="Open Sans 1" panose="020B0604020202020204" charset="0"/>
                      </a:endParaRPr>
                    </a:p>
                  </a:txBody>
                  <a:tcPr marL="35987" marR="35987"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0"/>
                        </a:spcAft>
                        <a:buNone/>
                      </a:pPr>
                      <a:r>
                        <a:rPr lang="ru-RU" sz="1100" spc="-10">
                          <a:solidFill>
                            <a:srgbClr val="000000"/>
                          </a:solidFill>
                          <a:effectLst/>
                          <a:latin typeface="Open Sans 1" panose="020B0604020202020204" charset="0"/>
                          <a:ea typeface="Open Sans 1" panose="020B0604020202020204" charset="0"/>
                          <a:cs typeface="Open Sans 1" panose="020B0604020202020204" charset="0"/>
                        </a:rPr>
                        <a:t>    (</a:t>
                      </a:r>
                      <a:r>
                        <a:rPr lang="ky-KG" sz="1100" spc="-10">
                          <a:solidFill>
                            <a:srgbClr val="000000"/>
                          </a:solidFill>
                          <a:effectLst/>
                          <a:latin typeface="Open Sans 1" panose="020B0604020202020204" charset="0"/>
                          <a:ea typeface="Open Sans 1" panose="020B0604020202020204" charset="0"/>
                          <a:cs typeface="Open Sans 1" panose="020B0604020202020204" charset="0"/>
                        </a:rPr>
                        <a:t>22 425 970</a:t>
                      </a:r>
                      <a:r>
                        <a:rPr lang="ru-RU" sz="1100" spc="-10">
                          <a:solidFill>
                            <a:srgbClr val="000000"/>
                          </a:solidFill>
                          <a:effectLst/>
                          <a:latin typeface="Open Sans 1" panose="020B0604020202020204" charset="0"/>
                          <a:ea typeface="Open Sans 1" panose="020B0604020202020204" charset="0"/>
                          <a:cs typeface="Open Sans 1" panose="020B0604020202020204" charset="0"/>
                        </a:rPr>
                        <a:t>)</a:t>
                      </a:r>
                      <a:endParaRPr lang="ru-KG" sz="1100">
                        <a:effectLst/>
                        <a:latin typeface="Open Sans 1" panose="020B0604020202020204" charset="0"/>
                        <a:ea typeface="Open Sans 1" panose="020B0604020202020204" charset="0"/>
                        <a:cs typeface="Open Sans 1" panose="020B0604020202020204" charset="0"/>
                      </a:endParaRPr>
                    </a:p>
                  </a:txBody>
                  <a:tcPr marL="35987" marR="35987"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2639906534"/>
                  </a:ext>
                </a:extLst>
              </a:tr>
              <a:tr h="184987">
                <a:tc>
                  <a:txBody>
                    <a:bodyPr/>
                    <a:lstStyle/>
                    <a:p>
                      <a:pPr marR="120650" algn="just">
                        <a:lnSpc>
                          <a:spcPct val="115000"/>
                        </a:lnSpc>
                        <a:spcAft>
                          <a:spcPts val="0"/>
                        </a:spcAft>
                        <a:buNone/>
                      </a:pPr>
                      <a:r>
                        <a:rPr lang="ru-RU" sz="1100" spc="-10" dirty="0">
                          <a:solidFill>
                            <a:srgbClr val="000000"/>
                          </a:solidFill>
                          <a:effectLst/>
                          <a:latin typeface="Open Sans 1" panose="020B0604020202020204" charset="0"/>
                          <a:ea typeface="Open Sans 1" panose="020B0604020202020204" charset="0"/>
                          <a:cs typeface="Open Sans 1" panose="020B0604020202020204" charset="0"/>
                        </a:rPr>
                        <a:t>Размещение на срочных депозитных счетах</a:t>
                      </a:r>
                      <a:endParaRPr lang="ru-KG" sz="1100" dirty="0">
                        <a:effectLst/>
                        <a:latin typeface="Open Sans 1" panose="020B0604020202020204" charset="0"/>
                        <a:ea typeface="Open Sans 1" panose="020B0604020202020204" charset="0"/>
                        <a:cs typeface="Open Sans 1" panose="020B0604020202020204" charset="0"/>
                      </a:endParaRPr>
                    </a:p>
                  </a:txBody>
                  <a:tcPr marL="35987" marR="35987"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0"/>
                        </a:spcAft>
                        <a:buNone/>
                      </a:pPr>
                      <a:r>
                        <a:rPr lang="ru-RU" sz="1100" spc="-10">
                          <a:solidFill>
                            <a:srgbClr val="000000"/>
                          </a:solidFill>
                          <a:effectLst/>
                          <a:latin typeface="Open Sans 1" panose="020B0604020202020204" charset="0"/>
                          <a:ea typeface="Open Sans 1" panose="020B0604020202020204" charset="0"/>
                          <a:cs typeface="Open Sans 1" panose="020B0604020202020204" charset="0"/>
                        </a:rPr>
                        <a:t>(15 419)</a:t>
                      </a:r>
                      <a:endParaRPr lang="ru-KG" sz="1100">
                        <a:effectLst/>
                        <a:latin typeface="Open Sans 1" panose="020B0604020202020204" charset="0"/>
                        <a:ea typeface="Open Sans 1" panose="020B0604020202020204" charset="0"/>
                        <a:cs typeface="Open Sans 1" panose="020B0604020202020204" charset="0"/>
                      </a:endParaRPr>
                    </a:p>
                  </a:txBody>
                  <a:tcPr marL="35987" marR="35987"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0"/>
                        </a:spcAft>
                        <a:buNone/>
                      </a:pPr>
                      <a:r>
                        <a:rPr lang="en-US" sz="1100" spc="-10">
                          <a:solidFill>
                            <a:srgbClr val="000000"/>
                          </a:solidFill>
                          <a:effectLst/>
                          <a:latin typeface="Open Sans 1" panose="020B0604020202020204" charset="0"/>
                          <a:ea typeface="Open Sans 1" panose="020B0604020202020204" charset="0"/>
                          <a:cs typeface="Open Sans 1" panose="020B0604020202020204" charset="0"/>
                        </a:rPr>
                        <a:t>(</a:t>
                      </a:r>
                      <a:r>
                        <a:rPr lang="ru-RU" sz="1100" spc="-10">
                          <a:solidFill>
                            <a:srgbClr val="000000"/>
                          </a:solidFill>
                          <a:effectLst/>
                          <a:latin typeface="Open Sans 1" panose="020B0604020202020204" charset="0"/>
                          <a:ea typeface="Open Sans 1" panose="020B0604020202020204" charset="0"/>
                          <a:cs typeface="Open Sans 1" panose="020B0604020202020204" charset="0"/>
                        </a:rPr>
                        <a:t>8 500</a:t>
                      </a:r>
                      <a:r>
                        <a:rPr lang="en-US" sz="1100" spc="-10">
                          <a:solidFill>
                            <a:srgbClr val="000000"/>
                          </a:solidFill>
                          <a:effectLst/>
                          <a:latin typeface="Open Sans 1" panose="020B0604020202020204" charset="0"/>
                          <a:ea typeface="Open Sans 1" panose="020B0604020202020204" charset="0"/>
                          <a:cs typeface="Open Sans 1" panose="020B0604020202020204" charset="0"/>
                        </a:rPr>
                        <a:t>)</a:t>
                      </a:r>
                      <a:endParaRPr lang="ru-KG" sz="1100">
                        <a:effectLst/>
                        <a:latin typeface="Open Sans 1" panose="020B0604020202020204" charset="0"/>
                        <a:ea typeface="Open Sans 1" panose="020B0604020202020204" charset="0"/>
                        <a:cs typeface="Open Sans 1" panose="020B0604020202020204" charset="0"/>
                      </a:endParaRPr>
                    </a:p>
                  </a:txBody>
                  <a:tcPr marL="35987" marR="35987"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3776771936"/>
                  </a:ext>
                </a:extLst>
              </a:tr>
              <a:tr h="184987">
                <a:tc>
                  <a:txBody>
                    <a:bodyPr/>
                    <a:lstStyle/>
                    <a:p>
                      <a:pPr marR="120650" algn="just">
                        <a:lnSpc>
                          <a:spcPct val="115000"/>
                        </a:lnSpc>
                        <a:spcAft>
                          <a:spcPts val="0"/>
                        </a:spcAft>
                        <a:buNone/>
                      </a:pPr>
                      <a:r>
                        <a:rPr lang="ru-RU" sz="1100" spc="-10" dirty="0">
                          <a:solidFill>
                            <a:srgbClr val="000000"/>
                          </a:solidFill>
                          <a:effectLst/>
                          <a:latin typeface="Open Sans 1" panose="020B0604020202020204" charset="0"/>
                          <a:ea typeface="Open Sans 1" panose="020B0604020202020204" charset="0"/>
                          <a:cs typeface="Open Sans 1" panose="020B0604020202020204" charset="0"/>
                        </a:rPr>
                        <a:t>Погашение срочных депозитных счетов</a:t>
                      </a:r>
                      <a:endParaRPr lang="ru-KG" sz="1100" dirty="0">
                        <a:effectLst/>
                        <a:latin typeface="Open Sans 1" panose="020B0604020202020204" charset="0"/>
                        <a:ea typeface="Open Sans 1" panose="020B0604020202020204" charset="0"/>
                        <a:cs typeface="Open Sans 1" panose="020B0604020202020204" charset="0"/>
                      </a:endParaRPr>
                    </a:p>
                  </a:txBody>
                  <a:tcPr marL="35987" marR="35987"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0"/>
                        </a:spcAft>
                        <a:buNone/>
                      </a:pPr>
                      <a:r>
                        <a:rPr lang="ru-RU" sz="1100" spc="-10">
                          <a:solidFill>
                            <a:srgbClr val="000000"/>
                          </a:solidFill>
                          <a:effectLst/>
                          <a:latin typeface="Open Sans 1" panose="020B0604020202020204" charset="0"/>
                          <a:ea typeface="Open Sans 1" panose="020B0604020202020204" charset="0"/>
                          <a:cs typeface="Open Sans 1" panose="020B0604020202020204" charset="0"/>
                        </a:rPr>
                        <a:t>15 319</a:t>
                      </a:r>
                      <a:endParaRPr lang="ru-KG" sz="1100">
                        <a:effectLst/>
                        <a:latin typeface="Open Sans 1" panose="020B0604020202020204" charset="0"/>
                        <a:ea typeface="Open Sans 1" panose="020B0604020202020204" charset="0"/>
                        <a:cs typeface="Open Sans 1" panose="020B0604020202020204" charset="0"/>
                      </a:endParaRPr>
                    </a:p>
                  </a:txBody>
                  <a:tcPr marL="35987" marR="35987"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0"/>
                        </a:spcAft>
                        <a:buNone/>
                      </a:pPr>
                      <a:r>
                        <a:rPr lang="ru-RU" sz="1100" spc="-10">
                          <a:solidFill>
                            <a:srgbClr val="000000"/>
                          </a:solidFill>
                          <a:effectLst/>
                          <a:latin typeface="Open Sans 1" panose="020B0604020202020204" charset="0"/>
                          <a:ea typeface="Open Sans 1" panose="020B0604020202020204" charset="0"/>
                          <a:cs typeface="Open Sans 1" panose="020B0604020202020204" charset="0"/>
                        </a:rPr>
                        <a:t>3 500</a:t>
                      </a:r>
                      <a:endParaRPr lang="ru-KG" sz="1100">
                        <a:effectLst/>
                        <a:latin typeface="Open Sans 1" panose="020B0604020202020204" charset="0"/>
                        <a:ea typeface="Open Sans 1" panose="020B0604020202020204" charset="0"/>
                        <a:cs typeface="Open Sans 1" panose="020B0604020202020204" charset="0"/>
                      </a:endParaRPr>
                    </a:p>
                  </a:txBody>
                  <a:tcPr marL="35987" marR="35987"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2016219904"/>
                  </a:ext>
                </a:extLst>
              </a:tr>
              <a:tr h="184987">
                <a:tc>
                  <a:txBody>
                    <a:bodyPr/>
                    <a:lstStyle/>
                    <a:p>
                      <a:pPr marR="120650" algn="just">
                        <a:lnSpc>
                          <a:spcPct val="115000"/>
                        </a:lnSpc>
                        <a:spcAft>
                          <a:spcPts val="0"/>
                        </a:spcAft>
                        <a:buNone/>
                      </a:pPr>
                      <a:r>
                        <a:rPr lang="ru-RU" sz="1100" spc="-10">
                          <a:solidFill>
                            <a:srgbClr val="000000"/>
                          </a:solidFill>
                          <a:effectLst/>
                          <a:latin typeface="Open Sans 1" panose="020B0604020202020204" charset="0"/>
                          <a:ea typeface="Open Sans 1" panose="020B0604020202020204" charset="0"/>
                          <a:cs typeface="Open Sans 1" panose="020B0604020202020204" charset="0"/>
                        </a:rPr>
                        <a:t>Полученные проценты по срочным депозитам</a:t>
                      </a:r>
                      <a:endParaRPr lang="ru-KG" sz="1100">
                        <a:effectLst/>
                        <a:latin typeface="Open Sans 1" panose="020B0604020202020204" charset="0"/>
                        <a:ea typeface="Open Sans 1" panose="020B0604020202020204" charset="0"/>
                        <a:cs typeface="Open Sans 1" panose="020B0604020202020204" charset="0"/>
                      </a:endParaRPr>
                    </a:p>
                  </a:txBody>
                  <a:tcPr marL="35987" marR="35987"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0"/>
                        </a:spcAft>
                        <a:buNone/>
                      </a:pPr>
                      <a:r>
                        <a:rPr lang="ru-RU" sz="1100" spc="-10">
                          <a:solidFill>
                            <a:srgbClr val="000000"/>
                          </a:solidFill>
                          <a:effectLst/>
                          <a:latin typeface="Open Sans 1" panose="020B0604020202020204" charset="0"/>
                          <a:ea typeface="Open Sans 1" panose="020B0604020202020204" charset="0"/>
                          <a:cs typeface="Open Sans 1" panose="020B0604020202020204" charset="0"/>
                        </a:rPr>
                        <a:t>1 509</a:t>
                      </a:r>
                      <a:endParaRPr lang="ru-KG" sz="1100">
                        <a:effectLst/>
                        <a:latin typeface="Open Sans 1" panose="020B0604020202020204" charset="0"/>
                        <a:ea typeface="Open Sans 1" panose="020B0604020202020204" charset="0"/>
                        <a:cs typeface="Open Sans 1" panose="020B0604020202020204" charset="0"/>
                      </a:endParaRPr>
                    </a:p>
                  </a:txBody>
                  <a:tcPr marL="35987" marR="35987"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0"/>
                        </a:spcAft>
                        <a:buNone/>
                      </a:pPr>
                      <a:r>
                        <a:rPr lang="ru-RU" sz="1100" spc="-10">
                          <a:solidFill>
                            <a:srgbClr val="000000"/>
                          </a:solidFill>
                          <a:effectLst/>
                          <a:latin typeface="Open Sans 1" panose="020B0604020202020204" charset="0"/>
                          <a:ea typeface="Open Sans 1" panose="020B0604020202020204" charset="0"/>
                          <a:cs typeface="Open Sans 1" panose="020B0604020202020204" charset="0"/>
                        </a:rPr>
                        <a:t>818</a:t>
                      </a:r>
                      <a:endParaRPr lang="ru-KG" sz="1100">
                        <a:effectLst/>
                        <a:latin typeface="Open Sans 1" panose="020B0604020202020204" charset="0"/>
                        <a:ea typeface="Open Sans 1" panose="020B0604020202020204" charset="0"/>
                        <a:cs typeface="Open Sans 1" panose="020B0604020202020204" charset="0"/>
                      </a:endParaRPr>
                    </a:p>
                  </a:txBody>
                  <a:tcPr marL="35987" marR="35987"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922064963"/>
                  </a:ext>
                </a:extLst>
              </a:tr>
              <a:tr h="184987">
                <a:tc>
                  <a:txBody>
                    <a:bodyPr/>
                    <a:lstStyle/>
                    <a:p>
                      <a:pPr marR="120650" algn="just">
                        <a:lnSpc>
                          <a:spcPct val="115000"/>
                        </a:lnSpc>
                        <a:spcAft>
                          <a:spcPts val="0"/>
                        </a:spcAft>
                        <a:buNone/>
                      </a:pPr>
                      <a:r>
                        <a:rPr lang="ru-RU" sz="1100" spc="-10">
                          <a:solidFill>
                            <a:srgbClr val="000000"/>
                          </a:solidFill>
                          <a:effectLst/>
                          <a:latin typeface="Open Sans 1" panose="020B0604020202020204" charset="0"/>
                          <a:ea typeface="Open Sans 1" panose="020B0604020202020204" charset="0"/>
                          <a:cs typeface="Open Sans 1" panose="020B0604020202020204" charset="0"/>
                        </a:rPr>
                        <a:t>Поступление от погашения финансовой аренды</a:t>
                      </a:r>
                      <a:endParaRPr lang="ru-KG" sz="1100">
                        <a:effectLst/>
                        <a:latin typeface="Open Sans 1" panose="020B0604020202020204" charset="0"/>
                        <a:ea typeface="Open Sans 1" panose="020B0604020202020204" charset="0"/>
                        <a:cs typeface="Open Sans 1" panose="020B0604020202020204" charset="0"/>
                      </a:endParaRPr>
                    </a:p>
                  </a:txBody>
                  <a:tcPr marL="35987" marR="35987"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0"/>
                        </a:spcAft>
                        <a:buNone/>
                      </a:pPr>
                      <a:r>
                        <a:rPr lang="ru-RU" sz="1100" spc="-10">
                          <a:solidFill>
                            <a:srgbClr val="000000"/>
                          </a:solidFill>
                          <a:effectLst/>
                          <a:latin typeface="Open Sans 1" panose="020B0604020202020204" charset="0"/>
                          <a:ea typeface="Open Sans 1" panose="020B0604020202020204" charset="0"/>
                          <a:cs typeface="Open Sans 1" panose="020B0604020202020204" charset="0"/>
                        </a:rPr>
                        <a:t>607</a:t>
                      </a:r>
                      <a:endParaRPr lang="ru-KG" sz="1100">
                        <a:effectLst/>
                        <a:latin typeface="Open Sans 1" panose="020B0604020202020204" charset="0"/>
                        <a:ea typeface="Open Sans 1" panose="020B0604020202020204" charset="0"/>
                        <a:cs typeface="Open Sans 1" panose="020B0604020202020204" charset="0"/>
                      </a:endParaRPr>
                    </a:p>
                  </a:txBody>
                  <a:tcPr marL="35987" marR="35987"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0"/>
                        </a:spcAft>
                        <a:buNone/>
                      </a:pPr>
                      <a:r>
                        <a:rPr lang="ru-RU" sz="1100" spc="-10">
                          <a:solidFill>
                            <a:srgbClr val="000000"/>
                          </a:solidFill>
                          <a:effectLst/>
                          <a:latin typeface="Open Sans 1" panose="020B0604020202020204" charset="0"/>
                          <a:ea typeface="Open Sans 1" panose="020B0604020202020204" charset="0"/>
                          <a:cs typeface="Open Sans 1" panose="020B0604020202020204" charset="0"/>
                        </a:rPr>
                        <a:t>570</a:t>
                      </a:r>
                      <a:endParaRPr lang="ru-KG" sz="1100">
                        <a:effectLst/>
                        <a:latin typeface="Open Sans 1" panose="020B0604020202020204" charset="0"/>
                        <a:ea typeface="Open Sans 1" panose="020B0604020202020204" charset="0"/>
                        <a:cs typeface="Open Sans 1" panose="020B0604020202020204" charset="0"/>
                      </a:endParaRPr>
                    </a:p>
                  </a:txBody>
                  <a:tcPr marL="35987" marR="35987"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284007013"/>
                  </a:ext>
                </a:extLst>
              </a:tr>
              <a:tr h="382392">
                <a:tc>
                  <a:txBody>
                    <a:bodyPr/>
                    <a:lstStyle/>
                    <a:p>
                      <a:pPr marR="120650" algn="just">
                        <a:lnSpc>
                          <a:spcPct val="115000"/>
                        </a:lnSpc>
                        <a:spcAft>
                          <a:spcPts val="0"/>
                        </a:spcAft>
                        <a:buNone/>
                      </a:pPr>
                      <a:r>
                        <a:rPr lang="ru-RU" sz="1100" spc="-10">
                          <a:solidFill>
                            <a:srgbClr val="000000"/>
                          </a:solidFill>
                          <a:effectLst/>
                          <a:latin typeface="Open Sans 1" panose="020B0604020202020204" charset="0"/>
                          <a:ea typeface="Open Sans 1" panose="020B0604020202020204" charset="0"/>
                          <a:cs typeface="Open Sans 1" panose="020B0604020202020204" charset="0"/>
                        </a:rPr>
                        <a:t>Приобретение основных средств и нематериальных активов</a:t>
                      </a:r>
                      <a:endParaRPr lang="ru-KG" sz="1100">
                        <a:effectLst/>
                        <a:latin typeface="Open Sans 1" panose="020B0604020202020204" charset="0"/>
                        <a:ea typeface="Open Sans 1" panose="020B0604020202020204" charset="0"/>
                        <a:cs typeface="Open Sans 1" panose="020B0604020202020204" charset="0"/>
                      </a:endParaRPr>
                    </a:p>
                  </a:txBody>
                  <a:tcPr marL="35987" marR="35987"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0"/>
                        </a:spcAft>
                        <a:buNone/>
                      </a:pPr>
                      <a:r>
                        <a:rPr lang="ky-KG" sz="1100" spc="-10">
                          <a:solidFill>
                            <a:srgbClr val="000000"/>
                          </a:solidFill>
                          <a:effectLst/>
                          <a:latin typeface="Open Sans 1" panose="020B0604020202020204" charset="0"/>
                          <a:ea typeface="Open Sans 1" panose="020B0604020202020204" charset="0"/>
                          <a:cs typeface="Open Sans 1" panose="020B0604020202020204" charset="0"/>
                        </a:rPr>
                        <a:t>(13 159)</a:t>
                      </a:r>
                      <a:endParaRPr lang="ru-KG" sz="1100">
                        <a:effectLst/>
                        <a:latin typeface="Open Sans 1" panose="020B0604020202020204" charset="0"/>
                        <a:ea typeface="Open Sans 1" panose="020B0604020202020204" charset="0"/>
                        <a:cs typeface="Open Sans 1" panose="020B0604020202020204" charset="0"/>
                      </a:endParaRPr>
                    </a:p>
                  </a:txBody>
                  <a:tcPr marL="35987" marR="35987"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0"/>
                        </a:spcAft>
                        <a:buNone/>
                      </a:pPr>
                      <a:r>
                        <a:rPr lang="ru-RU" sz="1100" spc="-10">
                          <a:solidFill>
                            <a:srgbClr val="000000"/>
                          </a:solidFill>
                          <a:effectLst/>
                          <a:latin typeface="Open Sans 1" panose="020B0604020202020204" charset="0"/>
                          <a:ea typeface="Open Sans 1" panose="020B0604020202020204" charset="0"/>
                          <a:cs typeface="Open Sans 1" panose="020B0604020202020204" charset="0"/>
                        </a:rPr>
                        <a:t>(</a:t>
                      </a:r>
                      <a:r>
                        <a:rPr lang="ky-KG" sz="1100" spc="-10">
                          <a:solidFill>
                            <a:srgbClr val="000000"/>
                          </a:solidFill>
                          <a:effectLst/>
                          <a:latin typeface="Open Sans 1" panose="020B0604020202020204" charset="0"/>
                          <a:ea typeface="Open Sans 1" panose="020B0604020202020204" charset="0"/>
                          <a:cs typeface="Open Sans 1" panose="020B0604020202020204" charset="0"/>
                        </a:rPr>
                        <a:t>4 045</a:t>
                      </a:r>
                      <a:r>
                        <a:rPr lang="ru-RU" sz="1100" spc="-10">
                          <a:solidFill>
                            <a:srgbClr val="000000"/>
                          </a:solidFill>
                          <a:effectLst/>
                          <a:latin typeface="Open Sans 1" panose="020B0604020202020204" charset="0"/>
                          <a:ea typeface="Open Sans 1" panose="020B0604020202020204" charset="0"/>
                          <a:cs typeface="Open Sans 1" panose="020B0604020202020204" charset="0"/>
                        </a:rPr>
                        <a:t>)</a:t>
                      </a:r>
                      <a:endParaRPr lang="ru-KG" sz="1100">
                        <a:effectLst/>
                        <a:latin typeface="Open Sans 1" panose="020B0604020202020204" charset="0"/>
                        <a:ea typeface="Open Sans 1" panose="020B0604020202020204" charset="0"/>
                        <a:cs typeface="Open Sans 1" panose="020B0604020202020204" charset="0"/>
                      </a:endParaRPr>
                    </a:p>
                  </a:txBody>
                  <a:tcPr marL="35987" marR="35987"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4276247990"/>
                  </a:ext>
                </a:extLst>
              </a:tr>
              <a:tr h="382392">
                <a:tc>
                  <a:txBody>
                    <a:bodyPr/>
                    <a:lstStyle/>
                    <a:p>
                      <a:pPr marR="120650" algn="just">
                        <a:lnSpc>
                          <a:spcPct val="115000"/>
                        </a:lnSpc>
                        <a:spcAft>
                          <a:spcPts val="0"/>
                        </a:spcAft>
                        <a:buNone/>
                      </a:pPr>
                      <a:r>
                        <a:rPr lang="ru-RU" sz="1100" b="1" spc="-10">
                          <a:solidFill>
                            <a:srgbClr val="000000"/>
                          </a:solidFill>
                          <a:effectLst/>
                          <a:latin typeface="Open Sans 1" panose="020B0604020202020204" charset="0"/>
                          <a:ea typeface="Open Sans 1" panose="020B0604020202020204" charset="0"/>
                          <a:cs typeface="Open Sans 1" panose="020B0604020202020204" charset="0"/>
                        </a:rPr>
                        <a:t>Чистое движение денежных средств, использованных в инвестиционной деятельности</a:t>
                      </a:r>
                      <a:endParaRPr lang="ru-KG" sz="1100">
                        <a:effectLst/>
                        <a:latin typeface="Open Sans 1" panose="020B0604020202020204" charset="0"/>
                        <a:ea typeface="Open Sans 1" panose="020B0604020202020204" charset="0"/>
                        <a:cs typeface="Open Sans 1" panose="020B0604020202020204" charset="0"/>
                      </a:endParaRPr>
                    </a:p>
                  </a:txBody>
                  <a:tcPr marL="35987" marR="35987"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0"/>
                        </a:spcAft>
                        <a:buNone/>
                      </a:pPr>
                      <a:r>
                        <a:rPr lang="ky-KG" sz="1100" b="1" spc="-10">
                          <a:solidFill>
                            <a:srgbClr val="000000"/>
                          </a:solidFill>
                          <a:effectLst/>
                          <a:latin typeface="Open Sans 1" panose="020B0604020202020204" charset="0"/>
                          <a:ea typeface="Open Sans 1" panose="020B0604020202020204" charset="0"/>
                          <a:cs typeface="Open Sans 1" panose="020B0604020202020204" charset="0"/>
                        </a:rPr>
                        <a:t>(1 127 429)</a:t>
                      </a:r>
                      <a:endParaRPr lang="ru-KG" sz="1100">
                        <a:effectLst/>
                        <a:latin typeface="Open Sans 1" panose="020B0604020202020204" charset="0"/>
                        <a:ea typeface="Open Sans 1" panose="020B0604020202020204" charset="0"/>
                        <a:cs typeface="Open Sans 1" panose="020B0604020202020204" charset="0"/>
                      </a:endParaRPr>
                    </a:p>
                  </a:txBody>
                  <a:tcPr marL="35987" marR="35987"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0"/>
                        </a:spcAft>
                        <a:buNone/>
                      </a:pPr>
                      <a:r>
                        <a:rPr lang="ru-RU" sz="1100" b="1" spc="-10">
                          <a:solidFill>
                            <a:srgbClr val="000000"/>
                          </a:solidFill>
                          <a:effectLst/>
                          <a:latin typeface="Open Sans 1" panose="020B0604020202020204" charset="0"/>
                          <a:ea typeface="Open Sans 1" panose="020B0604020202020204" charset="0"/>
                          <a:cs typeface="Open Sans 1" panose="020B0604020202020204" charset="0"/>
                        </a:rPr>
                        <a:t>(793 919)</a:t>
                      </a:r>
                      <a:endParaRPr lang="ru-KG" sz="1100">
                        <a:effectLst/>
                        <a:latin typeface="Open Sans 1" panose="020B0604020202020204" charset="0"/>
                        <a:ea typeface="Open Sans 1" panose="020B0604020202020204" charset="0"/>
                        <a:cs typeface="Open Sans 1" panose="020B0604020202020204" charset="0"/>
                      </a:endParaRPr>
                    </a:p>
                  </a:txBody>
                  <a:tcPr marL="35987" marR="35987"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323664958"/>
                  </a:ext>
                </a:extLst>
              </a:tr>
              <a:tr h="184987">
                <a:tc>
                  <a:txBody>
                    <a:bodyPr/>
                    <a:lstStyle/>
                    <a:p>
                      <a:pPr marR="120650">
                        <a:lnSpc>
                          <a:spcPct val="115000"/>
                        </a:lnSpc>
                        <a:spcAft>
                          <a:spcPts val="0"/>
                        </a:spcAft>
                        <a:buNone/>
                      </a:pPr>
                      <a:r>
                        <a:rPr lang="ru-RU" sz="1100" b="1" spc="-10">
                          <a:solidFill>
                            <a:srgbClr val="000000"/>
                          </a:solidFill>
                          <a:effectLst/>
                          <a:latin typeface="Open Sans 1" panose="020B0604020202020204" charset="0"/>
                          <a:ea typeface="Open Sans 1" panose="020B0604020202020204" charset="0"/>
                          <a:cs typeface="Open Sans 1" panose="020B0604020202020204" charset="0"/>
                        </a:rPr>
                        <a:t> </a:t>
                      </a:r>
                      <a:endParaRPr lang="ru-KG" sz="1100">
                        <a:effectLst/>
                        <a:latin typeface="Open Sans 1" panose="020B0604020202020204" charset="0"/>
                        <a:ea typeface="Open Sans 1" panose="020B0604020202020204" charset="0"/>
                        <a:cs typeface="Open Sans 1" panose="020B0604020202020204" charset="0"/>
                      </a:endParaRPr>
                    </a:p>
                  </a:txBody>
                  <a:tcPr marL="35987" marR="35987"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0"/>
                        </a:spcAft>
                        <a:buNone/>
                      </a:pPr>
                      <a:r>
                        <a:rPr lang="en-US" sz="1100" spc="-10">
                          <a:effectLst/>
                          <a:latin typeface="Open Sans 1" panose="020B0604020202020204" charset="0"/>
                          <a:ea typeface="Open Sans 1" panose="020B0604020202020204" charset="0"/>
                          <a:cs typeface="Open Sans 1" panose="020B0604020202020204" charset="0"/>
                        </a:rPr>
                        <a:t> </a:t>
                      </a:r>
                      <a:endParaRPr lang="ru-KG" sz="1100">
                        <a:effectLst/>
                        <a:latin typeface="Open Sans 1" panose="020B0604020202020204" charset="0"/>
                        <a:ea typeface="Open Sans 1" panose="020B0604020202020204" charset="0"/>
                        <a:cs typeface="Open Sans 1" panose="020B0604020202020204" charset="0"/>
                      </a:endParaRPr>
                    </a:p>
                  </a:txBody>
                  <a:tcPr marL="35987" marR="35987"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0"/>
                        </a:spcAft>
                        <a:buNone/>
                      </a:pPr>
                      <a:r>
                        <a:rPr lang="ru-RU" sz="1100" spc="-10">
                          <a:effectLst/>
                          <a:latin typeface="Open Sans 1" panose="020B0604020202020204" charset="0"/>
                          <a:ea typeface="Open Sans 1" panose="020B0604020202020204" charset="0"/>
                          <a:cs typeface="Open Sans 1" panose="020B0604020202020204" charset="0"/>
                        </a:rPr>
                        <a:t> </a:t>
                      </a:r>
                      <a:endParaRPr lang="ru-KG" sz="1100">
                        <a:effectLst/>
                        <a:latin typeface="Open Sans 1" panose="020B0604020202020204" charset="0"/>
                        <a:ea typeface="Open Sans 1" panose="020B0604020202020204" charset="0"/>
                        <a:cs typeface="Open Sans 1" panose="020B0604020202020204" charset="0"/>
                      </a:endParaRPr>
                    </a:p>
                  </a:txBody>
                  <a:tcPr marL="35987" marR="35987"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3421872096"/>
                  </a:ext>
                </a:extLst>
              </a:tr>
              <a:tr h="223332">
                <a:tc>
                  <a:txBody>
                    <a:bodyPr/>
                    <a:lstStyle/>
                    <a:p>
                      <a:pPr marR="120650" algn="just">
                        <a:lnSpc>
                          <a:spcPct val="115000"/>
                        </a:lnSpc>
                        <a:spcAft>
                          <a:spcPts val="0"/>
                        </a:spcAft>
                        <a:buNone/>
                      </a:pPr>
                      <a:r>
                        <a:rPr lang="ru-RU" sz="1100" b="1" spc="-10">
                          <a:solidFill>
                            <a:srgbClr val="000000"/>
                          </a:solidFill>
                          <a:effectLst/>
                          <a:latin typeface="Open Sans 1" panose="020B0604020202020204" charset="0"/>
                          <a:ea typeface="Open Sans 1" panose="020B0604020202020204" charset="0"/>
                          <a:cs typeface="Open Sans 1" panose="020B0604020202020204" charset="0"/>
                        </a:rPr>
                        <a:t>Движение денежных средств от финансовой деятельности</a:t>
                      </a:r>
                      <a:endParaRPr lang="ru-KG" sz="1100">
                        <a:effectLst/>
                        <a:latin typeface="Open Sans 1" panose="020B0604020202020204" charset="0"/>
                        <a:ea typeface="Open Sans 1" panose="020B0604020202020204" charset="0"/>
                        <a:cs typeface="Open Sans 1" panose="020B0604020202020204" charset="0"/>
                      </a:endParaRPr>
                    </a:p>
                  </a:txBody>
                  <a:tcPr marL="35987" marR="35987"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0"/>
                        </a:spcAft>
                        <a:buNone/>
                      </a:pPr>
                      <a:r>
                        <a:rPr lang="ru-RU" sz="1100" b="1" spc="-10">
                          <a:effectLst/>
                          <a:latin typeface="Open Sans 1" panose="020B0604020202020204" charset="0"/>
                          <a:ea typeface="Open Sans 1" panose="020B0604020202020204" charset="0"/>
                          <a:cs typeface="Open Sans 1" panose="020B0604020202020204" charset="0"/>
                        </a:rPr>
                        <a:t> </a:t>
                      </a:r>
                      <a:endParaRPr lang="ru-KG" sz="1100">
                        <a:effectLst/>
                        <a:latin typeface="Open Sans 1" panose="020B0604020202020204" charset="0"/>
                        <a:ea typeface="Open Sans 1" panose="020B0604020202020204" charset="0"/>
                        <a:cs typeface="Open Sans 1" panose="020B0604020202020204" charset="0"/>
                      </a:endParaRPr>
                    </a:p>
                  </a:txBody>
                  <a:tcPr marL="35987" marR="35987"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0"/>
                        </a:spcAft>
                        <a:buNone/>
                      </a:pPr>
                      <a:r>
                        <a:rPr lang="ru-RU" sz="1100" b="1" spc="-10">
                          <a:effectLst/>
                          <a:latin typeface="Open Sans 1" panose="020B0604020202020204" charset="0"/>
                          <a:ea typeface="Open Sans 1" panose="020B0604020202020204" charset="0"/>
                          <a:cs typeface="Open Sans 1" panose="020B0604020202020204" charset="0"/>
                        </a:rPr>
                        <a:t> </a:t>
                      </a:r>
                      <a:endParaRPr lang="ru-KG" sz="1100">
                        <a:effectLst/>
                        <a:latin typeface="Open Sans 1" panose="020B0604020202020204" charset="0"/>
                        <a:ea typeface="Open Sans 1" panose="020B0604020202020204" charset="0"/>
                        <a:cs typeface="Open Sans 1" panose="020B0604020202020204" charset="0"/>
                      </a:endParaRPr>
                    </a:p>
                  </a:txBody>
                  <a:tcPr marL="35987" marR="35987"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409678002"/>
                  </a:ext>
                </a:extLst>
              </a:tr>
              <a:tr h="382392">
                <a:tc>
                  <a:txBody>
                    <a:bodyPr/>
                    <a:lstStyle/>
                    <a:p>
                      <a:pPr marR="120650" algn="just">
                        <a:lnSpc>
                          <a:spcPct val="115000"/>
                        </a:lnSpc>
                        <a:spcAft>
                          <a:spcPts val="0"/>
                        </a:spcAft>
                        <a:buNone/>
                      </a:pPr>
                      <a:r>
                        <a:rPr lang="ru-RU" sz="1100" spc="-10">
                          <a:solidFill>
                            <a:srgbClr val="000000"/>
                          </a:solidFill>
                          <a:effectLst/>
                          <a:latin typeface="Open Sans 1" panose="020B0604020202020204" charset="0"/>
                          <a:ea typeface="Open Sans 1" panose="020B0604020202020204" charset="0"/>
                          <a:cs typeface="Open Sans 1" panose="020B0604020202020204" charset="0"/>
                        </a:rPr>
                        <a:t>Поступление средств от участников в Фонд защиты депозитов</a:t>
                      </a:r>
                      <a:endParaRPr lang="ru-KG" sz="1100">
                        <a:effectLst/>
                        <a:latin typeface="Open Sans 1" panose="020B0604020202020204" charset="0"/>
                        <a:ea typeface="Open Sans 1" panose="020B0604020202020204" charset="0"/>
                        <a:cs typeface="Open Sans 1" panose="020B0604020202020204" charset="0"/>
                      </a:endParaRPr>
                    </a:p>
                  </a:txBody>
                  <a:tcPr marL="35987" marR="35987"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0"/>
                        </a:spcAft>
                        <a:buNone/>
                      </a:pPr>
                      <a:r>
                        <a:rPr lang="ky-KG" sz="1100" spc="-10">
                          <a:solidFill>
                            <a:srgbClr val="000000"/>
                          </a:solidFill>
                          <a:effectLst/>
                          <a:latin typeface="Open Sans 1" panose="020B0604020202020204" charset="0"/>
                          <a:ea typeface="Open Sans 1" panose="020B0604020202020204" charset="0"/>
                          <a:cs typeface="Open Sans 1" panose="020B0604020202020204" charset="0"/>
                        </a:rPr>
                        <a:t>1 205 605</a:t>
                      </a:r>
                      <a:endParaRPr lang="ru-KG" sz="1100">
                        <a:effectLst/>
                        <a:latin typeface="Open Sans 1" panose="020B0604020202020204" charset="0"/>
                        <a:ea typeface="Open Sans 1" panose="020B0604020202020204" charset="0"/>
                        <a:cs typeface="Open Sans 1" panose="020B0604020202020204" charset="0"/>
                      </a:endParaRPr>
                    </a:p>
                  </a:txBody>
                  <a:tcPr marL="35987" marR="35987"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0"/>
                        </a:spcAft>
                        <a:buNone/>
                      </a:pPr>
                      <a:r>
                        <a:rPr lang="ky-KG" sz="1100" spc="-10">
                          <a:solidFill>
                            <a:srgbClr val="000000"/>
                          </a:solidFill>
                          <a:effectLst/>
                          <a:latin typeface="Open Sans 1" panose="020B0604020202020204" charset="0"/>
                          <a:ea typeface="Open Sans 1" panose="020B0604020202020204" charset="0"/>
                          <a:cs typeface="Open Sans 1" panose="020B0604020202020204" charset="0"/>
                        </a:rPr>
                        <a:t>860 933</a:t>
                      </a:r>
                      <a:endParaRPr lang="ru-KG" sz="1100">
                        <a:effectLst/>
                        <a:latin typeface="Open Sans 1" panose="020B0604020202020204" charset="0"/>
                        <a:ea typeface="Open Sans 1" panose="020B0604020202020204" charset="0"/>
                        <a:cs typeface="Open Sans 1" panose="020B0604020202020204" charset="0"/>
                      </a:endParaRPr>
                    </a:p>
                  </a:txBody>
                  <a:tcPr marL="35987" marR="35987"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2152998404"/>
                  </a:ext>
                </a:extLst>
              </a:tr>
              <a:tr h="382392">
                <a:tc>
                  <a:txBody>
                    <a:bodyPr/>
                    <a:lstStyle/>
                    <a:p>
                      <a:pPr marR="120650" algn="just">
                        <a:lnSpc>
                          <a:spcPct val="115000"/>
                        </a:lnSpc>
                        <a:spcAft>
                          <a:spcPts val="0"/>
                        </a:spcAft>
                        <a:buNone/>
                      </a:pPr>
                      <a:r>
                        <a:rPr lang="ru-RU" sz="1100" spc="-10">
                          <a:solidFill>
                            <a:srgbClr val="000000"/>
                          </a:solidFill>
                          <a:effectLst/>
                          <a:latin typeface="Open Sans 1" panose="020B0604020202020204" charset="0"/>
                          <a:ea typeface="Open Sans 1" panose="020B0604020202020204" charset="0"/>
                          <a:cs typeface="Open Sans 1" panose="020B0604020202020204" charset="0"/>
                        </a:rPr>
                        <a:t>Поступление средств в счет будущих пополнений Фонда защиты депозитов</a:t>
                      </a:r>
                      <a:endParaRPr lang="ru-KG" sz="1100">
                        <a:effectLst/>
                        <a:latin typeface="Open Sans 1" panose="020B0604020202020204" charset="0"/>
                        <a:ea typeface="Open Sans 1" panose="020B0604020202020204" charset="0"/>
                        <a:cs typeface="Open Sans 1" panose="020B0604020202020204" charset="0"/>
                      </a:endParaRPr>
                    </a:p>
                  </a:txBody>
                  <a:tcPr marL="35987" marR="35987"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0"/>
                        </a:spcAft>
                        <a:buNone/>
                      </a:pPr>
                      <a:r>
                        <a:rPr lang="ky-KG" sz="1100" spc="-10">
                          <a:solidFill>
                            <a:srgbClr val="000000"/>
                          </a:solidFill>
                          <a:effectLst/>
                          <a:latin typeface="Open Sans 1" panose="020B0604020202020204" charset="0"/>
                          <a:ea typeface="Open Sans 1" panose="020B0604020202020204" charset="0"/>
                          <a:cs typeface="Open Sans 1" panose="020B0604020202020204" charset="0"/>
                        </a:rPr>
                        <a:t>20 000</a:t>
                      </a:r>
                      <a:endParaRPr lang="ru-KG" sz="1100">
                        <a:effectLst/>
                        <a:latin typeface="Open Sans 1" panose="020B0604020202020204" charset="0"/>
                        <a:ea typeface="Open Sans 1" panose="020B0604020202020204" charset="0"/>
                        <a:cs typeface="Open Sans 1" panose="020B0604020202020204" charset="0"/>
                      </a:endParaRPr>
                    </a:p>
                  </a:txBody>
                  <a:tcPr marL="35987" marR="35987"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0"/>
                        </a:spcAft>
                        <a:buNone/>
                      </a:pPr>
                      <a:r>
                        <a:rPr lang="ky-KG" sz="1100" spc="-10">
                          <a:solidFill>
                            <a:srgbClr val="000000"/>
                          </a:solidFill>
                          <a:effectLst/>
                          <a:latin typeface="Open Sans 1" panose="020B0604020202020204" charset="0"/>
                          <a:ea typeface="Open Sans 1" panose="020B0604020202020204" charset="0"/>
                          <a:cs typeface="Open Sans 1" panose="020B0604020202020204" charset="0"/>
                        </a:rPr>
                        <a:t>10 000</a:t>
                      </a:r>
                      <a:endParaRPr lang="ru-KG" sz="1100">
                        <a:effectLst/>
                        <a:latin typeface="Open Sans 1" panose="020B0604020202020204" charset="0"/>
                        <a:ea typeface="Open Sans 1" panose="020B0604020202020204" charset="0"/>
                        <a:cs typeface="Open Sans 1" panose="020B0604020202020204" charset="0"/>
                      </a:endParaRPr>
                    </a:p>
                  </a:txBody>
                  <a:tcPr marL="35987" marR="35987"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598239956"/>
                  </a:ext>
                </a:extLst>
              </a:tr>
              <a:tr h="382392">
                <a:tc>
                  <a:txBody>
                    <a:bodyPr/>
                    <a:lstStyle/>
                    <a:p>
                      <a:pPr marR="120650" algn="just">
                        <a:lnSpc>
                          <a:spcPct val="115000"/>
                        </a:lnSpc>
                        <a:spcAft>
                          <a:spcPts val="0"/>
                        </a:spcAft>
                        <a:buNone/>
                      </a:pPr>
                      <a:r>
                        <a:rPr lang="ru-RU" sz="1100" b="1" spc="-10">
                          <a:solidFill>
                            <a:srgbClr val="000000"/>
                          </a:solidFill>
                          <a:effectLst/>
                          <a:latin typeface="Open Sans 1" panose="020B0604020202020204" charset="0"/>
                          <a:ea typeface="Open Sans 1" panose="020B0604020202020204" charset="0"/>
                          <a:cs typeface="Open Sans 1" panose="020B0604020202020204" charset="0"/>
                        </a:rPr>
                        <a:t>Чистое движение денежных средств, полученных от финансовой деятельности</a:t>
                      </a:r>
                      <a:endParaRPr lang="ru-KG" sz="1100">
                        <a:effectLst/>
                        <a:latin typeface="Open Sans 1" panose="020B0604020202020204" charset="0"/>
                        <a:ea typeface="Open Sans 1" panose="020B0604020202020204" charset="0"/>
                        <a:cs typeface="Open Sans 1" panose="020B0604020202020204" charset="0"/>
                      </a:endParaRPr>
                    </a:p>
                  </a:txBody>
                  <a:tcPr marL="35987" marR="35987"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0"/>
                        </a:spcAft>
                        <a:buNone/>
                      </a:pPr>
                      <a:r>
                        <a:rPr lang="ky-KG" sz="1100" b="1" spc="-10">
                          <a:solidFill>
                            <a:srgbClr val="000000"/>
                          </a:solidFill>
                          <a:effectLst/>
                          <a:latin typeface="Open Sans 1" panose="020B0604020202020204" charset="0"/>
                          <a:ea typeface="Open Sans 1" panose="020B0604020202020204" charset="0"/>
                          <a:cs typeface="Open Sans 1" panose="020B0604020202020204" charset="0"/>
                        </a:rPr>
                        <a:t>1 225 605</a:t>
                      </a:r>
                      <a:endParaRPr lang="ru-KG" sz="1100">
                        <a:effectLst/>
                        <a:latin typeface="Open Sans 1" panose="020B0604020202020204" charset="0"/>
                        <a:ea typeface="Open Sans 1" panose="020B0604020202020204" charset="0"/>
                        <a:cs typeface="Open Sans 1" panose="020B0604020202020204" charset="0"/>
                      </a:endParaRPr>
                    </a:p>
                  </a:txBody>
                  <a:tcPr marL="35987" marR="35987"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0"/>
                        </a:spcAft>
                        <a:buNone/>
                      </a:pPr>
                      <a:r>
                        <a:rPr lang="ky-KG" sz="1100" b="1" spc="-10">
                          <a:solidFill>
                            <a:srgbClr val="000000"/>
                          </a:solidFill>
                          <a:effectLst/>
                          <a:latin typeface="Open Sans 1" panose="020B0604020202020204" charset="0"/>
                          <a:ea typeface="Open Sans 1" panose="020B0604020202020204" charset="0"/>
                          <a:cs typeface="Open Sans 1" panose="020B0604020202020204" charset="0"/>
                        </a:rPr>
                        <a:t>870 933</a:t>
                      </a:r>
                      <a:endParaRPr lang="ru-KG" sz="1100">
                        <a:effectLst/>
                        <a:latin typeface="Open Sans 1" panose="020B0604020202020204" charset="0"/>
                        <a:ea typeface="Open Sans 1" panose="020B0604020202020204" charset="0"/>
                        <a:cs typeface="Open Sans 1" panose="020B0604020202020204" charset="0"/>
                      </a:endParaRPr>
                    </a:p>
                  </a:txBody>
                  <a:tcPr marL="35987" marR="35987"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1212154007"/>
                  </a:ext>
                </a:extLst>
              </a:tr>
              <a:tr h="184987">
                <a:tc>
                  <a:txBody>
                    <a:bodyPr/>
                    <a:lstStyle/>
                    <a:p>
                      <a:pPr marR="120650" algn="just">
                        <a:lnSpc>
                          <a:spcPct val="115000"/>
                        </a:lnSpc>
                        <a:spcAft>
                          <a:spcPts val="0"/>
                        </a:spcAft>
                        <a:buNone/>
                      </a:pPr>
                      <a:r>
                        <a:rPr lang="ru-RU" sz="1100" spc="-10">
                          <a:solidFill>
                            <a:srgbClr val="000000"/>
                          </a:solidFill>
                          <a:effectLst/>
                          <a:latin typeface="Open Sans 1" panose="020B0604020202020204" charset="0"/>
                          <a:ea typeface="Open Sans 1" panose="020B0604020202020204" charset="0"/>
                          <a:cs typeface="Open Sans 1" panose="020B0604020202020204" charset="0"/>
                        </a:rPr>
                        <a:t>Влияние изменений валютных курсов</a:t>
                      </a:r>
                      <a:endParaRPr lang="ru-KG" sz="1100">
                        <a:effectLst/>
                        <a:latin typeface="Open Sans 1" panose="020B0604020202020204" charset="0"/>
                        <a:ea typeface="Open Sans 1" panose="020B0604020202020204" charset="0"/>
                        <a:cs typeface="Open Sans 1" panose="020B0604020202020204" charset="0"/>
                      </a:endParaRPr>
                    </a:p>
                  </a:txBody>
                  <a:tcPr marL="35987" marR="35987"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0"/>
                        </a:spcAft>
                        <a:buNone/>
                      </a:pPr>
                      <a:r>
                        <a:rPr lang="ky-KG" sz="1100" spc="-10">
                          <a:solidFill>
                            <a:srgbClr val="000000"/>
                          </a:solidFill>
                          <a:effectLst/>
                          <a:latin typeface="Open Sans 1" panose="020B0604020202020204" charset="0"/>
                          <a:ea typeface="Open Sans 1" panose="020B0604020202020204" charset="0"/>
                          <a:cs typeface="Open Sans 1" panose="020B0604020202020204" charset="0"/>
                        </a:rPr>
                        <a:t>(57)</a:t>
                      </a:r>
                      <a:endParaRPr lang="ru-KG" sz="1100">
                        <a:effectLst/>
                        <a:latin typeface="Open Sans 1" panose="020B0604020202020204" charset="0"/>
                        <a:ea typeface="Open Sans 1" panose="020B0604020202020204" charset="0"/>
                        <a:cs typeface="Open Sans 1" panose="020B0604020202020204" charset="0"/>
                      </a:endParaRPr>
                    </a:p>
                  </a:txBody>
                  <a:tcPr marL="35987" marR="35987"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0"/>
                        </a:spcAft>
                        <a:buNone/>
                      </a:pPr>
                      <a:r>
                        <a:rPr lang="ky-KG" sz="1100" spc="-10">
                          <a:solidFill>
                            <a:srgbClr val="000000"/>
                          </a:solidFill>
                          <a:effectLst/>
                          <a:latin typeface="Open Sans 1" panose="020B0604020202020204" charset="0"/>
                          <a:ea typeface="Open Sans 1" panose="020B0604020202020204" charset="0"/>
                          <a:cs typeface="Open Sans 1" panose="020B0604020202020204" charset="0"/>
                        </a:rPr>
                        <a:t>(22)</a:t>
                      </a:r>
                      <a:endParaRPr lang="ru-KG" sz="1100">
                        <a:effectLst/>
                        <a:latin typeface="Open Sans 1" panose="020B0604020202020204" charset="0"/>
                        <a:ea typeface="Open Sans 1" panose="020B0604020202020204" charset="0"/>
                        <a:cs typeface="Open Sans 1" panose="020B0604020202020204" charset="0"/>
                      </a:endParaRPr>
                    </a:p>
                  </a:txBody>
                  <a:tcPr marL="35987" marR="35987"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1994796434"/>
                  </a:ext>
                </a:extLst>
              </a:tr>
              <a:tr h="184987">
                <a:tc>
                  <a:txBody>
                    <a:bodyPr/>
                    <a:lstStyle/>
                    <a:p>
                      <a:pPr marR="120650" algn="just">
                        <a:lnSpc>
                          <a:spcPct val="115000"/>
                        </a:lnSpc>
                        <a:spcAft>
                          <a:spcPts val="0"/>
                        </a:spcAft>
                        <a:buNone/>
                      </a:pPr>
                      <a:r>
                        <a:rPr lang="ru-RU" sz="1100" b="1" spc="-10">
                          <a:solidFill>
                            <a:srgbClr val="000000"/>
                          </a:solidFill>
                          <a:effectLst/>
                          <a:latin typeface="Open Sans 1" panose="020B0604020202020204" charset="0"/>
                          <a:ea typeface="Open Sans 1" panose="020B0604020202020204" charset="0"/>
                          <a:cs typeface="Open Sans 1" panose="020B0604020202020204" charset="0"/>
                        </a:rPr>
                        <a:t>Чистое изменение денежных средств</a:t>
                      </a:r>
                      <a:endParaRPr lang="ru-KG" sz="1100">
                        <a:effectLst/>
                        <a:latin typeface="Open Sans 1" panose="020B0604020202020204" charset="0"/>
                        <a:ea typeface="Open Sans 1" panose="020B0604020202020204" charset="0"/>
                        <a:cs typeface="Open Sans 1" panose="020B0604020202020204" charset="0"/>
                      </a:endParaRPr>
                    </a:p>
                  </a:txBody>
                  <a:tcPr marL="35987" marR="35987"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0"/>
                        </a:spcAft>
                        <a:buNone/>
                      </a:pPr>
                      <a:r>
                        <a:rPr lang="ky-KG" sz="1100" b="1" spc="-10">
                          <a:solidFill>
                            <a:srgbClr val="000000"/>
                          </a:solidFill>
                          <a:effectLst/>
                          <a:latin typeface="Open Sans 1" panose="020B0604020202020204" charset="0"/>
                          <a:ea typeface="Open Sans 1" panose="020B0604020202020204" charset="0"/>
                          <a:cs typeface="Open Sans 1" panose="020B0604020202020204" charset="0"/>
                        </a:rPr>
                        <a:t>(23 458)</a:t>
                      </a:r>
                      <a:endParaRPr lang="ru-KG" sz="1100">
                        <a:effectLst/>
                        <a:latin typeface="Open Sans 1" panose="020B0604020202020204" charset="0"/>
                        <a:ea typeface="Open Sans 1" panose="020B0604020202020204" charset="0"/>
                        <a:cs typeface="Open Sans 1" panose="020B0604020202020204" charset="0"/>
                      </a:endParaRPr>
                    </a:p>
                  </a:txBody>
                  <a:tcPr marL="35987" marR="35987"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0"/>
                        </a:spcAft>
                        <a:buNone/>
                      </a:pPr>
                      <a:r>
                        <a:rPr lang="ky-KG" sz="1100" b="1" spc="-10">
                          <a:solidFill>
                            <a:srgbClr val="000000"/>
                          </a:solidFill>
                          <a:effectLst/>
                          <a:latin typeface="Open Sans 1" panose="020B0604020202020204" charset="0"/>
                          <a:ea typeface="Open Sans 1" panose="020B0604020202020204" charset="0"/>
                          <a:cs typeface="Open Sans 1" panose="020B0604020202020204" charset="0"/>
                        </a:rPr>
                        <a:t>15 613</a:t>
                      </a:r>
                      <a:endParaRPr lang="ru-KG" sz="1100">
                        <a:effectLst/>
                        <a:latin typeface="Open Sans 1" panose="020B0604020202020204" charset="0"/>
                        <a:ea typeface="Open Sans 1" panose="020B0604020202020204" charset="0"/>
                        <a:cs typeface="Open Sans 1" panose="020B0604020202020204" charset="0"/>
                      </a:endParaRPr>
                    </a:p>
                  </a:txBody>
                  <a:tcPr marL="35987" marR="35987"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1421634692"/>
                  </a:ext>
                </a:extLst>
              </a:tr>
              <a:tr h="184987">
                <a:tc>
                  <a:txBody>
                    <a:bodyPr/>
                    <a:lstStyle/>
                    <a:p>
                      <a:pPr marR="120650" algn="just">
                        <a:lnSpc>
                          <a:spcPct val="115000"/>
                        </a:lnSpc>
                        <a:spcAft>
                          <a:spcPts val="0"/>
                        </a:spcAft>
                        <a:buNone/>
                      </a:pPr>
                      <a:r>
                        <a:rPr lang="ru-RU" sz="1100" spc="-10">
                          <a:solidFill>
                            <a:srgbClr val="000000"/>
                          </a:solidFill>
                          <a:effectLst/>
                          <a:latin typeface="Open Sans 1" panose="020B0604020202020204" charset="0"/>
                          <a:ea typeface="Open Sans 1" panose="020B0604020202020204" charset="0"/>
                          <a:cs typeface="Open Sans 1" panose="020B0604020202020204" charset="0"/>
                        </a:rPr>
                        <a:t>Денежные средства, на начало периода</a:t>
                      </a:r>
                      <a:endParaRPr lang="ru-KG" sz="1100">
                        <a:effectLst/>
                        <a:latin typeface="Open Sans 1" panose="020B0604020202020204" charset="0"/>
                        <a:ea typeface="Open Sans 1" panose="020B0604020202020204" charset="0"/>
                        <a:cs typeface="Open Sans 1" panose="020B0604020202020204" charset="0"/>
                      </a:endParaRPr>
                    </a:p>
                  </a:txBody>
                  <a:tcPr marL="35987" marR="35987"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0"/>
                        </a:spcAft>
                        <a:buNone/>
                      </a:pPr>
                      <a:r>
                        <a:rPr lang="ru-RU" sz="1100" spc="-10">
                          <a:solidFill>
                            <a:srgbClr val="000000"/>
                          </a:solidFill>
                          <a:effectLst/>
                          <a:latin typeface="Open Sans 1" panose="020B0604020202020204" charset="0"/>
                          <a:ea typeface="Open Sans 1" panose="020B0604020202020204" charset="0"/>
                          <a:cs typeface="Open Sans 1" panose="020B0604020202020204" charset="0"/>
                        </a:rPr>
                        <a:t>16 861</a:t>
                      </a:r>
                      <a:endParaRPr lang="ru-KG" sz="1100">
                        <a:effectLst/>
                        <a:latin typeface="Open Sans 1" panose="020B0604020202020204" charset="0"/>
                        <a:ea typeface="Open Sans 1" panose="020B0604020202020204" charset="0"/>
                        <a:cs typeface="Open Sans 1" panose="020B0604020202020204" charset="0"/>
                      </a:endParaRPr>
                    </a:p>
                  </a:txBody>
                  <a:tcPr marL="35987" marR="35987"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0"/>
                        </a:spcAft>
                        <a:buNone/>
                      </a:pPr>
                      <a:r>
                        <a:rPr lang="ru-RU" sz="1100" spc="-10">
                          <a:solidFill>
                            <a:srgbClr val="000000"/>
                          </a:solidFill>
                          <a:effectLst/>
                          <a:latin typeface="Open Sans 1" panose="020B0604020202020204" charset="0"/>
                          <a:ea typeface="Open Sans 1" panose="020B0604020202020204" charset="0"/>
                          <a:cs typeface="Open Sans 1" panose="020B0604020202020204" charset="0"/>
                        </a:rPr>
                        <a:t>1 248</a:t>
                      </a:r>
                      <a:endParaRPr lang="ru-KG" sz="1100">
                        <a:effectLst/>
                        <a:latin typeface="Open Sans 1" panose="020B0604020202020204" charset="0"/>
                        <a:ea typeface="Open Sans 1" panose="020B0604020202020204" charset="0"/>
                        <a:cs typeface="Open Sans 1" panose="020B0604020202020204" charset="0"/>
                      </a:endParaRPr>
                    </a:p>
                  </a:txBody>
                  <a:tcPr marL="35987" marR="35987"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3359695802"/>
                  </a:ext>
                </a:extLst>
              </a:tr>
              <a:tr h="184987">
                <a:tc>
                  <a:txBody>
                    <a:bodyPr/>
                    <a:lstStyle/>
                    <a:p>
                      <a:pPr marR="120650" algn="just">
                        <a:lnSpc>
                          <a:spcPct val="115000"/>
                        </a:lnSpc>
                        <a:spcAft>
                          <a:spcPts val="0"/>
                        </a:spcAft>
                        <a:buNone/>
                      </a:pPr>
                      <a:r>
                        <a:rPr lang="ru-RU" sz="1100" spc="-10">
                          <a:solidFill>
                            <a:srgbClr val="000000"/>
                          </a:solidFill>
                          <a:effectLst/>
                          <a:latin typeface="Open Sans 1" panose="020B0604020202020204" charset="0"/>
                          <a:ea typeface="Open Sans 1" panose="020B0604020202020204" charset="0"/>
                          <a:cs typeface="Open Sans 1" panose="020B0604020202020204" charset="0"/>
                        </a:rPr>
                        <a:t>Денежные средства, на конец периода</a:t>
                      </a:r>
                      <a:endParaRPr lang="ru-KG" sz="1100">
                        <a:effectLst/>
                        <a:latin typeface="Open Sans 1" panose="020B0604020202020204" charset="0"/>
                        <a:ea typeface="Open Sans 1" panose="020B0604020202020204" charset="0"/>
                        <a:cs typeface="Open Sans 1" panose="020B0604020202020204" charset="0"/>
                      </a:endParaRPr>
                    </a:p>
                  </a:txBody>
                  <a:tcPr marL="35987" marR="35987"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algn="r">
                        <a:lnSpc>
                          <a:spcPct val="115000"/>
                        </a:lnSpc>
                        <a:spcAft>
                          <a:spcPts val="0"/>
                        </a:spcAft>
                        <a:buNone/>
                      </a:pPr>
                      <a:r>
                        <a:rPr lang="ky-KG" sz="1100" spc="-10">
                          <a:solidFill>
                            <a:srgbClr val="000000"/>
                          </a:solidFill>
                          <a:effectLst/>
                          <a:latin typeface="Open Sans 1" panose="020B0604020202020204" charset="0"/>
                          <a:ea typeface="Open Sans 1" panose="020B0604020202020204" charset="0"/>
                          <a:cs typeface="Open Sans 1" panose="020B0604020202020204" charset="0"/>
                        </a:rPr>
                        <a:t>40 319</a:t>
                      </a:r>
                      <a:endParaRPr lang="ru-KG" sz="1100">
                        <a:effectLst/>
                        <a:latin typeface="Open Sans 1" panose="020B0604020202020204" charset="0"/>
                        <a:ea typeface="Open Sans 1" panose="020B0604020202020204" charset="0"/>
                        <a:cs typeface="Open Sans 1" panose="020B0604020202020204" charset="0"/>
                      </a:endParaRPr>
                    </a:p>
                  </a:txBody>
                  <a:tcPr marL="35987" marR="35987"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algn="r">
                        <a:lnSpc>
                          <a:spcPct val="115000"/>
                        </a:lnSpc>
                        <a:spcAft>
                          <a:spcPts val="0"/>
                        </a:spcAft>
                        <a:buNone/>
                      </a:pPr>
                      <a:r>
                        <a:rPr lang="ky-KG" sz="1100" spc="-10" dirty="0">
                          <a:solidFill>
                            <a:srgbClr val="000000"/>
                          </a:solidFill>
                          <a:effectLst/>
                          <a:latin typeface="Open Sans 1" panose="020B0604020202020204" charset="0"/>
                          <a:ea typeface="Open Sans 1" panose="020B0604020202020204" charset="0"/>
                          <a:cs typeface="Open Sans 1" panose="020B0604020202020204" charset="0"/>
                        </a:rPr>
                        <a:t>16 861</a:t>
                      </a:r>
                      <a:endParaRPr lang="ru-KG" sz="1100" dirty="0">
                        <a:effectLst/>
                        <a:latin typeface="Open Sans 1" panose="020B0604020202020204" charset="0"/>
                        <a:ea typeface="Open Sans 1" panose="020B0604020202020204" charset="0"/>
                        <a:cs typeface="Open Sans 1" panose="020B0604020202020204" charset="0"/>
                      </a:endParaRPr>
                    </a:p>
                  </a:txBody>
                  <a:tcPr marL="35987" marR="35987"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87143911"/>
                  </a:ext>
                </a:extLst>
              </a:tr>
            </a:tbl>
          </a:graphicData>
        </a:graphic>
      </p:graphicFrame>
      <p:graphicFrame>
        <p:nvGraphicFramePr>
          <p:cNvPr id="13" name="Таблица 12">
            <a:extLst>
              <a:ext uri="{FF2B5EF4-FFF2-40B4-BE49-F238E27FC236}">
                <a16:creationId xmlns:a16="http://schemas.microsoft.com/office/drawing/2014/main" id="{46A006BA-A9CD-AAAA-740D-8227BE859DDC}"/>
              </a:ext>
            </a:extLst>
          </p:cNvPr>
          <p:cNvGraphicFramePr>
            <a:graphicFrameLocks noGrp="1"/>
          </p:cNvGraphicFramePr>
          <p:nvPr>
            <p:extLst>
              <p:ext uri="{D42A27DB-BD31-4B8C-83A1-F6EECF244321}">
                <p14:modId xmlns:p14="http://schemas.microsoft.com/office/powerpoint/2010/main" val="2167530962"/>
              </p:ext>
            </p:extLst>
          </p:nvPr>
        </p:nvGraphicFramePr>
        <p:xfrm>
          <a:off x="1132197" y="9498878"/>
          <a:ext cx="5921375" cy="724622"/>
        </p:xfrm>
        <a:graphic>
          <a:graphicData uri="http://schemas.openxmlformats.org/drawingml/2006/table">
            <a:tbl>
              <a:tblPr firstRow="1" firstCol="1" lastRow="1" lastCol="1" bandRow="1" bandCol="1"/>
              <a:tblGrid>
                <a:gridCol w="2383790">
                  <a:extLst>
                    <a:ext uri="{9D8B030D-6E8A-4147-A177-3AD203B41FA5}">
                      <a16:colId xmlns:a16="http://schemas.microsoft.com/office/drawing/2014/main" val="3614528420"/>
                    </a:ext>
                  </a:extLst>
                </a:gridCol>
                <a:gridCol w="1132205">
                  <a:extLst>
                    <a:ext uri="{9D8B030D-6E8A-4147-A177-3AD203B41FA5}">
                      <a16:colId xmlns:a16="http://schemas.microsoft.com/office/drawing/2014/main" val="497554597"/>
                    </a:ext>
                  </a:extLst>
                </a:gridCol>
                <a:gridCol w="2405380">
                  <a:extLst>
                    <a:ext uri="{9D8B030D-6E8A-4147-A177-3AD203B41FA5}">
                      <a16:colId xmlns:a16="http://schemas.microsoft.com/office/drawing/2014/main" val="2264595411"/>
                    </a:ext>
                  </a:extLst>
                </a:gridCol>
              </a:tblGrid>
              <a:tr h="349885">
                <a:tc>
                  <a:txBody>
                    <a:bodyPr/>
                    <a:lstStyle/>
                    <a:p>
                      <a:pPr>
                        <a:spcAft>
                          <a:spcPts val="600"/>
                        </a:spcAft>
                        <a:buNone/>
                      </a:pPr>
                      <a:r>
                        <a:rPr lang="ru-RU" sz="1200" b="0" kern="1200" dirty="0">
                          <a:solidFill>
                            <a:srgbClr val="002F80"/>
                          </a:solidFill>
                          <a:latin typeface="Open Sans 1 Bold" panose="020B0604020202020204" charset="0"/>
                          <a:ea typeface="Open Sans 1 Bold" panose="020B0604020202020204" charset="0"/>
                          <a:cs typeface="Open Sans 1 Bold" panose="020B0604020202020204" charset="0"/>
                        </a:rPr>
                        <a:t>Исполнительный директор</a:t>
                      </a:r>
                      <a:endParaRPr lang="ru-KG" sz="1200" b="0" kern="1200" dirty="0">
                        <a:solidFill>
                          <a:srgbClr val="002F80"/>
                        </a:solidFill>
                        <a:latin typeface="Open Sans 1 Bold" panose="020B0604020202020204" charset="0"/>
                        <a:ea typeface="Open Sans 1 Bold" panose="020B0604020202020204" charset="0"/>
                        <a:cs typeface="Open Sans 1 Bold" panose="020B0604020202020204" charset="0"/>
                      </a:endParaRPr>
                    </a:p>
                  </a:txBody>
                  <a:tcPr marL="68580" marR="68580" marT="0" marB="0">
                    <a:lnL>
                      <a:noFill/>
                    </a:lnL>
                    <a:lnR>
                      <a:noFill/>
                    </a:lnR>
                    <a:lnT>
                      <a:noFill/>
                    </a:lnT>
                    <a:lnB>
                      <a:noFill/>
                    </a:lnB>
                    <a:noFill/>
                  </a:tcPr>
                </a:tc>
                <a:tc>
                  <a:txBody>
                    <a:bodyPr/>
                    <a:lstStyle/>
                    <a:p>
                      <a:pPr algn="ctr">
                        <a:spcAft>
                          <a:spcPts val="600"/>
                        </a:spcAft>
                        <a:buNone/>
                      </a:pPr>
                      <a:r>
                        <a:rPr lang="ru-RU" sz="1200" b="0" kern="1200" dirty="0">
                          <a:solidFill>
                            <a:srgbClr val="002F80"/>
                          </a:solidFill>
                          <a:latin typeface="Open Sans 1 Bold" panose="020B0604020202020204" charset="0"/>
                          <a:ea typeface="Open Sans 1 Bold" panose="020B0604020202020204" charset="0"/>
                          <a:cs typeface="Open Sans 1 Bold" panose="020B0604020202020204" charset="0"/>
                        </a:rPr>
                        <a:t> </a:t>
                      </a:r>
                      <a:endParaRPr lang="ru-KG" sz="1200" b="0" kern="1200" dirty="0">
                        <a:solidFill>
                          <a:srgbClr val="002F80"/>
                        </a:solidFill>
                        <a:latin typeface="Open Sans 1 Bold" panose="020B0604020202020204" charset="0"/>
                        <a:ea typeface="Open Sans 1 Bold" panose="020B0604020202020204" charset="0"/>
                        <a:cs typeface="Open Sans 1 Bold" panose="020B0604020202020204" charset="0"/>
                      </a:endParaRPr>
                    </a:p>
                  </a:txBody>
                  <a:tcPr marL="68580" marR="68580" marT="0" marB="0">
                    <a:lnL>
                      <a:noFill/>
                    </a:lnL>
                    <a:lnR>
                      <a:noFill/>
                    </a:lnR>
                    <a:lnT>
                      <a:noFill/>
                    </a:lnT>
                    <a:lnB>
                      <a:noFill/>
                    </a:lnB>
                    <a:noFill/>
                  </a:tcPr>
                </a:tc>
                <a:tc>
                  <a:txBody>
                    <a:bodyPr/>
                    <a:lstStyle/>
                    <a:p>
                      <a:pPr>
                        <a:spcAft>
                          <a:spcPts val="600"/>
                        </a:spcAft>
                        <a:buNone/>
                      </a:pPr>
                      <a:r>
                        <a:rPr lang="ru-RU" sz="1200" b="0" kern="1200">
                          <a:solidFill>
                            <a:srgbClr val="002F80"/>
                          </a:solidFill>
                          <a:latin typeface="Open Sans 1 Bold" panose="020B0604020202020204" charset="0"/>
                          <a:ea typeface="Open Sans 1 Bold" panose="020B0604020202020204" charset="0"/>
                          <a:cs typeface="Open Sans 1 Bold" panose="020B0604020202020204" charset="0"/>
                        </a:rPr>
                        <a:t>Главный бухгалтер</a:t>
                      </a:r>
                      <a:endParaRPr lang="ru-KG" sz="1200" b="0" kern="1200">
                        <a:solidFill>
                          <a:srgbClr val="002F80"/>
                        </a:solidFill>
                        <a:latin typeface="Open Sans 1 Bold" panose="020B0604020202020204" charset="0"/>
                        <a:ea typeface="Open Sans 1 Bold" panose="020B0604020202020204" charset="0"/>
                        <a:cs typeface="Open Sans 1 Bold" panose="020B0604020202020204" charset="0"/>
                      </a:endParaRPr>
                    </a:p>
                  </a:txBody>
                  <a:tcPr marL="68580" marR="68580" marT="0" marB="0">
                    <a:lnL>
                      <a:noFill/>
                    </a:lnL>
                    <a:lnR>
                      <a:noFill/>
                    </a:lnR>
                    <a:lnT>
                      <a:noFill/>
                    </a:lnT>
                    <a:lnB>
                      <a:noFill/>
                    </a:lnB>
                    <a:noFill/>
                  </a:tcPr>
                </a:tc>
                <a:extLst>
                  <a:ext uri="{0D108BD9-81ED-4DB2-BD59-A6C34878D82A}">
                    <a16:rowId xmlns:a16="http://schemas.microsoft.com/office/drawing/2014/main" val="4287834035"/>
                  </a:ext>
                </a:extLst>
              </a:tr>
              <a:tr h="374737">
                <a:tc>
                  <a:txBody>
                    <a:bodyPr/>
                    <a:lstStyle/>
                    <a:p>
                      <a:pPr>
                        <a:spcAft>
                          <a:spcPts val="600"/>
                        </a:spcAft>
                        <a:buNone/>
                      </a:pPr>
                      <a:r>
                        <a:rPr lang="ru-RU" sz="1200" b="0" kern="1200" dirty="0">
                          <a:solidFill>
                            <a:srgbClr val="002F80"/>
                          </a:solidFill>
                          <a:latin typeface="Open Sans 1 Bold" panose="020B0604020202020204" charset="0"/>
                          <a:ea typeface="Open Sans 1 Bold" panose="020B0604020202020204" charset="0"/>
                          <a:cs typeface="Open Sans 1 Bold" panose="020B0604020202020204" charset="0"/>
                        </a:rPr>
                        <a:t>К. Дж. Букуев </a:t>
                      </a:r>
                      <a:endParaRPr lang="ru-KG" sz="1200" b="0" kern="1200" dirty="0">
                        <a:solidFill>
                          <a:srgbClr val="002F80"/>
                        </a:solidFill>
                        <a:latin typeface="Open Sans 1 Bold" panose="020B0604020202020204" charset="0"/>
                        <a:ea typeface="Open Sans 1 Bold" panose="020B0604020202020204" charset="0"/>
                        <a:cs typeface="Open Sans 1 Bold" panose="020B0604020202020204" charset="0"/>
                      </a:endParaRPr>
                    </a:p>
                  </a:txBody>
                  <a:tcPr marL="68580" marR="68580" marT="0" marB="0">
                    <a:lnL>
                      <a:noFill/>
                    </a:lnL>
                    <a:lnR>
                      <a:noFill/>
                    </a:lnR>
                    <a:lnT>
                      <a:noFill/>
                    </a:lnT>
                    <a:lnB>
                      <a:noFill/>
                    </a:lnB>
                    <a:noFill/>
                  </a:tcPr>
                </a:tc>
                <a:tc>
                  <a:txBody>
                    <a:bodyPr/>
                    <a:lstStyle/>
                    <a:p>
                      <a:pPr>
                        <a:spcAft>
                          <a:spcPts val="600"/>
                        </a:spcAft>
                        <a:buNone/>
                      </a:pPr>
                      <a:r>
                        <a:rPr lang="ru-RU" sz="1200" b="0" kern="1200" dirty="0">
                          <a:solidFill>
                            <a:srgbClr val="002F80"/>
                          </a:solidFill>
                          <a:latin typeface="Open Sans 1 Bold" panose="020B0604020202020204" charset="0"/>
                          <a:ea typeface="Open Sans 1 Bold" panose="020B0604020202020204" charset="0"/>
                          <a:cs typeface="Open Sans 1 Bold" panose="020B0604020202020204" charset="0"/>
                        </a:rPr>
                        <a:t> </a:t>
                      </a:r>
                      <a:endParaRPr lang="ru-KG" sz="1200" b="0" kern="1200" dirty="0">
                        <a:solidFill>
                          <a:srgbClr val="002F80"/>
                        </a:solidFill>
                        <a:latin typeface="Open Sans 1 Bold" panose="020B0604020202020204" charset="0"/>
                        <a:ea typeface="Open Sans 1 Bold" panose="020B0604020202020204" charset="0"/>
                        <a:cs typeface="Open Sans 1 Bold" panose="020B0604020202020204" charset="0"/>
                      </a:endParaRPr>
                    </a:p>
                  </a:txBody>
                  <a:tcPr marL="68580" marR="68580" marT="0" marB="0">
                    <a:lnL>
                      <a:noFill/>
                    </a:lnL>
                    <a:lnR>
                      <a:noFill/>
                    </a:lnR>
                    <a:lnT>
                      <a:noFill/>
                    </a:lnT>
                    <a:lnB>
                      <a:noFill/>
                    </a:lnB>
                    <a:noFill/>
                  </a:tcPr>
                </a:tc>
                <a:tc>
                  <a:txBody>
                    <a:bodyPr/>
                    <a:lstStyle/>
                    <a:p>
                      <a:pPr>
                        <a:spcAft>
                          <a:spcPts val="600"/>
                        </a:spcAft>
                        <a:buNone/>
                      </a:pPr>
                      <a:r>
                        <a:rPr lang="ru-RU" sz="1200" b="0" kern="1200" dirty="0" err="1">
                          <a:solidFill>
                            <a:srgbClr val="002F80"/>
                          </a:solidFill>
                          <a:latin typeface="Open Sans 1 Bold" panose="020B0604020202020204" charset="0"/>
                          <a:ea typeface="Open Sans 1 Bold" panose="020B0604020202020204" charset="0"/>
                          <a:cs typeface="Open Sans 1 Bold" panose="020B0604020202020204" charset="0"/>
                        </a:rPr>
                        <a:t>Байдылда</a:t>
                      </a:r>
                      <a:r>
                        <a:rPr lang="ru-RU" sz="1200" b="0" kern="1200" dirty="0">
                          <a:solidFill>
                            <a:srgbClr val="002F80"/>
                          </a:solidFill>
                          <a:latin typeface="Open Sans 1 Bold" panose="020B0604020202020204" charset="0"/>
                          <a:ea typeface="Open Sans 1 Bold" panose="020B0604020202020204" charset="0"/>
                          <a:cs typeface="Open Sans 1 Bold" panose="020B0604020202020204" charset="0"/>
                        </a:rPr>
                        <a:t> уулу И.</a:t>
                      </a:r>
                      <a:endParaRPr lang="ru-KG" sz="1200" b="0" kern="1200" dirty="0">
                        <a:solidFill>
                          <a:srgbClr val="002F80"/>
                        </a:solidFill>
                        <a:latin typeface="Open Sans 1 Bold" panose="020B0604020202020204" charset="0"/>
                        <a:ea typeface="Open Sans 1 Bold" panose="020B0604020202020204" charset="0"/>
                        <a:cs typeface="Open Sans 1 Bold" panose="020B0604020202020204" charset="0"/>
                      </a:endParaRPr>
                    </a:p>
                  </a:txBody>
                  <a:tcPr marL="68580" marR="68580" marT="0" marB="0">
                    <a:lnL>
                      <a:noFill/>
                    </a:lnL>
                    <a:lnR>
                      <a:noFill/>
                    </a:lnR>
                    <a:lnT>
                      <a:noFill/>
                    </a:lnT>
                    <a:lnB>
                      <a:noFill/>
                    </a:lnB>
                    <a:noFill/>
                  </a:tcPr>
                </a:tc>
                <a:extLst>
                  <a:ext uri="{0D108BD9-81ED-4DB2-BD59-A6C34878D82A}">
                    <a16:rowId xmlns:a16="http://schemas.microsoft.com/office/drawing/2014/main" val="1082062572"/>
                  </a:ext>
                </a:extLst>
              </a:tr>
            </a:tbl>
          </a:graphicData>
        </a:graphic>
      </p:graphicFrame>
    </p:spTree>
    <p:extLst>
      <p:ext uri="{BB962C8B-B14F-4D97-AF65-F5344CB8AC3E}">
        <p14:creationId xmlns:p14="http://schemas.microsoft.com/office/powerpoint/2010/main" val="10073123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05D22D-5832-0705-F14B-0075F632D4F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9E91293-CE26-1FC3-B20C-FAD54A2AA9DB}"/>
              </a:ext>
            </a:extLst>
          </p:cNvPr>
          <p:cNvSpPr/>
          <p:nvPr/>
        </p:nvSpPr>
        <p:spPr>
          <a:xfrm>
            <a:off x="0" y="12700"/>
            <a:ext cx="7556500" cy="10692000"/>
          </a:xfrm>
          <a:custGeom>
            <a:avLst/>
            <a:gdLst/>
            <a:ahLst/>
            <a:cxnLst/>
            <a:rect l="l" t="t" r="r" b="b"/>
            <a:pathLst>
              <a:path w="7560000" h="10692000">
                <a:moveTo>
                  <a:pt x="0" y="0"/>
                </a:moveTo>
                <a:lnTo>
                  <a:pt x="7560000" y="0"/>
                </a:lnTo>
                <a:lnTo>
                  <a:pt x="7560000" y="10692000"/>
                </a:lnTo>
                <a:lnTo>
                  <a:pt x="0" y="10692000"/>
                </a:lnTo>
                <a:lnTo>
                  <a:pt x="0" y="0"/>
                </a:lnTo>
                <a:close/>
              </a:path>
            </a:pathLst>
          </a:custGeom>
          <a:blipFill>
            <a:blip r:embed="rId3"/>
            <a:stretch>
              <a:fillRect l="-4952" t="-1069" r="-168243" b="-1069"/>
            </a:stretch>
          </a:blipFill>
        </p:spPr>
        <p:txBody>
          <a:bodyPr/>
          <a:lstStyle/>
          <a:p>
            <a:endParaRPr lang="ru-KG" dirty="0"/>
          </a:p>
        </p:txBody>
      </p:sp>
      <p:sp>
        <p:nvSpPr>
          <p:cNvPr id="3" name="AutoShape 7">
            <a:extLst>
              <a:ext uri="{FF2B5EF4-FFF2-40B4-BE49-F238E27FC236}">
                <a16:creationId xmlns:a16="http://schemas.microsoft.com/office/drawing/2014/main" id="{DB072300-4592-0A4C-D0DC-94B2D71F284D}"/>
              </a:ext>
            </a:extLst>
          </p:cNvPr>
          <p:cNvSpPr/>
          <p:nvPr/>
        </p:nvSpPr>
        <p:spPr>
          <a:xfrm>
            <a:off x="756000" y="10042933"/>
            <a:ext cx="6047992" cy="2381"/>
          </a:xfrm>
          <a:prstGeom prst="line">
            <a:avLst/>
          </a:prstGeom>
          <a:ln w="19050" cap="rnd">
            <a:solidFill>
              <a:srgbClr val="4F4F4F"/>
            </a:solidFill>
            <a:prstDash val="solid"/>
            <a:headEnd type="none" w="sm" len="sm"/>
            <a:tailEnd type="none" w="sm" len="sm"/>
          </a:ln>
        </p:spPr>
      </p:sp>
      <p:sp>
        <p:nvSpPr>
          <p:cNvPr id="4" name="TextBox 15">
            <a:extLst>
              <a:ext uri="{FF2B5EF4-FFF2-40B4-BE49-F238E27FC236}">
                <a16:creationId xmlns:a16="http://schemas.microsoft.com/office/drawing/2014/main" id="{8FDC7E0F-6AAB-91FB-B883-825E70A80179}"/>
              </a:ext>
            </a:extLst>
          </p:cNvPr>
          <p:cNvSpPr txBox="1"/>
          <p:nvPr/>
        </p:nvSpPr>
        <p:spPr>
          <a:xfrm>
            <a:off x="3614078" y="10284501"/>
            <a:ext cx="3201564" cy="181012"/>
          </a:xfrm>
          <a:prstGeom prst="rect">
            <a:avLst/>
          </a:prstGeom>
        </p:spPr>
        <p:txBody>
          <a:bodyPr lIns="0" tIns="0" rIns="0" bIns="0" rtlCol="0" anchor="t">
            <a:spAutoFit/>
          </a:bodyPr>
          <a:lstStyle/>
          <a:p>
            <a:pPr algn="r">
              <a:lnSpc>
                <a:spcPts val="1400"/>
              </a:lnSpc>
            </a:pPr>
            <a:r>
              <a:rPr lang="ru-RU" sz="1400" i="1" dirty="0">
                <a:solidFill>
                  <a:srgbClr val="4F4F4F"/>
                </a:solidFill>
                <a:latin typeface="Open Sans 1 Italics"/>
                <a:ea typeface="Open Sans 1 Italics"/>
                <a:cs typeface="Open Sans 1 Italics"/>
                <a:sym typeface="Open Sans 1 Italics"/>
              </a:rPr>
              <a:t>Годовой отчет за </a:t>
            </a:r>
            <a:r>
              <a:rPr lang="en-US" sz="1400" i="1" dirty="0">
                <a:solidFill>
                  <a:srgbClr val="4F4F4F"/>
                </a:solidFill>
                <a:latin typeface="Open Sans 1 Italics"/>
                <a:ea typeface="Open Sans 1 Italics"/>
                <a:cs typeface="Open Sans 1 Italics"/>
                <a:sym typeface="Open Sans 1 Italics"/>
              </a:rPr>
              <a:t>202</a:t>
            </a:r>
            <a:r>
              <a:rPr lang="ru-RU" sz="1400" i="1" dirty="0">
                <a:solidFill>
                  <a:srgbClr val="4F4F4F"/>
                </a:solidFill>
                <a:latin typeface="Open Sans 1 Italics"/>
                <a:ea typeface="Open Sans 1 Italics"/>
                <a:cs typeface="Open Sans 1 Italics"/>
                <a:sym typeface="Open Sans 1 Italics"/>
              </a:rPr>
              <a:t>5 год</a:t>
            </a:r>
            <a:endParaRPr lang="en-US" sz="1400" i="1" dirty="0">
              <a:solidFill>
                <a:srgbClr val="4F4F4F"/>
              </a:solidFill>
              <a:latin typeface="Open Sans 1 Italics"/>
              <a:ea typeface="Open Sans 1 Italics"/>
              <a:cs typeface="Open Sans 1 Italics"/>
              <a:sym typeface="Open Sans 1 Italics"/>
            </a:endParaRPr>
          </a:p>
        </p:txBody>
      </p:sp>
      <p:grpSp>
        <p:nvGrpSpPr>
          <p:cNvPr id="5" name="Group 2">
            <a:extLst>
              <a:ext uri="{FF2B5EF4-FFF2-40B4-BE49-F238E27FC236}">
                <a16:creationId xmlns:a16="http://schemas.microsoft.com/office/drawing/2014/main" id="{4D50A0CD-CEE4-C0EA-A6AF-C26AC4823A04}"/>
              </a:ext>
            </a:extLst>
          </p:cNvPr>
          <p:cNvGrpSpPr/>
          <p:nvPr/>
        </p:nvGrpSpPr>
        <p:grpSpPr>
          <a:xfrm>
            <a:off x="756000" y="10150006"/>
            <a:ext cx="490114" cy="490114"/>
            <a:chOff x="0" y="0"/>
            <a:chExt cx="812800" cy="812800"/>
          </a:xfrm>
        </p:grpSpPr>
        <p:sp>
          <p:nvSpPr>
            <p:cNvPr id="6" name="Freeform 3">
              <a:extLst>
                <a:ext uri="{FF2B5EF4-FFF2-40B4-BE49-F238E27FC236}">
                  <a16:creationId xmlns:a16="http://schemas.microsoft.com/office/drawing/2014/main" id="{04AAB5BD-776A-4E03-920E-DC92EB3D4E4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DEDED"/>
            </a:solidFill>
          </p:spPr>
          <p:txBody>
            <a:bodyPr anchor="ctr"/>
            <a:lstStyle/>
            <a:p>
              <a:endParaRPr lang="ru-KG"/>
            </a:p>
          </p:txBody>
        </p:sp>
        <p:sp>
          <p:nvSpPr>
            <p:cNvPr id="8" name="TextBox 4">
              <a:extLst>
                <a:ext uri="{FF2B5EF4-FFF2-40B4-BE49-F238E27FC236}">
                  <a16:creationId xmlns:a16="http://schemas.microsoft.com/office/drawing/2014/main" id="{A030C452-0049-BA24-6C49-7D205D9BD6DB}"/>
                </a:ext>
              </a:extLst>
            </p:cNvPr>
            <p:cNvSpPr txBox="1"/>
            <p:nvPr/>
          </p:nvSpPr>
          <p:spPr>
            <a:xfrm>
              <a:off x="76200" y="76200"/>
              <a:ext cx="660400" cy="660400"/>
            </a:xfrm>
            <a:prstGeom prst="rect">
              <a:avLst/>
            </a:prstGeom>
          </p:spPr>
          <p:txBody>
            <a:bodyPr lIns="50800" tIns="50800" rIns="50800" bIns="50800" rtlCol="0" anchor="ctr"/>
            <a:lstStyle/>
            <a:p>
              <a:pPr algn="ctr">
                <a:lnSpc>
                  <a:spcPts val="1439"/>
                </a:lnSpc>
              </a:pPr>
              <a:endParaRPr/>
            </a:p>
          </p:txBody>
        </p:sp>
      </p:grpSp>
      <p:sp>
        <p:nvSpPr>
          <p:cNvPr id="12" name="TextBox 18">
            <a:extLst>
              <a:ext uri="{FF2B5EF4-FFF2-40B4-BE49-F238E27FC236}">
                <a16:creationId xmlns:a16="http://schemas.microsoft.com/office/drawing/2014/main" id="{3CF00762-24E5-B7D4-DE08-BFCAC3E3893A}"/>
              </a:ext>
            </a:extLst>
          </p:cNvPr>
          <p:cNvSpPr txBox="1"/>
          <p:nvPr/>
        </p:nvSpPr>
        <p:spPr>
          <a:xfrm>
            <a:off x="822894" y="10278450"/>
            <a:ext cx="377272" cy="271485"/>
          </a:xfrm>
          <a:prstGeom prst="rect">
            <a:avLst/>
          </a:prstGeom>
        </p:spPr>
        <p:txBody>
          <a:bodyPr lIns="0" tIns="0" rIns="0" bIns="0" rtlCol="0" anchor="ctr">
            <a:spAutoFit/>
          </a:bodyPr>
          <a:lstStyle/>
          <a:p>
            <a:pPr algn="ctr">
              <a:lnSpc>
                <a:spcPts val="2100"/>
              </a:lnSpc>
            </a:pPr>
            <a:r>
              <a:rPr lang="ru-RU" sz="2100" b="1" dirty="0">
                <a:solidFill>
                  <a:srgbClr val="002F80"/>
                </a:solidFill>
                <a:latin typeface="Open Sans 1 Bold"/>
                <a:ea typeface="Open Sans 1 Bold"/>
                <a:cs typeface="Open Sans 1 Bold"/>
                <a:sym typeface="Open Sans 1 Bold"/>
              </a:rPr>
              <a:t>36</a:t>
            </a:r>
            <a:endParaRPr lang="en-US" sz="2100" b="1" dirty="0">
              <a:solidFill>
                <a:srgbClr val="002F80"/>
              </a:solidFill>
              <a:latin typeface="Open Sans 1 Bold"/>
              <a:ea typeface="Open Sans 1 Bold"/>
              <a:cs typeface="Open Sans 1 Bold"/>
              <a:sym typeface="Open Sans 1 Bold"/>
            </a:endParaRPr>
          </a:p>
        </p:txBody>
      </p:sp>
      <p:sp>
        <p:nvSpPr>
          <p:cNvPr id="18" name="AutoShape 6">
            <a:extLst>
              <a:ext uri="{FF2B5EF4-FFF2-40B4-BE49-F238E27FC236}">
                <a16:creationId xmlns:a16="http://schemas.microsoft.com/office/drawing/2014/main" id="{C45E347A-993E-2AB7-86F4-FBC92AFFDD31}"/>
              </a:ext>
            </a:extLst>
          </p:cNvPr>
          <p:cNvSpPr/>
          <p:nvPr/>
        </p:nvSpPr>
        <p:spPr>
          <a:xfrm>
            <a:off x="958850" y="850900"/>
            <a:ext cx="613868" cy="0"/>
          </a:xfrm>
          <a:prstGeom prst="line">
            <a:avLst/>
          </a:prstGeom>
          <a:ln w="47625" cap="rnd">
            <a:solidFill>
              <a:srgbClr val="FEBA3A"/>
            </a:solidFill>
            <a:prstDash val="solid"/>
            <a:headEnd type="none" w="sm" len="sm"/>
            <a:tailEnd type="none" w="sm" len="sm"/>
          </a:ln>
        </p:spPr>
      </p:sp>
      <p:sp>
        <p:nvSpPr>
          <p:cNvPr id="9" name="TextBox 14">
            <a:extLst>
              <a:ext uri="{FF2B5EF4-FFF2-40B4-BE49-F238E27FC236}">
                <a16:creationId xmlns:a16="http://schemas.microsoft.com/office/drawing/2014/main" id="{4666437F-AF1A-5F8B-0D84-F59F5B7487C1}"/>
              </a:ext>
            </a:extLst>
          </p:cNvPr>
          <p:cNvSpPr txBox="1"/>
          <p:nvPr/>
        </p:nvSpPr>
        <p:spPr>
          <a:xfrm>
            <a:off x="801948" y="969030"/>
            <a:ext cx="6268070" cy="984885"/>
          </a:xfrm>
          <a:prstGeom prst="rect">
            <a:avLst/>
          </a:prstGeom>
        </p:spPr>
        <p:txBody>
          <a:bodyPr wrap="square" lIns="0" tIns="0" rIns="0" bIns="0" rtlCol="0" anchor="t">
            <a:spAutoFit/>
          </a:bodyPr>
          <a:lstStyle/>
          <a:p>
            <a:pPr algn="ctr"/>
            <a:r>
              <a:rPr lang="ru-KG" sz="1600" b="1" dirty="0">
                <a:solidFill>
                  <a:srgbClr val="002F80"/>
                </a:solidFill>
                <a:latin typeface="Open Sans 2 Ultra-Bold"/>
                <a:ea typeface="Open Sans 2 Ultra-Bold"/>
                <a:cs typeface="Open Sans 2 Ultra-Bold"/>
              </a:rPr>
              <a:t>АУДИТОРСКОЕ ЗАКЛЮЧЕНИЕ</a:t>
            </a:r>
            <a:endParaRPr lang="ru-RU" sz="1600" b="1" dirty="0">
              <a:solidFill>
                <a:srgbClr val="002F80"/>
              </a:solidFill>
              <a:latin typeface="Open Sans 2 Ultra-Bold"/>
              <a:ea typeface="Open Sans 2 Ultra-Bold"/>
              <a:cs typeface="Open Sans 2 Ultra-Bold"/>
            </a:endParaRPr>
          </a:p>
          <a:p>
            <a:pPr algn="ctr"/>
            <a:r>
              <a:rPr lang="ru-RU" sz="1600" b="1" dirty="0">
                <a:solidFill>
                  <a:srgbClr val="002F80"/>
                </a:solidFill>
                <a:latin typeface="Open Sans 2 Ultra-Bold"/>
                <a:ea typeface="Open Sans 2 Ultra-Bold"/>
                <a:cs typeface="Open Sans 2 Ultra-Bold"/>
              </a:rPr>
              <a:t>ОСОО «ГРАНТ ТОРНТОН» О ФИНАНСОВОЙ ОТЧЕТНОСТИ</a:t>
            </a:r>
            <a:endParaRPr lang="ru-KG" sz="1600" b="1" dirty="0">
              <a:solidFill>
                <a:srgbClr val="002F80"/>
              </a:solidFill>
              <a:latin typeface="Open Sans 2 Ultra-Bold"/>
              <a:ea typeface="Open Sans 2 Ultra-Bold"/>
              <a:cs typeface="Open Sans 2 Ultra-Bold"/>
            </a:endParaRPr>
          </a:p>
          <a:p>
            <a:pPr algn="ctr"/>
            <a:r>
              <a:rPr lang="ru-RU" sz="1600" b="1" dirty="0">
                <a:solidFill>
                  <a:srgbClr val="002F80"/>
                </a:solidFill>
                <a:latin typeface="Open Sans 2 Ultra-Bold"/>
                <a:ea typeface="Open Sans 2 Ultra-Bold"/>
                <a:cs typeface="Open Sans 2 Ultra-Bold"/>
              </a:rPr>
              <a:t>АГЕНТСТВА ПО ЗАЩИТЕ ДЕПОЗИТОВ </a:t>
            </a:r>
          </a:p>
          <a:p>
            <a:pPr algn="ctr"/>
            <a:r>
              <a:rPr lang="ru-RU" sz="1600" b="1" dirty="0">
                <a:solidFill>
                  <a:srgbClr val="002F80"/>
                </a:solidFill>
                <a:latin typeface="Open Sans 2 Ultra-Bold"/>
                <a:ea typeface="Open Sans 2 Ultra-Bold"/>
                <a:cs typeface="Open Sans 2 Ultra-Bold"/>
              </a:rPr>
              <a:t>КЫРГЫЗСКОЙ РЕСПУБЛИКИ</a:t>
            </a:r>
            <a:endParaRPr lang="ru-KG" sz="1600" b="1" dirty="0">
              <a:solidFill>
                <a:srgbClr val="002F80"/>
              </a:solidFill>
              <a:latin typeface="Open Sans 2 Ultra-Bold"/>
              <a:ea typeface="Open Sans 2 Ultra-Bold"/>
              <a:cs typeface="Open Sans 2 Ultra-Bold"/>
            </a:endParaRPr>
          </a:p>
        </p:txBody>
      </p:sp>
      <p:sp>
        <p:nvSpPr>
          <p:cNvPr id="10" name="TextBox 14">
            <a:extLst>
              <a:ext uri="{FF2B5EF4-FFF2-40B4-BE49-F238E27FC236}">
                <a16:creationId xmlns:a16="http://schemas.microsoft.com/office/drawing/2014/main" id="{C64DC359-FE34-ADCD-7E41-CACEB2CAEC5A}"/>
              </a:ext>
            </a:extLst>
          </p:cNvPr>
          <p:cNvSpPr txBox="1"/>
          <p:nvPr/>
        </p:nvSpPr>
        <p:spPr>
          <a:xfrm>
            <a:off x="958850" y="383143"/>
            <a:ext cx="6268070" cy="215444"/>
          </a:xfrm>
          <a:prstGeom prst="rect">
            <a:avLst/>
          </a:prstGeom>
        </p:spPr>
        <p:txBody>
          <a:bodyPr wrap="square" lIns="0" tIns="0" rIns="0" bIns="0" rtlCol="0" anchor="t">
            <a:spAutoFit/>
          </a:bodyPr>
          <a:lstStyle/>
          <a:p>
            <a:r>
              <a:rPr lang="ru-RU" sz="1400" b="1" dirty="0">
                <a:solidFill>
                  <a:srgbClr val="002F80"/>
                </a:solidFill>
                <a:latin typeface="Open Sans 2 Ultra-Bold"/>
                <a:ea typeface="Open Sans 2 Ultra-Bold"/>
                <a:cs typeface="Open Sans 2 Ultra-Bold"/>
              </a:rPr>
              <a:t>Приложение 5. </a:t>
            </a:r>
            <a:endParaRPr lang="ru-KG" sz="1400" b="1" dirty="0">
              <a:solidFill>
                <a:srgbClr val="002F80"/>
              </a:solidFill>
              <a:latin typeface="Open Sans 2 Ultra-Bold"/>
              <a:ea typeface="Open Sans 2 Ultra-Bold"/>
              <a:cs typeface="Open Sans 2 Ultra-Bold"/>
            </a:endParaRPr>
          </a:p>
        </p:txBody>
      </p:sp>
      <p:sp>
        <p:nvSpPr>
          <p:cNvPr id="7" name="TextBox 6">
            <a:extLst>
              <a:ext uri="{FF2B5EF4-FFF2-40B4-BE49-F238E27FC236}">
                <a16:creationId xmlns:a16="http://schemas.microsoft.com/office/drawing/2014/main" id="{B0D0AC68-4A21-4CD9-DD8C-E59C8D079EEF}"/>
              </a:ext>
            </a:extLst>
          </p:cNvPr>
          <p:cNvSpPr txBox="1"/>
          <p:nvPr/>
        </p:nvSpPr>
        <p:spPr>
          <a:xfrm>
            <a:off x="756000" y="2285491"/>
            <a:ext cx="6299067" cy="6924973"/>
          </a:xfrm>
          <a:prstGeom prst="rect">
            <a:avLst/>
          </a:prstGeom>
          <a:noFill/>
        </p:spPr>
        <p:txBody>
          <a:bodyPr wrap="square">
            <a:spAutoFit/>
          </a:bodyPr>
          <a:lstStyle/>
          <a:p>
            <a:pPr algn="just"/>
            <a:r>
              <a:rPr lang="ru-RU" sz="1200" b="1" dirty="0"/>
              <a:t>Совету Директоров Агентства по защите депозитов Кыргызской Республики</a:t>
            </a:r>
            <a:endParaRPr lang="ru-KG" sz="1200" b="1" dirty="0"/>
          </a:p>
          <a:p>
            <a:pPr algn="just"/>
            <a:r>
              <a:rPr lang="ru-RU" sz="1200" i="1" dirty="0"/>
              <a:t> </a:t>
            </a:r>
            <a:endParaRPr lang="ru-KG" sz="1200" dirty="0"/>
          </a:p>
          <a:p>
            <a:pPr algn="just"/>
            <a:r>
              <a:rPr lang="ru-RU" sz="1200" b="1" i="1" dirty="0"/>
              <a:t>Мнение</a:t>
            </a:r>
            <a:endParaRPr lang="ru-KG" sz="1200" dirty="0"/>
          </a:p>
          <a:p>
            <a:pPr algn="just"/>
            <a:r>
              <a:rPr lang="ru-RU" sz="1200" dirty="0"/>
              <a:t>Мы провели аудит финансовой отчетности Агентства по защите депозитов Кыргызской Республики (Агентство), состоящей из отчета о финансовом положении по состоянию на 31 декабря 2025 года, отчета о совокупном доходе, отчета об изменениях в фонде защиты депозитов и отчета о движении денежных средств за год, закончившийся на указанную дату, а также примечаний к финансовой отчетности, включая краткий обзор основных положений учетной политики.</a:t>
            </a:r>
            <a:endParaRPr lang="ru-KG" sz="1200" dirty="0"/>
          </a:p>
          <a:p>
            <a:pPr algn="just"/>
            <a:r>
              <a:rPr lang="ru-RU" sz="1200" dirty="0"/>
              <a:t>По нашему мнению, прилагаемая финансовая отчетность отражает достоверно во всех существенных аспектах финансовое положение Агентства по состоянию на 31 декабря 2025 года, а также ее финансовые результаты и движение денежных средств за год, закончившийся на указанную дату, в соответствии со стандартами финансовой отчетности МСФО, выпущенными Советом по международным стандартам финансовой отчетности (стандартами финансовой отчетности МСФО).</a:t>
            </a:r>
            <a:endParaRPr lang="ru-KG" sz="1200" dirty="0"/>
          </a:p>
          <a:p>
            <a:pPr algn="just"/>
            <a:endParaRPr lang="ru-RU" sz="1200" b="1" i="1" dirty="0"/>
          </a:p>
          <a:p>
            <a:pPr algn="just"/>
            <a:r>
              <a:rPr lang="ru-RU" sz="1200" b="1" i="1" dirty="0"/>
              <a:t>Основание для выражения мнения</a:t>
            </a:r>
            <a:endParaRPr lang="ru-KG" sz="1200" dirty="0"/>
          </a:p>
          <a:p>
            <a:pPr algn="just"/>
            <a:r>
              <a:rPr lang="ru-RU" sz="1200" dirty="0"/>
              <a:t>Мы провели аудит в соответствии с Международными стандартами аудита (МСА). Наши обязанности в соответствии с этими стандартами описаны далее в разделе "Ответственность аудитора за аудит финансовой отчетности" нашего аудиторского заключения. Мы независимы по отношению к Агентству в соответствии с этическими требованиями, применимыми к нашему аудиту финансовой отчетности в Кыргызской Республики, и мы выполнили наши прочие этические обязанности в соответствии с данными требованиями. Мы полагаем, что полученные нами аудиторские доказательства являются достаточными и надлежащими, чтобы служить основанием для выражения нами мнения.</a:t>
            </a:r>
            <a:endParaRPr lang="ru-KG" sz="1200" dirty="0"/>
          </a:p>
          <a:p>
            <a:pPr algn="just"/>
            <a:endParaRPr lang="ru-RU" sz="1200" b="1" i="1" dirty="0"/>
          </a:p>
          <a:p>
            <a:pPr algn="just"/>
            <a:r>
              <a:rPr lang="ru-RU" sz="1200" b="1" i="1" dirty="0"/>
              <a:t>Информация о предыдущем аудите</a:t>
            </a:r>
            <a:endParaRPr lang="ru-KG" sz="1200" dirty="0"/>
          </a:p>
          <a:p>
            <a:pPr algn="just"/>
            <a:r>
              <a:rPr lang="ru-RU" sz="1200" dirty="0"/>
              <a:t>Финансовая отчетность за год, закончившийся 31 декабря 2024 года, была </a:t>
            </a:r>
            <a:r>
              <a:rPr lang="ru-RU" sz="1200" dirty="0" err="1"/>
              <a:t>проаудирована</a:t>
            </a:r>
            <a:r>
              <a:rPr lang="ru-RU" sz="1200" dirty="0"/>
              <a:t> другим аудитором, который 10 марта 2025 года выразил немодифицированное мнение по этой отчетности.</a:t>
            </a:r>
          </a:p>
          <a:p>
            <a:pPr algn="just"/>
            <a:endParaRPr lang="ru-RU" sz="1200" b="1" i="1" dirty="0"/>
          </a:p>
          <a:p>
            <a:pPr algn="just"/>
            <a:r>
              <a:rPr lang="ru-RU" sz="1200" b="1" i="1" dirty="0"/>
              <a:t>Ответственность руководства и лиц, отвечающих за корпоративное управление, за финансовую отчетность</a:t>
            </a:r>
            <a:endParaRPr lang="ru-KG" sz="1200" b="1" dirty="0"/>
          </a:p>
          <a:p>
            <a:pPr algn="just"/>
            <a:r>
              <a:rPr lang="ru-RU" sz="1200" dirty="0"/>
              <a:t>Руководство несет ответственность за подготовку и достоверное представление указанной финансовой отчетности в соответствии с МСФО и за систему внутреннего контроля, которую руководство считает необходимой для подготовки финансовой отчетности, не содержащей существенных искажений вследствие недобросовестных действий или ошибок.</a:t>
            </a:r>
            <a:endParaRPr lang="ru-KG" sz="1200" dirty="0"/>
          </a:p>
        </p:txBody>
      </p:sp>
    </p:spTree>
    <p:extLst>
      <p:ext uri="{BB962C8B-B14F-4D97-AF65-F5344CB8AC3E}">
        <p14:creationId xmlns:p14="http://schemas.microsoft.com/office/powerpoint/2010/main" val="19628785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5DCD5E-051D-D364-C4DE-B744BEC769F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565309D-384B-D575-B2A8-92680B5D7EAA}"/>
              </a:ext>
            </a:extLst>
          </p:cNvPr>
          <p:cNvSpPr/>
          <p:nvPr/>
        </p:nvSpPr>
        <p:spPr>
          <a:xfrm>
            <a:off x="0" y="12700"/>
            <a:ext cx="7556500" cy="10692000"/>
          </a:xfrm>
          <a:custGeom>
            <a:avLst/>
            <a:gdLst/>
            <a:ahLst/>
            <a:cxnLst/>
            <a:rect l="l" t="t" r="r" b="b"/>
            <a:pathLst>
              <a:path w="7560000" h="10692000">
                <a:moveTo>
                  <a:pt x="0" y="0"/>
                </a:moveTo>
                <a:lnTo>
                  <a:pt x="7560000" y="0"/>
                </a:lnTo>
                <a:lnTo>
                  <a:pt x="7560000" y="10692000"/>
                </a:lnTo>
                <a:lnTo>
                  <a:pt x="0" y="10692000"/>
                </a:lnTo>
                <a:lnTo>
                  <a:pt x="0" y="0"/>
                </a:lnTo>
                <a:close/>
              </a:path>
            </a:pathLst>
          </a:custGeom>
          <a:blipFill>
            <a:blip r:embed="rId3"/>
            <a:stretch>
              <a:fillRect l="-4952" t="-1069" r="-168243" b="-1069"/>
            </a:stretch>
          </a:blipFill>
        </p:spPr>
        <p:txBody>
          <a:bodyPr/>
          <a:lstStyle/>
          <a:p>
            <a:endParaRPr lang="ru-KG" dirty="0"/>
          </a:p>
        </p:txBody>
      </p:sp>
      <p:sp>
        <p:nvSpPr>
          <p:cNvPr id="3" name="AutoShape 7">
            <a:extLst>
              <a:ext uri="{FF2B5EF4-FFF2-40B4-BE49-F238E27FC236}">
                <a16:creationId xmlns:a16="http://schemas.microsoft.com/office/drawing/2014/main" id="{4F609742-3ADB-7CF5-2B5C-EE23597FE148}"/>
              </a:ext>
            </a:extLst>
          </p:cNvPr>
          <p:cNvSpPr/>
          <p:nvPr/>
        </p:nvSpPr>
        <p:spPr>
          <a:xfrm>
            <a:off x="756000" y="10042933"/>
            <a:ext cx="6047992" cy="2381"/>
          </a:xfrm>
          <a:prstGeom prst="line">
            <a:avLst/>
          </a:prstGeom>
          <a:ln w="19050" cap="rnd">
            <a:solidFill>
              <a:srgbClr val="4F4F4F"/>
            </a:solidFill>
            <a:prstDash val="solid"/>
            <a:headEnd type="none" w="sm" len="sm"/>
            <a:tailEnd type="none" w="sm" len="sm"/>
          </a:ln>
        </p:spPr>
      </p:sp>
      <p:sp>
        <p:nvSpPr>
          <p:cNvPr id="4" name="TextBox 15">
            <a:extLst>
              <a:ext uri="{FF2B5EF4-FFF2-40B4-BE49-F238E27FC236}">
                <a16:creationId xmlns:a16="http://schemas.microsoft.com/office/drawing/2014/main" id="{2B8FD355-300A-BD7F-6373-906891494341}"/>
              </a:ext>
            </a:extLst>
          </p:cNvPr>
          <p:cNvSpPr txBox="1"/>
          <p:nvPr/>
        </p:nvSpPr>
        <p:spPr>
          <a:xfrm>
            <a:off x="3614078" y="10284501"/>
            <a:ext cx="3201564" cy="181012"/>
          </a:xfrm>
          <a:prstGeom prst="rect">
            <a:avLst/>
          </a:prstGeom>
        </p:spPr>
        <p:txBody>
          <a:bodyPr lIns="0" tIns="0" rIns="0" bIns="0" rtlCol="0" anchor="t">
            <a:spAutoFit/>
          </a:bodyPr>
          <a:lstStyle/>
          <a:p>
            <a:pPr algn="r">
              <a:lnSpc>
                <a:spcPts val="1400"/>
              </a:lnSpc>
            </a:pPr>
            <a:r>
              <a:rPr lang="ru-RU" sz="1400" i="1" dirty="0">
                <a:solidFill>
                  <a:srgbClr val="4F4F4F"/>
                </a:solidFill>
                <a:latin typeface="Open Sans 1 Italics"/>
                <a:ea typeface="Open Sans 1 Italics"/>
                <a:cs typeface="Open Sans 1 Italics"/>
                <a:sym typeface="Open Sans 1 Italics"/>
              </a:rPr>
              <a:t>Годовой отчет за </a:t>
            </a:r>
            <a:r>
              <a:rPr lang="en-US" sz="1400" i="1" dirty="0">
                <a:solidFill>
                  <a:srgbClr val="4F4F4F"/>
                </a:solidFill>
                <a:latin typeface="Open Sans 1 Italics"/>
                <a:ea typeface="Open Sans 1 Italics"/>
                <a:cs typeface="Open Sans 1 Italics"/>
                <a:sym typeface="Open Sans 1 Italics"/>
              </a:rPr>
              <a:t>202</a:t>
            </a:r>
            <a:r>
              <a:rPr lang="ru-RU" sz="1400" i="1" dirty="0">
                <a:solidFill>
                  <a:srgbClr val="4F4F4F"/>
                </a:solidFill>
                <a:latin typeface="Open Sans 1 Italics"/>
                <a:ea typeface="Open Sans 1 Italics"/>
                <a:cs typeface="Open Sans 1 Italics"/>
                <a:sym typeface="Open Sans 1 Italics"/>
              </a:rPr>
              <a:t>5 год</a:t>
            </a:r>
            <a:endParaRPr lang="en-US" sz="1400" i="1" dirty="0">
              <a:solidFill>
                <a:srgbClr val="4F4F4F"/>
              </a:solidFill>
              <a:latin typeface="Open Sans 1 Italics"/>
              <a:ea typeface="Open Sans 1 Italics"/>
              <a:cs typeface="Open Sans 1 Italics"/>
              <a:sym typeface="Open Sans 1 Italics"/>
            </a:endParaRPr>
          </a:p>
        </p:txBody>
      </p:sp>
      <p:grpSp>
        <p:nvGrpSpPr>
          <p:cNvPr id="5" name="Group 2">
            <a:extLst>
              <a:ext uri="{FF2B5EF4-FFF2-40B4-BE49-F238E27FC236}">
                <a16:creationId xmlns:a16="http://schemas.microsoft.com/office/drawing/2014/main" id="{2590CAF8-BDBD-D277-BE7A-C513B8F51777}"/>
              </a:ext>
            </a:extLst>
          </p:cNvPr>
          <p:cNvGrpSpPr/>
          <p:nvPr/>
        </p:nvGrpSpPr>
        <p:grpSpPr>
          <a:xfrm>
            <a:off x="756000" y="10150006"/>
            <a:ext cx="490114" cy="490114"/>
            <a:chOff x="0" y="0"/>
            <a:chExt cx="812800" cy="812800"/>
          </a:xfrm>
        </p:grpSpPr>
        <p:sp>
          <p:nvSpPr>
            <p:cNvPr id="6" name="Freeform 3">
              <a:extLst>
                <a:ext uri="{FF2B5EF4-FFF2-40B4-BE49-F238E27FC236}">
                  <a16:creationId xmlns:a16="http://schemas.microsoft.com/office/drawing/2014/main" id="{BC41A222-7852-A817-EB90-DA8FC39C0DE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DEDED"/>
            </a:solidFill>
          </p:spPr>
          <p:txBody>
            <a:bodyPr anchor="ctr"/>
            <a:lstStyle/>
            <a:p>
              <a:endParaRPr lang="ru-KG"/>
            </a:p>
          </p:txBody>
        </p:sp>
        <p:sp>
          <p:nvSpPr>
            <p:cNvPr id="8" name="TextBox 4">
              <a:extLst>
                <a:ext uri="{FF2B5EF4-FFF2-40B4-BE49-F238E27FC236}">
                  <a16:creationId xmlns:a16="http://schemas.microsoft.com/office/drawing/2014/main" id="{03042633-DD3F-ACF8-063E-45D42C369D94}"/>
                </a:ext>
              </a:extLst>
            </p:cNvPr>
            <p:cNvSpPr txBox="1"/>
            <p:nvPr/>
          </p:nvSpPr>
          <p:spPr>
            <a:xfrm>
              <a:off x="76200" y="76200"/>
              <a:ext cx="660400" cy="660400"/>
            </a:xfrm>
            <a:prstGeom prst="rect">
              <a:avLst/>
            </a:prstGeom>
          </p:spPr>
          <p:txBody>
            <a:bodyPr lIns="50800" tIns="50800" rIns="50800" bIns="50800" rtlCol="0" anchor="ctr"/>
            <a:lstStyle/>
            <a:p>
              <a:pPr algn="ctr">
                <a:lnSpc>
                  <a:spcPts val="1439"/>
                </a:lnSpc>
              </a:pPr>
              <a:endParaRPr/>
            </a:p>
          </p:txBody>
        </p:sp>
      </p:grpSp>
      <p:sp>
        <p:nvSpPr>
          <p:cNvPr id="12" name="TextBox 18">
            <a:extLst>
              <a:ext uri="{FF2B5EF4-FFF2-40B4-BE49-F238E27FC236}">
                <a16:creationId xmlns:a16="http://schemas.microsoft.com/office/drawing/2014/main" id="{DA6A5850-E38B-0A38-5898-BAE441D1D2E3}"/>
              </a:ext>
            </a:extLst>
          </p:cNvPr>
          <p:cNvSpPr txBox="1"/>
          <p:nvPr/>
        </p:nvSpPr>
        <p:spPr>
          <a:xfrm>
            <a:off x="822894" y="10278450"/>
            <a:ext cx="377272" cy="271485"/>
          </a:xfrm>
          <a:prstGeom prst="rect">
            <a:avLst/>
          </a:prstGeom>
        </p:spPr>
        <p:txBody>
          <a:bodyPr lIns="0" tIns="0" rIns="0" bIns="0" rtlCol="0" anchor="ctr">
            <a:spAutoFit/>
          </a:bodyPr>
          <a:lstStyle/>
          <a:p>
            <a:pPr algn="ctr">
              <a:lnSpc>
                <a:spcPts val="2100"/>
              </a:lnSpc>
            </a:pPr>
            <a:r>
              <a:rPr lang="ru-RU" sz="2100" b="1" dirty="0">
                <a:solidFill>
                  <a:srgbClr val="002F80"/>
                </a:solidFill>
                <a:latin typeface="Open Sans 1 Bold"/>
                <a:ea typeface="Open Sans 1 Bold"/>
                <a:cs typeface="Open Sans 1 Bold"/>
                <a:sym typeface="Open Sans 1 Bold"/>
              </a:rPr>
              <a:t>37</a:t>
            </a:r>
            <a:endParaRPr lang="en-US" sz="2100" b="1" dirty="0">
              <a:solidFill>
                <a:srgbClr val="002F80"/>
              </a:solidFill>
              <a:latin typeface="Open Sans 1 Bold"/>
              <a:ea typeface="Open Sans 1 Bold"/>
              <a:cs typeface="Open Sans 1 Bold"/>
              <a:sym typeface="Open Sans 1 Bold"/>
            </a:endParaRPr>
          </a:p>
        </p:txBody>
      </p:sp>
      <p:sp>
        <p:nvSpPr>
          <p:cNvPr id="18" name="AutoShape 6">
            <a:extLst>
              <a:ext uri="{FF2B5EF4-FFF2-40B4-BE49-F238E27FC236}">
                <a16:creationId xmlns:a16="http://schemas.microsoft.com/office/drawing/2014/main" id="{9FAAF651-BB55-AAB4-78FD-B8A3561B3AB8}"/>
              </a:ext>
            </a:extLst>
          </p:cNvPr>
          <p:cNvSpPr/>
          <p:nvPr/>
        </p:nvSpPr>
        <p:spPr>
          <a:xfrm>
            <a:off x="958850" y="850900"/>
            <a:ext cx="613868" cy="0"/>
          </a:xfrm>
          <a:prstGeom prst="line">
            <a:avLst/>
          </a:prstGeom>
          <a:ln w="47625" cap="rnd">
            <a:solidFill>
              <a:srgbClr val="FEBA3A"/>
            </a:solidFill>
            <a:prstDash val="solid"/>
            <a:headEnd type="none" w="sm" len="sm"/>
            <a:tailEnd type="none" w="sm" len="sm"/>
          </a:ln>
        </p:spPr>
      </p:sp>
      <p:sp>
        <p:nvSpPr>
          <p:cNvPr id="10" name="TextBox 14">
            <a:extLst>
              <a:ext uri="{FF2B5EF4-FFF2-40B4-BE49-F238E27FC236}">
                <a16:creationId xmlns:a16="http://schemas.microsoft.com/office/drawing/2014/main" id="{E6CFB66B-855C-4BBC-CE50-4AA339EC06E2}"/>
              </a:ext>
            </a:extLst>
          </p:cNvPr>
          <p:cNvSpPr txBox="1"/>
          <p:nvPr/>
        </p:nvSpPr>
        <p:spPr>
          <a:xfrm>
            <a:off x="958850" y="383143"/>
            <a:ext cx="6268070" cy="215444"/>
          </a:xfrm>
          <a:prstGeom prst="rect">
            <a:avLst/>
          </a:prstGeom>
        </p:spPr>
        <p:txBody>
          <a:bodyPr wrap="square" lIns="0" tIns="0" rIns="0" bIns="0" rtlCol="0" anchor="t">
            <a:spAutoFit/>
          </a:bodyPr>
          <a:lstStyle/>
          <a:p>
            <a:r>
              <a:rPr lang="ru-RU" sz="1400" b="1" dirty="0">
                <a:solidFill>
                  <a:srgbClr val="002F80"/>
                </a:solidFill>
                <a:latin typeface="Open Sans 2 Ultra-Bold"/>
                <a:ea typeface="Open Sans 2 Ultra-Bold"/>
                <a:cs typeface="Open Sans 2 Ultra-Bold"/>
              </a:rPr>
              <a:t>Приложение 5. </a:t>
            </a:r>
            <a:endParaRPr lang="ru-KG" sz="1400" b="1" dirty="0">
              <a:solidFill>
                <a:srgbClr val="002F80"/>
              </a:solidFill>
              <a:latin typeface="Open Sans 2 Ultra-Bold"/>
              <a:ea typeface="Open Sans 2 Ultra-Bold"/>
              <a:cs typeface="Open Sans 2 Ultra-Bold"/>
            </a:endParaRPr>
          </a:p>
        </p:txBody>
      </p:sp>
      <p:sp>
        <p:nvSpPr>
          <p:cNvPr id="13" name="TextBox 12">
            <a:extLst>
              <a:ext uri="{FF2B5EF4-FFF2-40B4-BE49-F238E27FC236}">
                <a16:creationId xmlns:a16="http://schemas.microsoft.com/office/drawing/2014/main" id="{97E3F888-A274-F5EA-92CE-8B12088EC981}"/>
              </a:ext>
            </a:extLst>
          </p:cNvPr>
          <p:cNvSpPr txBox="1"/>
          <p:nvPr/>
        </p:nvSpPr>
        <p:spPr>
          <a:xfrm>
            <a:off x="822894" y="1003501"/>
            <a:ext cx="6299067" cy="8956298"/>
          </a:xfrm>
          <a:prstGeom prst="rect">
            <a:avLst/>
          </a:prstGeom>
          <a:noFill/>
        </p:spPr>
        <p:txBody>
          <a:bodyPr wrap="square">
            <a:spAutoFit/>
          </a:bodyPr>
          <a:lstStyle/>
          <a:p>
            <a:pPr algn="just"/>
            <a:r>
              <a:rPr lang="ru-RU" sz="1200" dirty="0"/>
              <a:t>При подготовке финансовой отчетности руководство несет ответственность за оценку способности Агентства продолжать непрерывно свою деятельность, за раскрытие в соответствующих случаях сведений, относящихся к непрерывности деятельности, и за составление отчетности на основе допущения о непрерывности деятельности, за исключением случаев, когда руководство намеревается ликвидировать Агентство, прекратить ее деятельность или когда у него отсутствует какая-либо иная реальная альтернатива, кроме ликвидации или прекращения деятельности.</a:t>
            </a:r>
            <a:endParaRPr lang="ru-KG" sz="1200" dirty="0"/>
          </a:p>
          <a:p>
            <a:pPr algn="just"/>
            <a:r>
              <a:rPr lang="ru-RU" sz="1200" dirty="0"/>
              <a:t>Лица, отвечающие за корпоративное управление, несут ответственность за надзор за подготовкой финансовой отчетности Агентства.</a:t>
            </a:r>
            <a:endParaRPr lang="ru-KG" sz="1200" dirty="0"/>
          </a:p>
          <a:p>
            <a:pPr algn="just"/>
            <a:endParaRPr lang="ru-RU" sz="1200" b="1" i="1" dirty="0"/>
          </a:p>
          <a:p>
            <a:pPr algn="just"/>
            <a:r>
              <a:rPr lang="ru-RU" sz="1200" b="1" i="1" dirty="0"/>
              <a:t>Ответственность аудитора за аудит финансовой отчетности </a:t>
            </a:r>
            <a:endParaRPr lang="ru-KG" sz="1200" b="1" dirty="0"/>
          </a:p>
          <a:p>
            <a:pPr algn="just"/>
            <a:r>
              <a:rPr lang="ru-RU" sz="1200" dirty="0"/>
              <a:t> Наша цель состоит в получении разумной уверенности в том, что финансовая отчетность не содержит существенных искажений вследствие недобросовестных действий или ошибок, и в составлении аудиторского заключения, содержащего наше мнение. Разумная уверенность представляет собой высокую степень уверенности, но не является гарантией того, что аудит, проведенный в соответствии с МСА, всегда выявляет существенные искажения при их наличии. Искажения могут быть результатом недобросовестных действий или ошибок и считаются существенными, если можно обоснованно предположить, что в отдельности или в совокупности они могут повлиять на экономические решения пользователей, принимаемые на основе этой финансовой отчетности. </a:t>
            </a:r>
            <a:endParaRPr lang="ru-KG" sz="1200" dirty="0"/>
          </a:p>
          <a:p>
            <a:pPr algn="just"/>
            <a:endParaRPr lang="ru-RU" sz="1200" dirty="0"/>
          </a:p>
          <a:p>
            <a:pPr algn="just"/>
            <a:r>
              <a:rPr lang="ru-RU" sz="1200" dirty="0"/>
              <a:t>В рамках аудита, проводимого в соответствии с МСА, мы применяем профессиональное суждение и сохраняем профессиональный скептицизм на протяжении всего аудита. Кроме того, мы выполняем следующее: </a:t>
            </a:r>
          </a:p>
          <a:p>
            <a:pPr algn="just"/>
            <a:endParaRPr lang="ru-KG" sz="1200" dirty="0"/>
          </a:p>
          <a:p>
            <a:pPr marL="171450" lvl="0" indent="-171450" algn="just">
              <a:buFont typeface="Wingdings" panose="05000000000000000000" pitchFamily="2" charset="2"/>
              <a:buChar char="§"/>
            </a:pPr>
            <a:r>
              <a:rPr lang="ru-RU" sz="1200" dirty="0"/>
              <a:t>выявляем и оцениваем риски существенного искажения финансовой отчетности вследствие недобросовестных действий или ошибок; разрабатываем и проводим аудиторские процедуры в ответ на эти риски; получаем аудиторские доказательства, являющиеся достаточными и надлежащими, чтобы служить основанием для выражения нашего мнения. Риск не обнаружения существенного искажения в результате недобросовестных действий выше, чем риск не обнаружения существенного искажения в результате ошибки, так как недобросовестные действия могут включать сговор, подлог, умышленный пропуск, искаженное представление информации или действия в обход системы внутреннего контроля;</a:t>
            </a:r>
          </a:p>
          <a:p>
            <a:pPr lvl="0" algn="just"/>
            <a:endParaRPr lang="ru-RU" sz="1200" dirty="0"/>
          </a:p>
          <a:p>
            <a:pPr marL="171450" lvl="0" indent="-171450" algn="just">
              <a:buFont typeface="Wingdings" panose="05000000000000000000" pitchFamily="2" charset="2"/>
              <a:buChar char="§"/>
            </a:pPr>
            <a:r>
              <a:rPr lang="ru-RU" sz="1200" dirty="0"/>
              <a:t>получаем понимание системы внутреннего контроля, имеющей значение для аудита, с целью разработки аудиторских процедур, соответствующих обстоятельствам, но не с целью выражения мнения об эффективности системы внутреннего контроля Агентства;</a:t>
            </a:r>
          </a:p>
          <a:p>
            <a:pPr lvl="0" algn="just"/>
            <a:endParaRPr lang="ru-RU" sz="1200" dirty="0"/>
          </a:p>
          <a:p>
            <a:pPr marL="171450" lvl="0" indent="-171450" algn="just">
              <a:buFont typeface="Wingdings" panose="05000000000000000000" pitchFamily="2" charset="2"/>
              <a:buChar char="§"/>
            </a:pPr>
            <a:r>
              <a:rPr lang="ru-RU" sz="1200" dirty="0"/>
              <a:t>оцениваем надлежащий характер применяемой учетной политики, обоснованность бухгалтерских оценок и соответствующего раскрытия информации, подготовленного руководством; </a:t>
            </a:r>
          </a:p>
          <a:p>
            <a:pPr lvl="0" algn="just"/>
            <a:endParaRPr lang="ru-RU" sz="1200" dirty="0"/>
          </a:p>
          <a:p>
            <a:pPr marL="171450" lvl="0" indent="-171450" algn="just">
              <a:buFont typeface="Wingdings" panose="05000000000000000000" pitchFamily="2" charset="2"/>
              <a:buChar char="§"/>
            </a:pPr>
            <a:r>
              <a:rPr lang="ru-RU" sz="1200" dirty="0"/>
              <a:t>делаем вывод о правомерности применения руководством Агентства допущения о непрерывности деятельности, а на основании полученных аудиторских доказательств – вывод о том, имеется ли существенная неопределенность в связи с событиями или условиями, в результате которых могут возникнуть значительные сомнения в способности Агентства продолжать непрерывно свою деятельность. </a:t>
            </a:r>
          </a:p>
        </p:txBody>
      </p:sp>
    </p:spTree>
    <p:extLst>
      <p:ext uri="{BB962C8B-B14F-4D97-AF65-F5344CB8AC3E}">
        <p14:creationId xmlns:p14="http://schemas.microsoft.com/office/powerpoint/2010/main" val="21770917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7BDF33-9CC5-2D37-6D8D-4607878E0F3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973427E-05D7-1C5F-EFFF-5AD5BAA96F63}"/>
              </a:ext>
            </a:extLst>
          </p:cNvPr>
          <p:cNvSpPr/>
          <p:nvPr/>
        </p:nvSpPr>
        <p:spPr>
          <a:xfrm>
            <a:off x="0" y="12700"/>
            <a:ext cx="7556500" cy="10692000"/>
          </a:xfrm>
          <a:custGeom>
            <a:avLst/>
            <a:gdLst/>
            <a:ahLst/>
            <a:cxnLst/>
            <a:rect l="l" t="t" r="r" b="b"/>
            <a:pathLst>
              <a:path w="7560000" h="10692000">
                <a:moveTo>
                  <a:pt x="0" y="0"/>
                </a:moveTo>
                <a:lnTo>
                  <a:pt x="7560000" y="0"/>
                </a:lnTo>
                <a:lnTo>
                  <a:pt x="7560000" y="10692000"/>
                </a:lnTo>
                <a:lnTo>
                  <a:pt x="0" y="10692000"/>
                </a:lnTo>
                <a:lnTo>
                  <a:pt x="0" y="0"/>
                </a:lnTo>
                <a:close/>
              </a:path>
            </a:pathLst>
          </a:custGeom>
          <a:blipFill>
            <a:blip r:embed="rId3"/>
            <a:stretch>
              <a:fillRect l="-4952" t="-1069" r="-168243" b="-1069"/>
            </a:stretch>
          </a:blipFill>
        </p:spPr>
        <p:txBody>
          <a:bodyPr/>
          <a:lstStyle/>
          <a:p>
            <a:endParaRPr lang="ru-KG" dirty="0"/>
          </a:p>
        </p:txBody>
      </p:sp>
      <p:sp>
        <p:nvSpPr>
          <p:cNvPr id="3" name="AutoShape 7">
            <a:extLst>
              <a:ext uri="{FF2B5EF4-FFF2-40B4-BE49-F238E27FC236}">
                <a16:creationId xmlns:a16="http://schemas.microsoft.com/office/drawing/2014/main" id="{09787760-4EB2-4DA8-26BE-00BC088209F8}"/>
              </a:ext>
            </a:extLst>
          </p:cNvPr>
          <p:cNvSpPr/>
          <p:nvPr/>
        </p:nvSpPr>
        <p:spPr>
          <a:xfrm>
            <a:off x="756000" y="10042933"/>
            <a:ext cx="6047992" cy="2381"/>
          </a:xfrm>
          <a:prstGeom prst="line">
            <a:avLst/>
          </a:prstGeom>
          <a:ln w="19050" cap="rnd">
            <a:solidFill>
              <a:srgbClr val="4F4F4F"/>
            </a:solidFill>
            <a:prstDash val="solid"/>
            <a:headEnd type="none" w="sm" len="sm"/>
            <a:tailEnd type="none" w="sm" len="sm"/>
          </a:ln>
        </p:spPr>
      </p:sp>
      <p:sp>
        <p:nvSpPr>
          <p:cNvPr id="4" name="TextBox 15">
            <a:extLst>
              <a:ext uri="{FF2B5EF4-FFF2-40B4-BE49-F238E27FC236}">
                <a16:creationId xmlns:a16="http://schemas.microsoft.com/office/drawing/2014/main" id="{A3438631-B761-8D21-C889-3A5CD17E0421}"/>
              </a:ext>
            </a:extLst>
          </p:cNvPr>
          <p:cNvSpPr txBox="1"/>
          <p:nvPr/>
        </p:nvSpPr>
        <p:spPr>
          <a:xfrm>
            <a:off x="3614078" y="10284501"/>
            <a:ext cx="3201564" cy="181012"/>
          </a:xfrm>
          <a:prstGeom prst="rect">
            <a:avLst/>
          </a:prstGeom>
        </p:spPr>
        <p:txBody>
          <a:bodyPr lIns="0" tIns="0" rIns="0" bIns="0" rtlCol="0" anchor="t">
            <a:spAutoFit/>
          </a:bodyPr>
          <a:lstStyle/>
          <a:p>
            <a:pPr algn="r">
              <a:lnSpc>
                <a:spcPts val="1400"/>
              </a:lnSpc>
            </a:pPr>
            <a:r>
              <a:rPr lang="ru-RU" sz="1400" i="1" dirty="0">
                <a:solidFill>
                  <a:srgbClr val="4F4F4F"/>
                </a:solidFill>
                <a:latin typeface="Open Sans 1 Italics"/>
                <a:ea typeface="Open Sans 1 Italics"/>
                <a:cs typeface="Open Sans 1 Italics"/>
                <a:sym typeface="Open Sans 1 Italics"/>
              </a:rPr>
              <a:t>Годовой отчет за </a:t>
            </a:r>
            <a:r>
              <a:rPr lang="en-US" sz="1400" i="1" dirty="0">
                <a:solidFill>
                  <a:srgbClr val="4F4F4F"/>
                </a:solidFill>
                <a:latin typeface="Open Sans 1 Italics"/>
                <a:ea typeface="Open Sans 1 Italics"/>
                <a:cs typeface="Open Sans 1 Italics"/>
                <a:sym typeface="Open Sans 1 Italics"/>
              </a:rPr>
              <a:t>202</a:t>
            </a:r>
            <a:r>
              <a:rPr lang="ru-RU" sz="1400" i="1" dirty="0">
                <a:solidFill>
                  <a:srgbClr val="4F4F4F"/>
                </a:solidFill>
                <a:latin typeface="Open Sans 1 Italics"/>
                <a:ea typeface="Open Sans 1 Italics"/>
                <a:cs typeface="Open Sans 1 Italics"/>
                <a:sym typeface="Open Sans 1 Italics"/>
              </a:rPr>
              <a:t>5 год</a:t>
            </a:r>
            <a:endParaRPr lang="en-US" sz="1400" i="1" dirty="0">
              <a:solidFill>
                <a:srgbClr val="4F4F4F"/>
              </a:solidFill>
              <a:latin typeface="Open Sans 1 Italics"/>
              <a:ea typeface="Open Sans 1 Italics"/>
              <a:cs typeface="Open Sans 1 Italics"/>
              <a:sym typeface="Open Sans 1 Italics"/>
            </a:endParaRPr>
          </a:p>
        </p:txBody>
      </p:sp>
      <p:grpSp>
        <p:nvGrpSpPr>
          <p:cNvPr id="5" name="Group 2">
            <a:extLst>
              <a:ext uri="{FF2B5EF4-FFF2-40B4-BE49-F238E27FC236}">
                <a16:creationId xmlns:a16="http://schemas.microsoft.com/office/drawing/2014/main" id="{15A4B379-4ADE-9047-C2C2-C10C9FD05A95}"/>
              </a:ext>
            </a:extLst>
          </p:cNvPr>
          <p:cNvGrpSpPr/>
          <p:nvPr/>
        </p:nvGrpSpPr>
        <p:grpSpPr>
          <a:xfrm>
            <a:off x="756000" y="10150006"/>
            <a:ext cx="490114" cy="490114"/>
            <a:chOff x="0" y="0"/>
            <a:chExt cx="812800" cy="812800"/>
          </a:xfrm>
        </p:grpSpPr>
        <p:sp>
          <p:nvSpPr>
            <p:cNvPr id="6" name="Freeform 3">
              <a:extLst>
                <a:ext uri="{FF2B5EF4-FFF2-40B4-BE49-F238E27FC236}">
                  <a16:creationId xmlns:a16="http://schemas.microsoft.com/office/drawing/2014/main" id="{D6D2ACDE-8B08-DFA4-1243-5EE4F4D0FE4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DEDED"/>
            </a:solidFill>
          </p:spPr>
          <p:txBody>
            <a:bodyPr anchor="ctr"/>
            <a:lstStyle/>
            <a:p>
              <a:endParaRPr lang="ru-KG"/>
            </a:p>
          </p:txBody>
        </p:sp>
        <p:sp>
          <p:nvSpPr>
            <p:cNvPr id="8" name="TextBox 4">
              <a:extLst>
                <a:ext uri="{FF2B5EF4-FFF2-40B4-BE49-F238E27FC236}">
                  <a16:creationId xmlns:a16="http://schemas.microsoft.com/office/drawing/2014/main" id="{87CE60AE-3E2F-E3E6-B55A-E459EEA726FC}"/>
                </a:ext>
              </a:extLst>
            </p:cNvPr>
            <p:cNvSpPr txBox="1"/>
            <p:nvPr/>
          </p:nvSpPr>
          <p:spPr>
            <a:xfrm>
              <a:off x="76200" y="76200"/>
              <a:ext cx="660400" cy="660400"/>
            </a:xfrm>
            <a:prstGeom prst="rect">
              <a:avLst/>
            </a:prstGeom>
          </p:spPr>
          <p:txBody>
            <a:bodyPr lIns="50800" tIns="50800" rIns="50800" bIns="50800" rtlCol="0" anchor="ctr"/>
            <a:lstStyle/>
            <a:p>
              <a:pPr algn="ctr">
                <a:lnSpc>
                  <a:spcPts val="1439"/>
                </a:lnSpc>
              </a:pPr>
              <a:endParaRPr/>
            </a:p>
          </p:txBody>
        </p:sp>
      </p:grpSp>
      <p:sp>
        <p:nvSpPr>
          <p:cNvPr id="12" name="TextBox 18">
            <a:extLst>
              <a:ext uri="{FF2B5EF4-FFF2-40B4-BE49-F238E27FC236}">
                <a16:creationId xmlns:a16="http://schemas.microsoft.com/office/drawing/2014/main" id="{E89025CD-8160-340E-E8E4-D0C72E57B9E0}"/>
              </a:ext>
            </a:extLst>
          </p:cNvPr>
          <p:cNvSpPr txBox="1"/>
          <p:nvPr/>
        </p:nvSpPr>
        <p:spPr>
          <a:xfrm>
            <a:off x="822894" y="10278450"/>
            <a:ext cx="377272" cy="271485"/>
          </a:xfrm>
          <a:prstGeom prst="rect">
            <a:avLst/>
          </a:prstGeom>
        </p:spPr>
        <p:txBody>
          <a:bodyPr lIns="0" tIns="0" rIns="0" bIns="0" rtlCol="0" anchor="ctr">
            <a:spAutoFit/>
          </a:bodyPr>
          <a:lstStyle/>
          <a:p>
            <a:pPr algn="ctr">
              <a:lnSpc>
                <a:spcPts val="2100"/>
              </a:lnSpc>
            </a:pPr>
            <a:r>
              <a:rPr lang="ru-RU" sz="2100" b="1" dirty="0">
                <a:solidFill>
                  <a:srgbClr val="002F80"/>
                </a:solidFill>
                <a:latin typeface="Open Sans 1 Bold"/>
                <a:ea typeface="Open Sans 1 Bold"/>
                <a:cs typeface="Open Sans 1 Bold"/>
                <a:sym typeface="Open Sans 1 Bold"/>
              </a:rPr>
              <a:t>38</a:t>
            </a:r>
            <a:endParaRPr lang="en-US" sz="2100" b="1" dirty="0">
              <a:solidFill>
                <a:srgbClr val="002F80"/>
              </a:solidFill>
              <a:latin typeface="Open Sans 1 Bold"/>
              <a:ea typeface="Open Sans 1 Bold"/>
              <a:cs typeface="Open Sans 1 Bold"/>
              <a:sym typeface="Open Sans 1 Bold"/>
            </a:endParaRPr>
          </a:p>
        </p:txBody>
      </p:sp>
      <p:sp>
        <p:nvSpPr>
          <p:cNvPr id="18" name="AutoShape 6">
            <a:extLst>
              <a:ext uri="{FF2B5EF4-FFF2-40B4-BE49-F238E27FC236}">
                <a16:creationId xmlns:a16="http://schemas.microsoft.com/office/drawing/2014/main" id="{57DBDAB4-8A5B-8A9D-B68F-63774F8C8EEC}"/>
              </a:ext>
            </a:extLst>
          </p:cNvPr>
          <p:cNvSpPr/>
          <p:nvPr/>
        </p:nvSpPr>
        <p:spPr>
          <a:xfrm>
            <a:off x="958850" y="850900"/>
            <a:ext cx="613868" cy="0"/>
          </a:xfrm>
          <a:prstGeom prst="line">
            <a:avLst/>
          </a:prstGeom>
          <a:ln w="47625" cap="rnd">
            <a:solidFill>
              <a:srgbClr val="FEBA3A"/>
            </a:solidFill>
            <a:prstDash val="solid"/>
            <a:headEnd type="none" w="sm" len="sm"/>
            <a:tailEnd type="none" w="sm" len="sm"/>
          </a:ln>
        </p:spPr>
      </p:sp>
      <p:sp>
        <p:nvSpPr>
          <p:cNvPr id="10" name="TextBox 14">
            <a:extLst>
              <a:ext uri="{FF2B5EF4-FFF2-40B4-BE49-F238E27FC236}">
                <a16:creationId xmlns:a16="http://schemas.microsoft.com/office/drawing/2014/main" id="{1DB5067A-94BA-F316-0666-633BF9C131E7}"/>
              </a:ext>
            </a:extLst>
          </p:cNvPr>
          <p:cNvSpPr txBox="1"/>
          <p:nvPr/>
        </p:nvSpPr>
        <p:spPr>
          <a:xfrm>
            <a:off x="958850" y="383143"/>
            <a:ext cx="6268070" cy="215444"/>
          </a:xfrm>
          <a:prstGeom prst="rect">
            <a:avLst/>
          </a:prstGeom>
        </p:spPr>
        <p:txBody>
          <a:bodyPr wrap="square" lIns="0" tIns="0" rIns="0" bIns="0" rtlCol="0" anchor="t">
            <a:spAutoFit/>
          </a:bodyPr>
          <a:lstStyle/>
          <a:p>
            <a:r>
              <a:rPr lang="ru-RU" sz="1400" b="1" dirty="0">
                <a:solidFill>
                  <a:srgbClr val="002F80"/>
                </a:solidFill>
                <a:latin typeface="Open Sans 2 Ultra-Bold"/>
                <a:ea typeface="Open Sans 2 Ultra-Bold"/>
                <a:cs typeface="Open Sans 2 Ultra-Bold"/>
              </a:rPr>
              <a:t>Приложение 5. </a:t>
            </a:r>
            <a:endParaRPr lang="ru-KG" sz="1400" b="1" dirty="0">
              <a:solidFill>
                <a:srgbClr val="002F80"/>
              </a:solidFill>
              <a:latin typeface="Open Sans 2 Ultra-Bold"/>
              <a:ea typeface="Open Sans 2 Ultra-Bold"/>
              <a:cs typeface="Open Sans 2 Ultra-Bold"/>
            </a:endParaRPr>
          </a:p>
        </p:txBody>
      </p:sp>
      <p:sp>
        <p:nvSpPr>
          <p:cNvPr id="13" name="TextBox 12">
            <a:extLst>
              <a:ext uri="{FF2B5EF4-FFF2-40B4-BE49-F238E27FC236}">
                <a16:creationId xmlns:a16="http://schemas.microsoft.com/office/drawing/2014/main" id="{5B7FFFFC-4211-F4E1-6D06-93197AB0A129}"/>
              </a:ext>
            </a:extLst>
          </p:cNvPr>
          <p:cNvSpPr txBox="1"/>
          <p:nvPr/>
        </p:nvSpPr>
        <p:spPr>
          <a:xfrm>
            <a:off x="958849" y="1844205"/>
            <a:ext cx="5856793" cy="7971413"/>
          </a:xfrm>
          <a:prstGeom prst="rect">
            <a:avLst/>
          </a:prstGeom>
          <a:noFill/>
        </p:spPr>
        <p:txBody>
          <a:bodyPr wrap="square">
            <a:spAutoFit/>
          </a:bodyPr>
          <a:lstStyle/>
          <a:p>
            <a:pPr algn="just"/>
            <a:r>
              <a:rPr lang="ru-RU" sz="1200" dirty="0"/>
              <a:t>Если мы приходим к выводу о наличии существенной неопределенности, мы должны привлечь внимание в нашем аудиторском заключении к соответствующему раскрытию информации в финансовой отчетности или, если такое раскрытие информации является ненадлежащим, модифицировать наше мнение. Наши выводы основаны на аудиторских доказательствах, полученных до даты нашего аудиторского заключения. Однако будущие события или условия могут привести к тому, что Агентство утратит способность продолжать непрерывно свою деятельность; </a:t>
            </a:r>
          </a:p>
          <a:p>
            <a:pPr marL="171450" indent="-171450" algn="just">
              <a:buFont typeface="Wingdings" panose="05000000000000000000" pitchFamily="2" charset="2"/>
              <a:buChar char="§"/>
            </a:pPr>
            <a:r>
              <a:rPr lang="ru-RU" sz="1200" dirty="0"/>
              <a:t>проводим оценку представления финансовой отчетности в целом, ее структуры и содержания, включая раскрытие информации, а также того, представляет ли финансовая отчетность лежащие в ее основе операции и события так, чтобы было обеспечено их достоверное представление.</a:t>
            </a:r>
          </a:p>
          <a:p>
            <a:pPr algn="just"/>
            <a:endParaRPr lang="ru-RU" sz="1200" dirty="0"/>
          </a:p>
          <a:p>
            <a:pPr algn="just"/>
            <a:r>
              <a:rPr lang="ru-RU" sz="1200" dirty="0"/>
              <a:t>Мы осуществляем информационное взаимодействие с лицами, отвечающими за корпоративное управление, доводя до их сведения, помимо прочего, информацию о запланированном объеме и сроках аудита, а также о существенных замечаниях по результатам аудита, в том числе о значительных недостатках системы внутреннего контроля, которые мы выявляем в процессе аудита.</a:t>
            </a:r>
            <a:endParaRPr lang="ru-KG" sz="1200" dirty="0"/>
          </a:p>
          <a:p>
            <a:pPr algn="just"/>
            <a:endParaRPr lang="ru-RU" sz="1200" dirty="0"/>
          </a:p>
          <a:p>
            <a:pPr algn="just"/>
            <a:r>
              <a:rPr lang="ru-RU" sz="1200" dirty="0"/>
              <a:t>Из тех вопросов, которые мы довели до сведения лиц, отвечающих за корпоративное управление, мы определяем вопросы, которые были наиболее значимыми для аудита финансовой отчетности за текущий период и, следовательно, являются ключевыми вопросами аудита. Мы описываем эти вопросы в нашем аудиторском заключении, кроме случаев, когда публичное раскрытие информации об этих вопросах запрещено законом или нормативным актом или когда в крайне редких случаях мы приходим к выводу о том, что информация о каком-либо вопросе не должна быть сообщена в нашем заключении, так как можно обоснованно предположить, что отрицательные последствия сообщения такой информации превысят общественно значимую пользу от ее сообщения.</a:t>
            </a:r>
          </a:p>
          <a:p>
            <a:pPr algn="just"/>
            <a:endParaRPr lang="ru-RU" sz="1200" dirty="0"/>
          </a:p>
          <a:p>
            <a:pPr algn="just"/>
            <a:r>
              <a:rPr lang="ru-RU" sz="1200" dirty="0"/>
              <a:t>Армен </a:t>
            </a:r>
            <a:r>
              <a:rPr lang="ru-RU" sz="1200" dirty="0" err="1"/>
              <a:t>Ванян</a:t>
            </a:r>
            <a:endParaRPr lang="ru-KG" sz="1200" dirty="0"/>
          </a:p>
          <a:p>
            <a:pPr algn="just"/>
            <a:r>
              <a:rPr lang="ru-RU" sz="1200" dirty="0"/>
              <a:t>Директор/Партнер</a:t>
            </a:r>
            <a:endParaRPr lang="ru-KG" sz="1200" dirty="0"/>
          </a:p>
          <a:p>
            <a:pPr algn="just"/>
            <a:r>
              <a:rPr lang="ru-RU" sz="1200" dirty="0"/>
              <a:t>Квалификационный сертификат аудитора.</a:t>
            </a:r>
            <a:endParaRPr lang="ru-KG" sz="1200" dirty="0"/>
          </a:p>
          <a:p>
            <a:pPr algn="just"/>
            <a:r>
              <a:rPr lang="ru-RU" sz="1200" dirty="0"/>
              <a:t>Серия А №0264 от 11 июля 2016 года</a:t>
            </a:r>
          </a:p>
          <a:p>
            <a:pPr algn="just"/>
            <a:endParaRPr lang="ru-RU" sz="1200" dirty="0"/>
          </a:p>
          <a:p>
            <a:pPr algn="just"/>
            <a:r>
              <a:rPr lang="ru-RU" sz="1200" dirty="0"/>
              <a:t>30 марта 2026 года</a:t>
            </a:r>
            <a:endParaRPr lang="ru-KG" sz="1200" dirty="0"/>
          </a:p>
          <a:p>
            <a:pPr algn="just"/>
            <a:r>
              <a:rPr lang="ru-RU" sz="1200" dirty="0"/>
              <a:t>Бишкек</a:t>
            </a:r>
            <a:endParaRPr lang="ru-KG" sz="1200" dirty="0"/>
          </a:p>
          <a:p>
            <a:r>
              <a:rPr lang="ru-RU" dirty="0"/>
              <a:t> </a:t>
            </a:r>
            <a:endParaRPr lang="ru-KG" dirty="0"/>
          </a:p>
          <a:p>
            <a:r>
              <a:rPr lang="ru-RU" sz="1000" dirty="0"/>
              <a:t>ОсОО Грант Торнтон</a:t>
            </a:r>
            <a:endParaRPr lang="ru-KG" sz="1000" dirty="0"/>
          </a:p>
          <a:p>
            <a:r>
              <a:rPr lang="ru-RU" sz="1000" dirty="0"/>
              <a:t>Лицензия на осуществление аудиторской деятельности.</a:t>
            </a:r>
            <a:endParaRPr lang="ru-KG" sz="1000" dirty="0"/>
          </a:p>
          <a:p>
            <a:r>
              <a:rPr lang="ru-RU" sz="1000" dirty="0"/>
              <a:t>Государственная служба регулирования и надзора за финансовым рынком</a:t>
            </a:r>
            <a:endParaRPr lang="ru-KG" sz="1000" dirty="0"/>
          </a:p>
          <a:p>
            <a:r>
              <a:rPr lang="ru-RU" sz="1000" dirty="0"/>
              <a:t>при Правительстве Кыргызской Республики, 3 мая 2013 года</a:t>
            </a:r>
            <a:endParaRPr lang="ru-KG" sz="1000" dirty="0"/>
          </a:p>
          <a:p>
            <a:endParaRPr lang="ru-KG" sz="1000" dirty="0"/>
          </a:p>
          <a:p>
            <a:pPr algn="just"/>
            <a:endParaRPr lang="ru-RU" sz="1200" b="1" i="1" dirty="0"/>
          </a:p>
        </p:txBody>
      </p:sp>
    </p:spTree>
    <p:extLst>
      <p:ext uri="{BB962C8B-B14F-4D97-AF65-F5344CB8AC3E}">
        <p14:creationId xmlns:p14="http://schemas.microsoft.com/office/powerpoint/2010/main" val="36022057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4477B7-7F00-98E0-97BD-6E2CD007256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761A0C1-14D6-35CB-A934-8A59EBDC479D}"/>
              </a:ext>
            </a:extLst>
          </p:cNvPr>
          <p:cNvSpPr/>
          <p:nvPr/>
        </p:nvSpPr>
        <p:spPr>
          <a:xfrm>
            <a:off x="15875" y="-33248"/>
            <a:ext cx="7556500" cy="10726648"/>
          </a:xfrm>
          <a:custGeom>
            <a:avLst/>
            <a:gdLst/>
            <a:ahLst/>
            <a:cxnLst/>
            <a:rect l="l" t="t" r="r" b="b"/>
            <a:pathLst>
              <a:path w="7560000" h="10692000">
                <a:moveTo>
                  <a:pt x="0" y="0"/>
                </a:moveTo>
                <a:lnTo>
                  <a:pt x="7560000" y="0"/>
                </a:lnTo>
                <a:lnTo>
                  <a:pt x="7560000" y="10692000"/>
                </a:lnTo>
                <a:lnTo>
                  <a:pt x="0" y="10692000"/>
                </a:lnTo>
                <a:lnTo>
                  <a:pt x="0" y="0"/>
                </a:lnTo>
                <a:close/>
              </a:path>
            </a:pathLst>
          </a:custGeom>
          <a:blipFill>
            <a:blip r:embed="rId3"/>
            <a:stretch>
              <a:fillRect l="-4952" t="-1069" r="-168243" b="-1069"/>
            </a:stretch>
          </a:blipFill>
        </p:spPr>
        <p:txBody>
          <a:bodyPr/>
          <a:lstStyle/>
          <a:p>
            <a:endParaRPr lang="ru-KG" dirty="0"/>
          </a:p>
        </p:txBody>
      </p:sp>
      <p:sp>
        <p:nvSpPr>
          <p:cNvPr id="3" name="AutoShape 7">
            <a:extLst>
              <a:ext uri="{FF2B5EF4-FFF2-40B4-BE49-F238E27FC236}">
                <a16:creationId xmlns:a16="http://schemas.microsoft.com/office/drawing/2014/main" id="{B15354E9-4B4B-7F7C-DAEB-6E13544C0311}"/>
              </a:ext>
            </a:extLst>
          </p:cNvPr>
          <p:cNvSpPr/>
          <p:nvPr/>
        </p:nvSpPr>
        <p:spPr>
          <a:xfrm>
            <a:off x="822894" y="10005160"/>
            <a:ext cx="6047992" cy="2381"/>
          </a:xfrm>
          <a:prstGeom prst="line">
            <a:avLst/>
          </a:prstGeom>
          <a:ln w="19050" cap="rnd">
            <a:solidFill>
              <a:srgbClr val="4F4F4F"/>
            </a:solidFill>
            <a:prstDash val="solid"/>
            <a:headEnd type="none" w="sm" len="sm"/>
            <a:tailEnd type="none" w="sm" len="sm"/>
          </a:ln>
        </p:spPr>
      </p:sp>
      <p:sp>
        <p:nvSpPr>
          <p:cNvPr id="4" name="TextBox 15">
            <a:extLst>
              <a:ext uri="{FF2B5EF4-FFF2-40B4-BE49-F238E27FC236}">
                <a16:creationId xmlns:a16="http://schemas.microsoft.com/office/drawing/2014/main" id="{351F4B53-2057-25CD-3825-A67B898D463D}"/>
              </a:ext>
            </a:extLst>
          </p:cNvPr>
          <p:cNvSpPr txBox="1"/>
          <p:nvPr/>
        </p:nvSpPr>
        <p:spPr>
          <a:xfrm>
            <a:off x="3602355" y="10180304"/>
            <a:ext cx="3201564" cy="181012"/>
          </a:xfrm>
          <a:prstGeom prst="rect">
            <a:avLst/>
          </a:prstGeom>
        </p:spPr>
        <p:txBody>
          <a:bodyPr lIns="0" tIns="0" rIns="0" bIns="0" rtlCol="0" anchor="t">
            <a:spAutoFit/>
          </a:bodyPr>
          <a:lstStyle/>
          <a:p>
            <a:pPr algn="r">
              <a:lnSpc>
                <a:spcPts val="1400"/>
              </a:lnSpc>
            </a:pPr>
            <a:r>
              <a:rPr lang="ru-RU" sz="1400" i="1" dirty="0">
                <a:solidFill>
                  <a:srgbClr val="4F4F4F"/>
                </a:solidFill>
                <a:latin typeface="Open Sans 1 Italics"/>
                <a:ea typeface="Open Sans 1 Italics"/>
                <a:cs typeface="Open Sans 1 Italics"/>
                <a:sym typeface="Open Sans 1 Italics"/>
              </a:rPr>
              <a:t>Годовой отчет за </a:t>
            </a:r>
            <a:r>
              <a:rPr lang="en-US" sz="1400" i="1" dirty="0">
                <a:solidFill>
                  <a:srgbClr val="4F4F4F"/>
                </a:solidFill>
                <a:latin typeface="Open Sans 1 Italics"/>
                <a:ea typeface="Open Sans 1 Italics"/>
                <a:cs typeface="Open Sans 1 Italics"/>
                <a:sym typeface="Open Sans 1 Italics"/>
              </a:rPr>
              <a:t>202</a:t>
            </a:r>
            <a:r>
              <a:rPr lang="ru-RU" sz="1400" i="1" dirty="0">
                <a:solidFill>
                  <a:srgbClr val="4F4F4F"/>
                </a:solidFill>
                <a:latin typeface="Open Sans 1 Italics"/>
                <a:ea typeface="Open Sans 1 Italics"/>
                <a:cs typeface="Open Sans 1 Italics"/>
                <a:sym typeface="Open Sans 1 Italics"/>
              </a:rPr>
              <a:t>5 год</a:t>
            </a:r>
            <a:endParaRPr lang="en-US" sz="1400" i="1" dirty="0">
              <a:solidFill>
                <a:srgbClr val="4F4F4F"/>
              </a:solidFill>
              <a:latin typeface="Open Sans 1 Italics"/>
              <a:ea typeface="Open Sans 1 Italics"/>
              <a:cs typeface="Open Sans 1 Italics"/>
              <a:sym typeface="Open Sans 1 Italics"/>
            </a:endParaRPr>
          </a:p>
        </p:txBody>
      </p:sp>
      <p:grpSp>
        <p:nvGrpSpPr>
          <p:cNvPr id="5" name="Group 2">
            <a:extLst>
              <a:ext uri="{FF2B5EF4-FFF2-40B4-BE49-F238E27FC236}">
                <a16:creationId xmlns:a16="http://schemas.microsoft.com/office/drawing/2014/main" id="{6E194604-53DB-FF39-ACCB-6CF310630AD9}"/>
              </a:ext>
            </a:extLst>
          </p:cNvPr>
          <p:cNvGrpSpPr/>
          <p:nvPr/>
        </p:nvGrpSpPr>
        <p:grpSpPr>
          <a:xfrm>
            <a:off x="768716" y="10096651"/>
            <a:ext cx="490114" cy="490114"/>
            <a:chOff x="0" y="0"/>
            <a:chExt cx="812800" cy="812800"/>
          </a:xfrm>
        </p:grpSpPr>
        <p:sp>
          <p:nvSpPr>
            <p:cNvPr id="6" name="Freeform 3">
              <a:extLst>
                <a:ext uri="{FF2B5EF4-FFF2-40B4-BE49-F238E27FC236}">
                  <a16:creationId xmlns:a16="http://schemas.microsoft.com/office/drawing/2014/main" id="{77EB70F3-C0F2-14A7-0D04-34B012DA570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DEDED"/>
            </a:solidFill>
          </p:spPr>
        </p:sp>
        <p:sp>
          <p:nvSpPr>
            <p:cNvPr id="8" name="TextBox 4">
              <a:extLst>
                <a:ext uri="{FF2B5EF4-FFF2-40B4-BE49-F238E27FC236}">
                  <a16:creationId xmlns:a16="http://schemas.microsoft.com/office/drawing/2014/main" id="{3EA8A7D4-73AC-47DE-7316-B1242B807521}"/>
                </a:ext>
              </a:extLst>
            </p:cNvPr>
            <p:cNvSpPr txBox="1"/>
            <p:nvPr/>
          </p:nvSpPr>
          <p:spPr>
            <a:xfrm>
              <a:off x="76200" y="76200"/>
              <a:ext cx="660400" cy="660400"/>
            </a:xfrm>
            <a:prstGeom prst="rect">
              <a:avLst/>
            </a:prstGeom>
          </p:spPr>
          <p:txBody>
            <a:bodyPr lIns="50800" tIns="50800" rIns="50800" bIns="50800" rtlCol="0" anchor="ctr"/>
            <a:lstStyle/>
            <a:p>
              <a:pPr algn="ctr">
                <a:lnSpc>
                  <a:spcPts val="1439"/>
                </a:lnSpc>
              </a:pPr>
              <a:endParaRPr/>
            </a:p>
          </p:txBody>
        </p:sp>
      </p:grpSp>
      <p:sp>
        <p:nvSpPr>
          <p:cNvPr id="12" name="TextBox 18">
            <a:extLst>
              <a:ext uri="{FF2B5EF4-FFF2-40B4-BE49-F238E27FC236}">
                <a16:creationId xmlns:a16="http://schemas.microsoft.com/office/drawing/2014/main" id="{AE52C5AE-A7BC-1205-6C9B-270EB74E06E7}"/>
              </a:ext>
            </a:extLst>
          </p:cNvPr>
          <p:cNvSpPr txBox="1"/>
          <p:nvPr/>
        </p:nvSpPr>
        <p:spPr>
          <a:xfrm>
            <a:off x="822894" y="10193422"/>
            <a:ext cx="377272" cy="271485"/>
          </a:xfrm>
          <a:prstGeom prst="rect">
            <a:avLst/>
          </a:prstGeom>
        </p:spPr>
        <p:txBody>
          <a:bodyPr lIns="0" tIns="0" rIns="0" bIns="0" rtlCol="0" anchor="t">
            <a:spAutoFit/>
          </a:bodyPr>
          <a:lstStyle/>
          <a:p>
            <a:pPr algn="ctr">
              <a:lnSpc>
                <a:spcPts val="2100"/>
              </a:lnSpc>
            </a:pPr>
            <a:r>
              <a:rPr lang="ru-RU" sz="2100" b="1" dirty="0">
                <a:solidFill>
                  <a:srgbClr val="002F80"/>
                </a:solidFill>
                <a:latin typeface="Open Sans 1 Bold"/>
                <a:ea typeface="Open Sans 1 Bold"/>
                <a:cs typeface="Open Sans 1 Bold"/>
                <a:sym typeface="Open Sans 1 Bold"/>
              </a:rPr>
              <a:t>39</a:t>
            </a:r>
            <a:endParaRPr lang="en-US" sz="2100" b="1" dirty="0">
              <a:solidFill>
                <a:srgbClr val="002F80"/>
              </a:solidFill>
              <a:latin typeface="Open Sans 1 Bold"/>
              <a:ea typeface="Open Sans 1 Bold"/>
              <a:cs typeface="Open Sans 1 Bold"/>
              <a:sym typeface="Open Sans 1 Bold"/>
            </a:endParaRPr>
          </a:p>
        </p:txBody>
      </p:sp>
      <p:sp>
        <p:nvSpPr>
          <p:cNvPr id="18" name="AutoShape 6">
            <a:extLst>
              <a:ext uri="{FF2B5EF4-FFF2-40B4-BE49-F238E27FC236}">
                <a16:creationId xmlns:a16="http://schemas.microsoft.com/office/drawing/2014/main" id="{9485BE66-C2F9-DDAC-EE1B-69B71804C6EB}"/>
              </a:ext>
            </a:extLst>
          </p:cNvPr>
          <p:cNvSpPr/>
          <p:nvPr/>
        </p:nvSpPr>
        <p:spPr>
          <a:xfrm>
            <a:off x="971449" y="698500"/>
            <a:ext cx="613868" cy="0"/>
          </a:xfrm>
          <a:prstGeom prst="line">
            <a:avLst/>
          </a:prstGeom>
          <a:ln w="47625" cap="rnd">
            <a:solidFill>
              <a:srgbClr val="FEBA3A"/>
            </a:solidFill>
            <a:prstDash val="solid"/>
            <a:headEnd type="none" w="sm" len="sm"/>
            <a:tailEnd type="none" w="sm" len="sm"/>
          </a:ln>
        </p:spPr>
      </p:sp>
      <p:sp>
        <p:nvSpPr>
          <p:cNvPr id="9" name="TextBox 14">
            <a:extLst>
              <a:ext uri="{FF2B5EF4-FFF2-40B4-BE49-F238E27FC236}">
                <a16:creationId xmlns:a16="http://schemas.microsoft.com/office/drawing/2014/main" id="{E1BAF808-0DA7-68F2-D27C-38B200652016}"/>
              </a:ext>
            </a:extLst>
          </p:cNvPr>
          <p:cNvSpPr txBox="1"/>
          <p:nvPr/>
        </p:nvSpPr>
        <p:spPr>
          <a:xfrm>
            <a:off x="996510" y="737699"/>
            <a:ext cx="5921713" cy="246221"/>
          </a:xfrm>
          <a:prstGeom prst="rect">
            <a:avLst/>
          </a:prstGeom>
        </p:spPr>
        <p:txBody>
          <a:bodyPr wrap="square" lIns="0" tIns="0" rIns="0" bIns="0" rtlCol="0" anchor="t">
            <a:spAutoFit/>
          </a:bodyPr>
          <a:lstStyle/>
          <a:p>
            <a:pPr algn="ctr">
              <a:spcAft>
                <a:spcPts val="200"/>
              </a:spcAft>
            </a:pPr>
            <a:r>
              <a:rPr lang="ru-RU" sz="1600" b="1" dirty="0">
                <a:solidFill>
                  <a:srgbClr val="002F80"/>
                </a:solidFill>
                <a:latin typeface="Open Sans 2 Ultra-Bold"/>
                <a:ea typeface="Open Sans 2 Ultra-Bold"/>
                <a:cs typeface="Open Sans 2 Ultra-Bold"/>
              </a:rPr>
              <a:t>Перечень используемых сокращений </a:t>
            </a:r>
          </a:p>
        </p:txBody>
      </p:sp>
      <p:graphicFrame>
        <p:nvGraphicFramePr>
          <p:cNvPr id="17" name="Таблица 16">
            <a:extLst>
              <a:ext uri="{FF2B5EF4-FFF2-40B4-BE49-F238E27FC236}">
                <a16:creationId xmlns:a16="http://schemas.microsoft.com/office/drawing/2014/main" id="{DB191163-9517-61DA-FE78-6204D7D625BE}"/>
              </a:ext>
            </a:extLst>
          </p:cNvPr>
          <p:cNvGraphicFramePr>
            <a:graphicFrameLocks noGrp="1"/>
          </p:cNvGraphicFramePr>
          <p:nvPr>
            <p:extLst>
              <p:ext uri="{D42A27DB-BD31-4B8C-83A1-F6EECF244321}">
                <p14:modId xmlns:p14="http://schemas.microsoft.com/office/powerpoint/2010/main" val="612557137"/>
              </p:ext>
            </p:extLst>
          </p:nvPr>
        </p:nvGraphicFramePr>
        <p:xfrm>
          <a:off x="980737" y="1040233"/>
          <a:ext cx="5921713" cy="8792164"/>
        </p:xfrm>
        <a:graphic>
          <a:graphicData uri="http://schemas.openxmlformats.org/drawingml/2006/table">
            <a:tbl>
              <a:tblPr firstRow="1" firstCol="1" bandRow="1"/>
              <a:tblGrid>
                <a:gridCol w="1792156">
                  <a:extLst>
                    <a:ext uri="{9D8B030D-6E8A-4147-A177-3AD203B41FA5}">
                      <a16:colId xmlns:a16="http://schemas.microsoft.com/office/drawing/2014/main" val="740513618"/>
                    </a:ext>
                  </a:extLst>
                </a:gridCol>
                <a:gridCol w="4129557">
                  <a:extLst>
                    <a:ext uri="{9D8B030D-6E8A-4147-A177-3AD203B41FA5}">
                      <a16:colId xmlns:a16="http://schemas.microsoft.com/office/drawing/2014/main" val="3659491315"/>
                    </a:ext>
                  </a:extLst>
                </a:gridCol>
              </a:tblGrid>
              <a:tr h="439775">
                <a:tc>
                  <a:txBody>
                    <a:bodyPr/>
                    <a:lstStyle/>
                    <a:p>
                      <a:pPr>
                        <a:lnSpc>
                          <a:spcPct val="107000"/>
                        </a:lnSpc>
                        <a:spcAft>
                          <a:spcPts val="800"/>
                        </a:spcAft>
                        <a:buNone/>
                      </a:pPr>
                      <a:r>
                        <a:rPr lang="ru-RU"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Агентство</a:t>
                      </a:r>
                      <a:endParaRPr lang="ru-KG"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0255" marR="302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buNone/>
                      </a:pPr>
                      <a:r>
                        <a:rPr lang="ru-RU"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Агентство по защите депозитов Кыргызской Республики </a:t>
                      </a:r>
                      <a:endParaRPr lang="ru-KG"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0255" marR="302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97746571"/>
                  </a:ext>
                </a:extLst>
              </a:tr>
              <a:tr h="266096">
                <a:tc>
                  <a:txBody>
                    <a:bodyPr/>
                    <a:lstStyle/>
                    <a:p>
                      <a:pPr>
                        <a:lnSpc>
                          <a:spcPct val="107000"/>
                        </a:lnSpc>
                        <a:spcAft>
                          <a:spcPts val="800"/>
                        </a:spcAft>
                        <a:buNone/>
                      </a:pPr>
                      <a:r>
                        <a:rPr lang="ru-RU"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АРВ</a:t>
                      </a:r>
                      <a:endParaRPr lang="ru-KG"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30255" marR="302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buNone/>
                      </a:pPr>
                      <a:r>
                        <a:rPr lang="ru-RU"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Анализ регуляторного воздействия</a:t>
                      </a:r>
                      <a:endParaRPr lang="ru-KG"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30255" marR="302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04018781"/>
                  </a:ext>
                </a:extLst>
              </a:tr>
              <a:tr h="266096">
                <a:tc>
                  <a:txBody>
                    <a:bodyPr/>
                    <a:lstStyle/>
                    <a:p>
                      <a:pPr>
                        <a:lnSpc>
                          <a:spcPct val="107000"/>
                        </a:lnSpc>
                        <a:spcAft>
                          <a:spcPts val="800"/>
                        </a:spcAft>
                        <a:buNone/>
                      </a:pPr>
                      <a:r>
                        <a:rPr lang="ru-RU"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Банковский сектор</a:t>
                      </a:r>
                      <a:endParaRPr lang="ru-KG"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30255" marR="302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buNone/>
                      </a:pPr>
                      <a:r>
                        <a:rPr lang="ru-RU"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Банковский сектор Кыргызской Республики</a:t>
                      </a:r>
                      <a:endParaRPr lang="ru-KG"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0255" marR="302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40468941"/>
                  </a:ext>
                </a:extLst>
              </a:tr>
              <a:tr h="266096">
                <a:tc>
                  <a:txBody>
                    <a:bodyPr/>
                    <a:lstStyle/>
                    <a:p>
                      <a:pPr>
                        <a:lnSpc>
                          <a:spcPct val="107000"/>
                        </a:lnSpc>
                        <a:spcAft>
                          <a:spcPts val="800"/>
                        </a:spcAft>
                        <a:buNone/>
                      </a:pPr>
                      <a:r>
                        <a:rPr lang="ru-RU"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ВБ</a:t>
                      </a:r>
                      <a:endParaRPr lang="ru-KG"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30255" marR="302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buNone/>
                      </a:pPr>
                      <a:r>
                        <a:rPr lang="ru-RU"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Всемирный банк</a:t>
                      </a:r>
                      <a:endParaRPr lang="ru-KG"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30255" marR="302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37336957"/>
                  </a:ext>
                </a:extLst>
              </a:tr>
              <a:tr h="266096">
                <a:tc>
                  <a:txBody>
                    <a:bodyPr/>
                    <a:lstStyle/>
                    <a:p>
                      <a:pPr>
                        <a:lnSpc>
                          <a:spcPct val="107000"/>
                        </a:lnSpc>
                        <a:spcAft>
                          <a:spcPts val="800"/>
                        </a:spcAft>
                        <a:buNone/>
                      </a:pPr>
                      <a:r>
                        <a:rPr lang="ru-RU"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ГКВ</a:t>
                      </a:r>
                      <a:endParaRPr lang="ru-KG"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30255" marR="302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buNone/>
                      </a:pPr>
                      <a:r>
                        <a:rPr lang="ru-RU"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Государственные казначейские векселя</a:t>
                      </a:r>
                      <a:endParaRPr lang="ru-KG"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0255" marR="302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47547197"/>
                  </a:ext>
                </a:extLst>
              </a:tr>
              <a:tr h="266096">
                <a:tc>
                  <a:txBody>
                    <a:bodyPr/>
                    <a:lstStyle/>
                    <a:p>
                      <a:pPr>
                        <a:lnSpc>
                          <a:spcPct val="107000"/>
                        </a:lnSpc>
                        <a:spcAft>
                          <a:spcPts val="800"/>
                        </a:spcAft>
                        <a:buNone/>
                      </a:pPr>
                      <a:r>
                        <a:rPr lang="ru-RU"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ГКО</a:t>
                      </a:r>
                      <a:endParaRPr lang="ru-KG"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30255" marR="302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buNone/>
                      </a:pPr>
                      <a:r>
                        <a:rPr lang="ru-RU"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Государственные казначейские облигации</a:t>
                      </a:r>
                      <a:endParaRPr lang="ru-KG"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30255" marR="302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92774734"/>
                  </a:ext>
                </a:extLst>
              </a:tr>
              <a:tr h="266096">
                <a:tc>
                  <a:txBody>
                    <a:bodyPr/>
                    <a:lstStyle/>
                    <a:p>
                      <a:pPr>
                        <a:lnSpc>
                          <a:spcPct val="107000"/>
                        </a:lnSpc>
                        <a:spcAft>
                          <a:spcPts val="800"/>
                        </a:spcAft>
                        <a:buNone/>
                      </a:pPr>
                      <a:r>
                        <a:rPr lang="ru-RU"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ГЦБ</a:t>
                      </a:r>
                      <a:endParaRPr lang="ru-KG"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30255" marR="302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buNone/>
                      </a:pPr>
                      <a:r>
                        <a:rPr lang="ru-RU"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Государственные ценные бумаги</a:t>
                      </a:r>
                      <a:endParaRPr lang="ru-KG"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0255" marR="302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04099478"/>
                  </a:ext>
                </a:extLst>
              </a:tr>
              <a:tr h="266096">
                <a:tc>
                  <a:txBody>
                    <a:bodyPr/>
                    <a:lstStyle/>
                    <a:p>
                      <a:pPr>
                        <a:lnSpc>
                          <a:spcPct val="107000"/>
                        </a:lnSpc>
                        <a:spcAft>
                          <a:spcPts val="800"/>
                        </a:spcAft>
                        <a:buNone/>
                      </a:pPr>
                      <a:r>
                        <a:rPr lang="ru-RU"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ЕАЭС </a:t>
                      </a:r>
                      <a:endParaRPr lang="ru-KG"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30255" marR="302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buNone/>
                      </a:pPr>
                      <a:r>
                        <a:rPr lang="ru-RU"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Евразийский экономический союз</a:t>
                      </a:r>
                      <a:endParaRPr lang="ru-KG"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30255" marR="302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10585454"/>
                  </a:ext>
                </a:extLst>
              </a:tr>
              <a:tr h="266096">
                <a:tc>
                  <a:txBody>
                    <a:bodyPr/>
                    <a:lstStyle/>
                    <a:p>
                      <a:pPr>
                        <a:lnSpc>
                          <a:spcPct val="107000"/>
                        </a:lnSpc>
                        <a:spcAft>
                          <a:spcPts val="800"/>
                        </a:spcAft>
                        <a:buNone/>
                      </a:pPr>
                      <a:r>
                        <a:rPr lang="ru-RU"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ЕБРР</a:t>
                      </a:r>
                      <a:endParaRPr lang="ru-KG"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30255" marR="302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buNone/>
                      </a:pPr>
                      <a:r>
                        <a:rPr lang="ru-RU"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Европейский банк реконструкции и развития</a:t>
                      </a:r>
                      <a:endParaRPr lang="ru-KG"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30255" marR="302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86485604"/>
                  </a:ext>
                </a:extLst>
              </a:tr>
              <a:tr h="266096">
                <a:tc>
                  <a:txBody>
                    <a:bodyPr/>
                    <a:lstStyle/>
                    <a:p>
                      <a:pPr>
                        <a:lnSpc>
                          <a:spcPct val="107000"/>
                        </a:lnSpc>
                        <a:spcAft>
                          <a:spcPts val="800"/>
                        </a:spcAft>
                        <a:buNone/>
                      </a:pPr>
                      <a:r>
                        <a:rPr lang="ru-RU"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ЕСИ</a:t>
                      </a:r>
                      <a:endParaRPr lang="ru-KG"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30255" marR="302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buNone/>
                      </a:pPr>
                      <a:r>
                        <a:rPr lang="ru-RU"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Единая система идентификации</a:t>
                      </a:r>
                      <a:endParaRPr lang="ru-KG"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30255" marR="302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45490782"/>
                  </a:ext>
                </a:extLst>
              </a:tr>
              <a:tr h="266096">
                <a:tc>
                  <a:txBody>
                    <a:bodyPr/>
                    <a:lstStyle/>
                    <a:p>
                      <a:pPr>
                        <a:lnSpc>
                          <a:spcPct val="107000"/>
                        </a:lnSpc>
                        <a:spcAft>
                          <a:spcPts val="800"/>
                        </a:spcAft>
                        <a:buNone/>
                      </a:pPr>
                      <a:r>
                        <a:rPr lang="ru-RU"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ЖСКК</a:t>
                      </a:r>
                      <a:endParaRPr lang="ru-KG"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30255" marR="302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buNone/>
                      </a:pPr>
                      <a:r>
                        <a:rPr lang="ru-RU"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Жилищно-сберегательная кредитная компания</a:t>
                      </a:r>
                      <a:endParaRPr lang="ru-KG"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30255" marR="302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29482839"/>
                  </a:ext>
                </a:extLst>
              </a:tr>
              <a:tr h="439775">
                <a:tc>
                  <a:txBody>
                    <a:bodyPr/>
                    <a:lstStyle/>
                    <a:p>
                      <a:pPr>
                        <a:lnSpc>
                          <a:spcPct val="107000"/>
                        </a:lnSpc>
                        <a:spcAft>
                          <a:spcPts val="800"/>
                        </a:spcAft>
                        <a:buNone/>
                      </a:pPr>
                      <a:r>
                        <a:rPr lang="ru-RU"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Закон</a:t>
                      </a:r>
                      <a:endParaRPr lang="ru-KG"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30255" marR="302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buNone/>
                      </a:pPr>
                      <a:r>
                        <a:rPr lang="ru-RU"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Закон Кыргызской Республики «О защите банковских вкладов» (депозитов)»</a:t>
                      </a:r>
                      <a:endParaRPr lang="ru-KG"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30255" marR="302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43856614"/>
                  </a:ext>
                </a:extLst>
              </a:tr>
              <a:tr h="266096">
                <a:tc>
                  <a:txBody>
                    <a:bodyPr/>
                    <a:lstStyle/>
                    <a:p>
                      <a:pPr>
                        <a:lnSpc>
                          <a:spcPct val="107000"/>
                        </a:lnSpc>
                        <a:spcAft>
                          <a:spcPts val="800"/>
                        </a:spcAft>
                        <a:buNone/>
                      </a:pPr>
                      <a:r>
                        <a:rPr lang="ru-RU"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ИАС</a:t>
                      </a:r>
                      <a:endParaRPr lang="ru-KG"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30255" marR="302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buNone/>
                      </a:pPr>
                      <a:r>
                        <a:rPr lang="ru-RU"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Информационно-аналитическая система</a:t>
                      </a:r>
                      <a:endParaRPr lang="ru-KG"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30255" marR="302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10530840"/>
                  </a:ext>
                </a:extLst>
              </a:tr>
              <a:tr h="266096">
                <a:tc>
                  <a:txBody>
                    <a:bodyPr/>
                    <a:lstStyle/>
                    <a:p>
                      <a:pPr>
                        <a:lnSpc>
                          <a:spcPct val="107000"/>
                        </a:lnSpc>
                        <a:spcAft>
                          <a:spcPts val="800"/>
                        </a:spcAft>
                        <a:buNone/>
                      </a:pPr>
                      <a:r>
                        <a:rPr lang="ru-RU"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ИИ</a:t>
                      </a:r>
                      <a:endParaRPr lang="ru-KG"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30255" marR="302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buNone/>
                      </a:pPr>
                      <a:r>
                        <a:rPr lang="ru-RU"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Искусственный интеллект</a:t>
                      </a:r>
                      <a:endParaRPr lang="ru-KG"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30255" marR="302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36410523"/>
                  </a:ext>
                </a:extLst>
              </a:tr>
              <a:tr h="266096">
                <a:tc>
                  <a:txBody>
                    <a:bodyPr/>
                    <a:lstStyle/>
                    <a:p>
                      <a:pPr>
                        <a:lnSpc>
                          <a:spcPct val="107000"/>
                        </a:lnSpc>
                        <a:spcAft>
                          <a:spcPts val="800"/>
                        </a:spcAft>
                        <a:buNone/>
                      </a:pPr>
                      <a:r>
                        <a:rPr lang="ru-RU"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ИТ/IT</a:t>
                      </a:r>
                      <a:endParaRPr lang="ru-KG"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30255" marR="302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buNone/>
                      </a:pPr>
                      <a:r>
                        <a:rPr lang="ru-RU"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Информационные технологии</a:t>
                      </a:r>
                      <a:endParaRPr lang="ru-KG"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30255" marR="302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1987979"/>
                  </a:ext>
                </a:extLst>
              </a:tr>
              <a:tr h="266096">
                <a:tc>
                  <a:txBody>
                    <a:bodyPr/>
                    <a:lstStyle/>
                    <a:p>
                      <a:pPr>
                        <a:lnSpc>
                          <a:spcPct val="107000"/>
                        </a:lnSpc>
                        <a:spcAft>
                          <a:spcPts val="800"/>
                        </a:spcAft>
                        <a:buNone/>
                      </a:pPr>
                      <a:r>
                        <a:rPr lang="ru-RU"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Кабинет министров</a:t>
                      </a:r>
                      <a:endParaRPr lang="ru-KG"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30255" marR="302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buNone/>
                      </a:pPr>
                      <a:r>
                        <a:rPr lang="ru-RU"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Кабинет министров Кыргызской Республики</a:t>
                      </a:r>
                      <a:endParaRPr lang="ru-KG"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30255" marR="302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64546319"/>
                  </a:ext>
                </a:extLst>
              </a:tr>
              <a:tr h="266096">
                <a:tc>
                  <a:txBody>
                    <a:bodyPr/>
                    <a:lstStyle/>
                    <a:p>
                      <a:pPr>
                        <a:lnSpc>
                          <a:spcPct val="107000"/>
                        </a:lnSpc>
                        <a:spcAft>
                          <a:spcPts val="800"/>
                        </a:spcAft>
                        <a:buNone/>
                      </a:pPr>
                      <a:r>
                        <a:rPr lang="ru-RU"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МАСД</a:t>
                      </a:r>
                      <a:endParaRPr lang="ru-KG"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30255" marR="302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buNone/>
                      </a:pPr>
                      <a:r>
                        <a:rPr lang="ru-RU"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Международная ассоциации страховщиков депозитов </a:t>
                      </a:r>
                      <a:endParaRPr lang="ru-KG"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30255" marR="302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55036423"/>
                  </a:ext>
                </a:extLst>
              </a:tr>
              <a:tr h="439775">
                <a:tc>
                  <a:txBody>
                    <a:bodyPr/>
                    <a:lstStyle/>
                    <a:p>
                      <a:pPr>
                        <a:lnSpc>
                          <a:spcPct val="107000"/>
                        </a:lnSpc>
                        <a:spcAft>
                          <a:spcPts val="800"/>
                        </a:spcAft>
                        <a:buNone/>
                      </a:pPr>
                      <a:r>
                        <a:rPr lang="ru-RU"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Министерство финансов</a:t>
                      </a:r>
                      <a:endParaRPr lang="ru-KG"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30255" marR="302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buNone/>
                      </a:pPr>
                      <a:r>
                        <a:rPr lang="ru-RU"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Министерство финансов Кыргызской Республики</a:t>
                      </a:r>
                      <a:endParaRPr lang="ru-KG"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30255" marR="302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0093460"/>
                  </a:ext>
                </a:extLst>
              </a:tr>
              <a:tr h="266096">
                <a:tc>
                  <a:txBody>
                    <a:bodyPr/>
                    <a:lstStyle/>
                    <a:p>
                      <a:pPr>
                        <a:lnSpc>
                          <a:spcPct val="107000"/>
                        </a:lnSpc>
                        <a:spcAft>
                          <a:spcPts val="800"/>
                        </a:spcAft>
                        <a:buNone/>
                      </a:pPr>
                      <a:r>
                        <a:rPr lang="ru-RU"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МРГ</a:t>
                      </a:r>
                      <a:endParaRPr lang="ru-KG"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30255" marR="302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buNone/>
                      </a:pPr>
                      <a:r>
                        <a:rPr lang="ru-RU"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Межведомственная рабочая группа</a:t>
                      </a:r>
                      <a:endParaRPr lang="ru-KG"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30255" marR="302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72533646"/>
                  </a:ext>
                </a:extLst>
              </a:tr>
              <a:tr h="266096">
                <a:tc>
                  <a:txBody>
                    <a:bodyPr/>
                    <a:lstStyle/>
                    <a:p>
                      <a:pPr>
                        <a:lnSpc>
                          <a:spcPct val="107000"/>
                        </a:lnSpc>
                        <a:spcAft>
                          <a:spcPts val="800"/>
                        </a:spcAft>
                        <a:buNone/>
                      </a:pPr>
                      <a:r>
                        <a:rPr lang="ru-RU"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МФК</a:t>
                      </a:r>
                      <a:endParaRPr lang="ru-KG"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30255" marR="302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buNone/>
                      </a:pPr>
                      <a:r>
                        <a:rPr lang="ru-RU"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Микрофинансовая компания</a:t>
                      </a:r>
                      <a:endParaRPr lang="ru-KG"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30255" marR="302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39529805"/>
                  </a:ext>
                </a:extLst>
              </a:tr>
              <a:tr h="266096">
                <a:tc>
                  <a:txBody>
                    <a:bodyPr/>
                    <a:lstStyle/>
                    <a:p>
                      <a:pPr>
                        <a:lnSpc>
                          <a:spcPct val="107000"/>
                        </a:lnSpc>
                        <a:spcAft>
                          <a:spcPts val="800"/>
                        </a:spcAft>
                        <a:buNone/>
                      </a:pPr>
                      <a:r>
                        <a:rPr lang="ru-RU"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Национальный банк</a:t>
                      </a:r>
                      <a:endParaRPr lang="ru-KG"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30255" marR="302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buNone/>
                      </a:pPr>
                      <a:r>
                        <a:rPr lang="ru-RU"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Национальный банк Кыргызской Республики</a:t>
                      </a:r>
                      <a:endParaRPr lang="ru-KG"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30255" marR="302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10700611"/>
                  </a:ext>
                </a:extLst>
              </a:tr>
              <a:tr h="266096">
                <a:tc>
                  <a:txBody>
                    <a:bodyPr/>
                    <a:lstStyle/>
                    <a:p>
                      <a:pPr>
                        <a:lnSpc>
                          <a:spcPct val="107000"/>
                        </a:lnSpc>
                        <a:spcAft>
                          <a:spcPts val="800"/>
                        </a:spcAft>
                        <a:buNone/>
                      </a:pPr>
                      <a:r>
                        <a:rPr lang="ru-RU"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НПА</a:t>
                      </a:r>
                      <a:endParaRPr lang="ru-KG"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30255" marR="302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buNone/>
                      </a:pPr>
                      <a:r>
                        <a:rPr lang="ru-RU"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Нормативно-правовые акты</a:t>
                      </a:r>
                      <a:endParaRPr lang="ru-KG"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30255" marR="302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38121584"/>
                  </a:ext>
                </a:extLst>
              </a:tr>
              <a:tr h="266096">
                <a:tc>
                  <a:txBody>
                    <a:bodyPr/>
                    <a:lstStyle/>
                    <a:p>
                      <a:pPr>
                        <a:lnSpc>
                          <a:spcPct val="107000"/>
                        </a:lnSpc>
                        <a:spcAft>
                          <a:spcPts val="800"/>
                        </a:spcAft>
                        <a:buNone/>
                      </a:pPr>
                      <a:r>
                        <a:rPr lang="ru-RU"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СБК</a:t>
                      </a:r>
                      <a:endParaRPr lang="ru-KG"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30255" marR="302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buNone/>
                      </a:pPr>
                      <a:r>
                        <a:rPr lang="ru-RU"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Союз банков Кыргызстана</a:t>
                      </a:r>
                      <a:endParaRPr lang="ru-KG"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30255" marR="302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36409736"/>
                  </a:ext>
                </a:extLst>
              </a:tr>
              <a:tr h="266096">
                <a:tc>
                  <a:txBody>
                    <a:bodyPr/>
                    <a:lstStyle/>
                    <a:p>
                      <a:pPr>
                        <a:lnSpc>
                          <a:spcPct val="107000"/>
                        </a:lnSpc>
                        <a:spcAft>
                          <a:spcPts val="800"/>
                        </a:spcAft>
                        <a:buNone/>
                      </a:pPr>
                      <a:r>
                        <a:rPr lang="ru-RU"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СЗД</a:t>
                      </a:r>
                      <a:endParaRPr lang="ru-KG"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30255" marR="302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buNone/>
                      </a:pPr>
                      <a:r>
                        <a:rPr lang="ru-RU"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Система защиты депозитов</a:t>
                      </a:r>
                      <a:endParaRPr lang="ru-KG"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30255" marR="302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77090099"/>
                  </a:ext>
                </a:extLst>
              </a:tr>
              <a:tr h="266096">
                <a:tc>
                  <a:txBody>
                    <a:bodyPr/>
                    <a:lstStyle/>
                    <a:p>
                      <a:pPr>
                        <a:lnSpc>
                          <a:spcPct val="107000"/>
                        </a:lnSpc>
                        <a:spcAft>
                          <a:spcPts val="800"/>
                        </a:spcAft>
                        <a:buNone/>
                      </a:pPr>
                      <a:r>
                        <a:rPr lang="ru-RU"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СМИ</a:t>
                      </a:r>
                      <a:endParaRPr lang="ru-KG"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30255" marR="302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buNone/>
                      </a:pPr>
                      <a:r>
                        <a:rPr lang="ru-RU"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Средства массовой информации</a:t>
                      </a:r>
                      <a:endParaRPr lang="ru-KG"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0255" marR="302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26342638"/>
                  </a:ext>
                </a:extLst>
              </a:tr>
              <a:tr h="266096">
                <a:tc>
                  <a:txBody>
                    <a:bodyPr/>
                    <a:lstStyle/>
                    <a:p>
                      <a:pPr>
                        <a:lnSpc>
                          <a:spcPct val="107000"/>
                        </a:lnSpc>
                        <a:spcAft>
                          <a:spcPts val="800"/>
                        </a:spcAft>
                        <a:buNone/>
                      </a:pPr>
                      <a:r>
                        <a:rPr lang="ru-RU"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ФКО</a:t>
                      </a:r>
                      <a:endParaRPr lang="ru-KG"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30255" marR="302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buNone/>
                      </a:pPr>
                      <a:r>
                        <a:rPr lang="ru-RU"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Финансово-кредитные организации</a:t>
                      </a:r>
                      <a:endParaRPr lang="ru-KG"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30255" marR="302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48340810"/>
                  </a:ext>
                </a:extLst>
              </a:tr>
              <a:tr h="266096">
                <a:tc>
                  <a:txBody>
                    <a:bodyPr/>
                    <a:lstStyle/>
                    <a:p>
                      <a:pPr>
                        <a:lnSpc>
                          <a:spcPct val="107000"/>
                        </a:lnSpc>
                        <a:spcAft>
                          <a:spcPts val="800"/>
                        </a:spcAft>
                        <a:buNone/>
                      </a:pPr>
                      <a:r>
                        <a:rPr lang="ru-RU"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Фонд</a:t>
                      </a:r>
                      <a:endParaRPr lang="ru-KG"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30255" marR="302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buNone/>
                      </a:pPr>
                      <a:r>
                        <a:rPr lang="ru-RU"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Фонд защиты депозитов</a:t>
                      </a:r>
                      <a:endParaRPr lang="ru-KG"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30255" marR="302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85165749"/>
                  </a:ext>
                </a:extLst>
              </a:tr>
              <a:tr h="439775">
                <a:tc>
                  <a:txBody>
                    <a:bodyPr/>
                    <a:lstStyle/>
                    <a:p>
                      <a:pPr>
                        <a:lnSpc>
                          <a:spcPct val="107000"/>
                        </a:lnSpc>
                        <a:spcAft>
                          <a:spcPts val="800"/>
                        </a:spcAft>
                        <a:buNone/>
                      </a:pPr>
                      <a:r>
                        <a:rPr lang="ru-RU"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SMS</a:t>
                      </a:r>
                      <a:endParaRPr lang="ru-KG"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30255" marR="302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buNone/>
                      </a:pPr>
                      <a:r>
                        <a:rPr lang="ru-RU"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Отправка и получение коротких текстовых сообщений мобильными устройствами</a:t>
                      </a:r>
                      <a:endParaRPr lang="ru-KG"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0255" marR="302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58693649"/>
                  </a:ext>
                </a:extLst>
              </a:tr>
              <a:tr h="439775">
                <a:tc>
                  <a:txBody>
                    <a:bodyPr/>
                    <a:lstStyle/>
                    <a:p>
                      <a:pPr>
                        <a:lnSpc>
                          <a:spcPct val="107000"/>
                        </a:lnSpc>
                        <a:spcAft>
                          <a:spcPts val="800"/>
                        </a:spcAft>
                        <a:buNone/>
                      </a:pPr>
                      <a:r>
                        <a:rPr lang="ru-RU"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XML</a:t>
                      </a:r>
                      <a:endParaRPr lang="ru-KG"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0255" marR="302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buNone/>
                      </a:pPr>
                      <a:r>
                        <a:rPr lang="ru-RU"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Текстовый язык для структурированного, хранения и передачи данных в информационной системе</a:t>
                      </a:r>
                      <a:endParaRPr lang="ru-KG"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0255" marR="302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08766171"/>
                  </a:ext>
                </a:extLst>
              </a:tr>
            </a:tbl>
          </a:graphicData>
        </a:graphic>
      </p:graphicFrame>
      <p:sp>
        <p:nvSpPr>
          <p:cNvPr id="7" name="TextBox 14">
            <a:extLst>
              <a:ext uri="{FF2B5EF4-FFF2-40B4-BE49-F238E27FC236}">
                <a16:creationId xmlns:a16="http://schemas.microsoft.com/office/drawing/2014/main" id="{BC39018C-FFB3-F1A3-826F-895E55842DD4}"/>
              </a:ext>
            </a:extLst>
          </p:cNvPr>
          <p:cNvSpPr txBox="1"/>
          <p:nvPr/>
        </p:nvSpPr>
        <p:spPr>
          <a:xfrm>
            <a:off x="958850" y="383143"/>
            <a:ext cx="6268070" cy="215444"/>
          </a:xfrm>
          <a:prstGeom prst="rect">
            <a:avLst/>
          </a:prstGeom>
        </p:spPr>
        <p:txBody>
          <a:bodyPr wrap="square" lIns="0" tIns="0" rIns="0" bIns="0" rtlCol="0" anchor="t">
            <a:spAutoFit/>
          </a:bodyPr>
          <a:lstStyle/>
          <a:p>
            <a:r>
              <a:rPr lang="ru-RU" sz="1400" b="1" dirty="0">
                <a:solidFill>
                  <a:srgbClr val="002F80"/>
                </a:solidFill>
                <a:latin typeface="Open Sans 2 Ultra-Bold"/>
                <a:ea typeface="Open Sans 2 Ultra-Bold"/>
                <a:cs typeface="Open Sans 2 Ultra-Bold"/>
              </a:rPr>
              <a:t>Приложение 6. </a:t>
            </a:r>
            <a:endParaRPr lang="ru-KG" sz="1400" b="1" dirty="0">
              <a:solidFill>
                <a:srgbClr val="002F80"/>
              </a:solidFill>
              <a:latin typeface="Open Sans 2 Ultra-Bold"/>
              <a:ea typeface="Open Sans 2 Ultra-Bold"/>
              <a:cs typeface="Open Sans 2 Ultra-Bold"/>
            </a:endParaRPr>
          </a:p>
        </p:txBody>
      </p:sp>
    </p:spTree>
    <p:extLst>
      <p:ext uri="{BB962C8B-B14F-4D97-AF65-F5344CB8AC3E}">
        <p14:creationId xmlns:p14="http://schemas.microsoft.com/office/powerpoint/2010/main" val="35525360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E35404-F5CA-F8F7-609C-A80DD9E64C7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4F7F518-449E-7AA0-2D6E-D749782D3460}"/>
              </a:ext>
            </a:extLst>
          </p:cNvPr>
          <p:cNvSpPr/>
          <p:nvPr/>
        </p:nvSpPr>
        <p:spPr>
          <a:xfrm>
            <a:off x="0" y="1400"/>
            <a:ext cx="7556500" cy="10692000"/>
          </a:xfrm>
          <a:custGeom>
            <a:avLst/>
            <a:gdLst/>
            <a:ahLst/>
            <a:cxnLst/>
            <a:rect l="l" t="t" r="r" b="b"/>
            <a:pathLst>
              <a:path w="7560000" h="10692000">
                <a:moveTo>
                  <a:pt x="0" y="0"/>
                </a:moveTo>
                <a:lnTo>
                  <a:pt x="7560000" y="0"/>
                </a:lnTo>
                <a:lnTo>
                  <a:pt x="7560000" y="10692000"/>
                </a:lnTo>
                <a:lnTo>
                  <a:pt x="0" y="10692000"/>
                </a:lnTo>
                <a:lnTo>
                  <a:pt x="0" y="0"/>
                </a:lnTo>
                <a:close/>
              </a:path>
            </a:pathLst>
          </a:custGeom>
          <a:blipFill>
            <a:blip r:embed="rId2"/>
            <a:stretch>
              <a:fillRect l="-4952" t="-1069" r="-168243" b="-106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KG"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AutoShape 7">
            <a:extLst>
              <a:ext uri="{FF2B5EF4-FFF2-40B4-BE49-F238E27FC236}">
                <a16:creationId xmlns:a16="http://schemas.microsoft.com/office/drawing/2014/main" id="{EAB9F66A-0F18-9906-F29A-C73A815CF6D0}"/>
              </a:ext>
            </a:extLst>
          </p:cNvPr>
          <p:cNvSpPr/>
          <p:nvPr/>
        </p:nvSpPr>
        <p:spPr>
          <a:xfrm>
            <a:off x="736802" y="9994900"/>
            <a:ext cx="6047992" cy="2381"/>
          </a:xfrm>
          <a:prstGeom prst="line">
            <a:avLst/>
          </a:prstGeom>
          <a:ln w="19050" cap="rnd">
            <a:solidFill>
              <a:srgbClr val="4F4F4F"/>
            </a:solidFill>
            <a:prstDash val="solid"/>
            <a:headEnd type="none" w="sm" len="sm"/>
            <a:tailEnd type="none" w="sm" len="sm"/>
          </a:ln>
        </p:spPr>
      </p:sp>
      <p:sp>
        <p:nvSpPr>
          <p:cNvPr id="4" name="TextBox 15">
            <a:extLst>
              <a:ext uri="{FF2B5EF4-FFF2-40B4-BE49-F238E27FC236}">
                <a16:creationId xmlns:a16="http://schemas.microsoft.com/office/drawing/2014/main" id="{0E9381BD-4AE1-A2E7-1BDC-BAE8338EFDBB}"/>
              </a:ext>
            </a:extLst>
          </p:cNvPr>
          <p:cNvSpPr txBox="1"/>
          <p:nvPr/>
        </p:nvSpPr>
        <p:spPr>
          <a:xfrm>
            <a:off x="812421" y="1172534"/>
            <a:ext cx="6077383" cy="276999"/>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black"/>
                </a:solidFill>
                <a:effectLst/>
                <a:uLnTx/>
                <a:uFillTx/>
                <a:latin typeface="Calibri"/>
                <a:ea typeface="+mn-ea"/>
                <a:cs typeface="+mn-cs"/>
              </a:rPr>
              <a:t>Уважаемые коллеги и партнеры!</a:t>
            </a:r>
            <a:endParaRPr kumimoji="0" lang="ru-KG" sz="18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5" name="Group 2">
            <a:extLst>
              <a:ext uri="{FF2B5EF4-FFF2-40B4-BE49-F238E27FC236}">
                <a16:creationId xmlns:a16="http://schemas.microsoft.com/office/drawing/2014/main" id="{012228CE-ECBA-950D-10FD-13CBD5FBD53D}"/>
              </a:ext>
            </a:extLst>
          </p:cNvPr>
          <p:cNvGrpSpPr/>
          <p:nvPr/>
        </p:nvGrpSpPr>
        <p:grpSpPr>
          <a:xfrm>
            <a:off x="756000" y="10050300"/>
            <a:ext cx="490114" cy="490114"/>
            <a:chOff x="0" y="0"/>
            <a:chExt cx="812800" cy="812800"/>
          </a:xfrm>
        </p:grpSpPr>
        <p:sp>
          <p:nvSpPr>
            <p:cNvPr id="6" name="Freeform 3">
              <a:extLst>
                <a:ext uri="{FF2B5EF4-FFF2-40B4-BE49-F238E27FC236}">
                  <a16:creationId xmlns:a16="http://schemas.microsoft.com/office/drawing/2014/main" id="{96208B4A-9E05-955B-9757-489CED3B611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DEDED"/>
            </a:solidFill>
          </p:spPr>
        </p:sp>
        <p:sp>
          <p:nvSpPr>
            <p:cNvPr id="8" name="TextBox 4">
              <a:extLst>
                <a:ext uri="{FF2B5EF4-FFF2-40B4-BE49-F238E27FC236}">
                  <a16:creationId xmlns:a16="http://schemas.microsoft.com/office/drawing/2014/main" id="{1467F053-72E3-03E0-0E09-41481A717D93}"/>
                </a:ext>
              </a:extLst>
            </p:cNvPr>
            <p:cNvSpPr txBox="1"/>
            <p:nvPr/>
          </p:nvSpPr>
          <p:spPr>
            <a:xfrm>
              <a:off x="76200" y="76200"/>
              <a:ext cx="660400" cy="660400"/>
            </a:xfrm>
            <a:prstGeom prst="rect">
              <a:avLst/>
            </a:prstGeom>
          </p:spPr>
          <p:txBody>
            <a:bodyPr lIns="50800" tIns="50800" rIns="50800" bIns="50800" rtlCol="0" anchor="ctr"/>
            <a:lstStyle/>
            <a:p>
              <a:pPr marL="0" marR="0" lvl="0" indent="0" algn="ctr" defTabSz="914400" rtl="0" eaLnBrk="1" fontAlgn="auto" latinLnBrk="0" hangingPunct="1">
                <a:lnSpc>
                  <a:spcPts val="143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TextBox 18">
            <a:extLst>
              <a:ext uri="{FF2B5EF4-FFF2-40B4-BE49-F238E27FC236}">
                <a16:creationId xmlns:a16="http://schemas.microsoft.com/office/drawing/2014/main" id="{B1EC9B6E-C5DD-1811-4485-B762572670CE}"/>
              </a:ext>
            </a:extLst>
          </p:cNvPr>
          <p:cNvSpPr txBox="1"/>
          <p:nvPr/>
        </p:nvSpPr>
        <p:spPr>
          <a:xfrm>
            <a:off x="812421" y="10173437"/>
            <a:ext cx="377272" cy="271485"/>
          </a:xfrm>
          <a:prstGeom prst="rect">
            <a:avLst/>
          </a:prstGeom>
        </p:spPr>
        <p:txBody>
          <a:bodyPr lIns="0" tIns="0" rIns="0" bIns="0" rtlCol="0" anchor="t">
            <a:spAutoFit/>
          </a:bodyPr>
          <a:lstStyle/>
          <a:p>
            <a:pPr marL="0" marR="0" lvl="0" indent="0" algn="ctr" defTabSz="914400" rtl="0" eaLnBrk="1" fontAlgn="auto" latinLnBrk="0" hangingPunct="1">
              <a:lnSpc>
                <a:spcPts val="21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F80"/>
                </a:solidFill>
                <a:effectLst/>
                <a:uLnTx/>
                <a:uFillTx/>
                <a:latin typeface="Open Sans 1 Bold"/>
                <a:ea typeface="Open Sans 1 Bold"/>
                <a:cs typeface="Open Sans 1 Bold"/>
                <a:sym typeface="Open Sans 1 Bold"/>
              </a:rPr>
              <a:t>0</a:t>
            </a:r>
            <a:r>
              <a:rPr kumimoji="0" lang="ru-RU" sz="2100" b="1" i="0" u="none" strike="noStrike" kern="1200" cap="none" spc="0" normalizeH="0" baseline="0" noProof="0" dirty="0">
                <a:ln>
                  <a:noFill/>
                </a:ln>
                <a:solidFill>
                  <a:srgbClr val="002F80"/>
                </a:solidFill>
                <a:effectLst/>
                <a:uLnTx/>
                <a:uFillTx/>
                <a:latin typeface="Open Sans 1 Bold"/>
                <a:ea typeface="Open Sans 1 Bold"/>
                <a:cs typeface="Open Sans 1 Bold"/>
                <a:sym typeface="Open Sans 1 Bold"/>
              </a:rPr>
              <a:t>4</a:t>
            </a:r>
            <a:endParaRPr kumimoji="0" lang="en-US" sz="2100" b="1" i="0" u="none" strike="noStrike" kern="1200" cap="none" spc="0" normalizeH="0" baseline="0" noProof="0" dirty="0">
              <a:ln>
                <a:noFill/>
              </a:ln>
              <a:solidFill>
                <a:srgbClr val="002F80"/>
              </a:solidFill>
              <a:effectLst/>
              <a:uLnTx/>
              <a:uFillTx/>
              <a:latin typeface="Open Sans 1 Bold"/>
              <a:ea typeface="Open Sans 1 Bold"/>
              <a:cs typeface="Open Sans 1 Bold"/>
              <a:sym typeface="Open Sans 1 Bold"/>
            </a:endParaRPr>
          </a:p>
        </p:txBody>
      </p:sp>
      <p:sp>
        <p:nvSpPr>
          <p:cNvPr id="13" name="TextBox 14">
            <a:extLst>
              <a:ext uri="{FF2B5EF4-FFF2-40B4-BE49-F238E27FC236}">
                <a16:creationId xmlns:a16="http://schemas.microsoft.com/office/drawing/2014/main" id="{17EC2F01-903D-09F7-6316-DD8848FF9A60}"/>
              </a:ext>
            </a:extLst>
          </p:cNvPr>
          <p:cNvSpPr txBox="1"/>
          <p:nvPr/>
        </p:nvSpPr>
        <p:spPr>
          <a:xfrm>
            <a:off x="833838" y="265509"/>
            <a:ext cx="6228498" cy="677108"/>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200" b="1" i="0" u="none" strike="noStrike" kern="1200" cap="none" spc="0" normalizeH="0" baseline="0" noProof="0" dirty="0">
                <a:ln>
                  <a:noFill/>
                </a:ln>
                <a:solidFill>
                  <a:srgbClr val="002F80"/>
                </a:solidFill>
                <a:effectLst/>
                <a:uLnTx/>
                <a:uFillTx/>
                <a:latin typeface="Open Sans 2 Ultra-Bold"/>
                <a:ea typeface="Open Sans 2 Ultra-Bold"/>
                <a:cs typeface="Open Sans 2 Ultra-Bold"/>
              </a:rPr>
              <a:t>Приветственное слово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200" b="1" i="0" u="none" strike="noStrike" kern="1200" cap="none" spc="0" normalizeH="0" baseline="0" noProof="0" dirty="0">
                <a:ln>
                  <a:noFill/>
                </a:ln>
                <a:solidFill>
                  <a:srgbClr val="002F80"/>
                </a:solidFill>
                <a:effectLst/>
                <a:uLnTx/>
                <a:uFillTx/>
                <a:latin typeface="Open Sans 2 Ultra-Bold"/>
                <a:ea typeface="Open Sans 2 Ultra-Bold"/>
                <a:cs typeface="Open Sans 2 Ultra-Bold"/>
              </a:rPr>
              <a:t>Председателя Правления Агентства </a:t>
            </a:r>
            <a:endParaRPr kumimoji="0" lang="ru-KG" sz="2200" b="1" i="0" u="none" strike="noStrike" kern="1200" cap="none" spc="0" normalizeH="0" baseline="0" noProof="0" dirty="0">
              <a:ln>
                <a:noFill/>
              </a:ln>
              <a:solidFill>
                <a:srgbClr val="002F80"/>
              </a:solidFill>
              <a:effectLst/>
              <a:uLnTx/>
              <a:uFillTx/>
              <a:latin typeface="Open Sans 2 Ultra-Bold"/>
              <a:ea typeface="Open Sans 2 Ultra-Bold"/>
              <a:cs typeface="Open Sans 2 Ultra-Bold"/>
            </a:endParaRPr>
          </a:p>
        </p:txBody>
      </p:sp>
      <p:sp>
        <p:nvSpPr>
          <p:cNvPr id="18" name="AutoShape 6">
            <a:extLst>
              <a:ext uri="{FF2B5EF4-FFF2-40B4-BE49-F238E27FC236}">
                <a16:creationId xmlns:a16="http://schemas.microsoft.com/office/drawing/2014/main" id="{9F588979-8105-796A-67BE-B76811FF833F}"/>
              </a:ext>
            </a:extLst>
          </p:cNvPr>
          <p:cNvSpPr/>
          <p:nvPr/>
        </p:nvSpPr>
        <p:spPr>
          <a:xfrm>
            <a:off x="893232" y="1231900"/>
            <a:ext cx="613868" cy="0"/>
          </a:xfrm>
          <a:prstGeom prst="line">
            <a:avLst/>
          </a:prstGeom>
          <a:ln w="47625" cap="rnd">
            <a:solidFill>
              <a:srgbClr val="FEBA3A"/>
            </a:solidFill>
            <a:prstDash val="solid"/>
            <a:headEnd type="none" w="sm" len="sm"/>
            <a:tailEnd type="none" w="sm" len="sm"/>
          </a:ln>
        </p:spPr>
      </p:sp>
      <p:sp>
        <p:nvSpPr>
          <p:cNvPr id="28" name="TextBox 27">
            <a:extLst>
              <a:ext uri="{FF2B5EF4-FFF2-40B4-BE49-F238E27FC236}">
                <a16:creationId xmlns:a16="http://schemas.microsoft.com/office/drawing/2014/main" id="{68FE66D8-81B7-4412-A79A-70A5ED99259F}"/>
              </a:ext>
            </a:extLst>
          </p:cNvPr>
          <p:cNvSpPr txBox="1"/>
          <p:nvPr/>
        </p:nvSpPr>
        <p:spPr>
          <a:xfrm>
            <a:off x="833838" y="5346700"/>
            <a:ext cx="6149941" cy="4539704"/>
          </a:xfrm>
          <a:prstGeom prst="rect">
            <a:avLst/>
          </a:prstGeom>
          <a:noFill/>
        </p:spPr>
        <p:txBody>
          <a:bodyPr wrap="square">
            <a:spAutoFit/>
          </a:bodyPr>
          <a:lstStyle/>
          <a:p>
            <a:pPr marL="0" marR="0" lvl="0" indent="360000" algn="just" defTabSz="914400" rtl="0" eaLnBrk="1" fontAlgn="auto" latinLnBrk="0" hangingPunct="1">
              <a:lnSpc>
                <a:spcPct val="100000"/>
              </a:lnSpc>
              <a:spcBef>
                <a:spcPts val="0"/>
              </a:spcBef>
              <a:spcAft>
                <a:spcPts val="0"/>
              </a:spcAft>
              <a:buClrTx/>
              <a:buSzTx/>
              <a:buFontTx/>
              <a:buNone/>
              <a:tabLst/>
              <a:defRPr/>
            </a:pPr>
            <a:r>
              <a:rPr kumimoji="0" lang="ru-KG" sz="1300" b="0" i="0" u="none" strike="noStrike" kern="1200" cap="none" spc="0" normalizeH="0" baseline="0" noProof="0" dirty="0">
                <a:ln>
                  <a:noFill/>
                </a:ln>
                <a:solidFill>
                  <a:prstClr val="black"/>
                </a:solidFill>
                <a:effectLst/>
                <a:uLnTx/>
                <a:uFillTx/>
                <a:latin typeface="Calibri"/>
                <a:ea typeface="+mn-ea"/>
                <a:cs typeface="+mn-cs"/>
              </a:rPr>
              <a:t>Агентство продолжает активно участвовать в цифровой трансформации, внедряя современные технологии и инновационные решения. </a:t>
            </a:r>
            <a:r>
              <a:rPr kumimoji="0" lang="ru-RU" sz="1300" b="0" i="0" u="none" strike="noStrike" kern="1200" cap="none" spc="0" normalizeH="0" baseline="0" noProof="0" dirty="0">
                <a:ln>
                  <a:noFill/>
                </a:ln>
                <a:solidFill>
                  <a:prstClr val="black"/>
                </a:solidFill>
                <a:effectLst/>
                <a:uLnTx/>
                <a:uFillTx/>
                <a:latin typeface="Calibri"/>
                <a:ea typeface="+mn-ea"/>
                <a:cs typeface="+mn-cs"/>
              </a:rPr>
              <a:t>Планомерно </a:t>
            </a:r>
            <a:r>
              <a:rPr kumimoji="0" lang="ru-KG" sz="1300" b="0" i="0" u="none" strike="noStrike" kern="1200" cap="none" spc="0" normalizeH="0" baseline="0" noProof="0" dirty="0">
                <a:ln>
                  <a:noFill/>
                </a:ln>
                <a:solidFill>
                  <a:prstClr val="black"/>
                </a:solidFill>
                <a:effectLst/>
                <a:uLnTx/>
                <a:uFillTx/>
                <a:latin typeface="Calibri"/>
                <a:ea typeface="+mn-ea"/>
                <a:cs typeface="+mn-cs"/>
              </a:rPr>
              <a:t>ведется модернизация информационно-аналитической системы.</a:t>
            </a:r>
          </a:p>
          <a:p>
            <a:pPr lvl="0" indent="360000" algn="just">
              <a:defRPr/>
            </a:pPr>
            <a:r>
              <a:rPr kumimoji="0" lang="ru-KG" sz="1300" b="0" i="0" u="none" strike="noStrike" kern="1200" cap="none" spc="0" normalizeH="0" baseline="0" noProof="0" dirty="0">
                <a:ln>
                  <a:noFill/>
                </a:ln>
                <a:solidFill>
                  <a:prstClr val="black"/>
                </a:solidFill>
                <a:effectLst/>
                <a:uLnTx/>
                <a:uFillTx/>
                <a:latin typeface="Calibri"/>
                <a:ea typeface="+mn-ea"/>
                <a:cs typeface="+mn-cs"/>
              </a:rPr>
              <a:t>Значительное внимание уделяется и </a:t>
            </a:r>
            <a:r>
              <a:rPr kumimoji="0" lang="ru-RU" sz="1300" b="0" i="0" u="none" strike="noStrike" kern="1200" cap="none" spc="0" normalizeH="0" baseline="0" noProof="0" dirty="0">
                <a:ln>
                  <a:noFill/>
                </a:ln>
                <a:solidFill>
                  <a:prstClr val="black"/>
                </a:solidFill>
                <a:effectLst/>
                <a:uLnTx/>
                <a:uFillTx/>
                <a:latin typeface="Calibri"/>
                <a:ea typeface="+mn-ea"/>
                <a:cs typeface="+mn-cs"/>
              </a:rPr>
              <a:t>международному сотрудничеству. </a:t>
            </a:r>
            <a:r>
              <a:rPr kumimoji="0" lang="ru-KG" sz="1300" b="0" i="0" u="none" strike="noStrike" kern="1200" cap="none" spc="0" normalizeH="0" baseline="0" noProof="0" dirty="0">
                <a:ln>
                  <a:noFill/>
                </a:ln>
                <a:solidFill>
                  <a:prstClr val="black"/>
                </a:solidFill>
                <a:effectLst/>
                <a:uLnTx/>
                <a:uFillTx/>
                <a:latin typeface="Calibri"/>
                <a:ea typeface="+mn-ea"/>
                <a:cs typeface="+mn-cs"/>
              </a:rPr>
              <a:t> </a:t>
            </a:r>
            <a:r>
              <a:rPr kumimoji="0" lang="ru-RU" sz="1300" b="0" i="0" u="none" strike="noStrike" kern="1200" cap="none" spc="0" normalizeH="0" baseline="0" noProof="0" dirty="0">
                <a:ln>
                  <a:noFill/>
                </a:ln>
                <a:solidFill>
                  <a:prstClr val="black"/>
                </a:solidFill>
                <a:effectLst/>
                <a:uLnTx/>
                <a:uFillTx/>
                <a:latin typeface="Calibri"/>
                <a:ea typeface="+mn-ea"/>
                <a:cs typeface="+mn-cs"/>
              </a:rPr>
              <a:t>Проведена большая работа по</a:t>
            </a:r>
            <a:r>
              <a:rPr kumimoji="0" lang="ru-KG" sz="1300" b="0" i="0" u="none" strike="noStrike" kern="1200" cap="none" spc="0" normalizeH="0" baseline="0" noProof="0" dirty="0">
                <a:ln>
                  <a:noFill/>
                </a:ln>
                <a:solidFill>
                  <a:prstClr val="black"/>
                </a:solidFill>
                <a:effectLst/>
                <a:uLnTx/>
                <a:uFillTx/>
                <a:latin typeface="Calibri"/>
                <a:ea typeface="+mn-ea"/>
                <a:cs typeface="+mn-cs"/>
              </a:rPr>
              <a:t> </a:t>
            </a:r>
            <a:r>
              <a:rPr kumimoji="0" lang="ru-RU" sz="1300" b="0" i="0" u="none" strike="noStrike" kern="1200" cap="none" spc="0" normalizeH="0" baseline="0" noProof="0" dirty="0">
                <a:ln>
                  <a:noFill/>
                </a:ln>
                <a:solidFill>
                  <a:prstClr val="black"/>
                </a:solidFill>
                <a:effectLst/>
                <a:uLnTx/>
                <a:uFillTx/>
                <a:latin typeface="Calibri"/>
                <a:ea typeface="+mn-ea"/>
                <a:cs typeface="+mn-cs"/>
              </a:rPr>
              <a:t>комплексной самооценке </a:t>
            </a:r>
            <a:r>
              <a:rPr kumimoji="0" lang="ru-KG" sz="1300" b="0" i="0" u="none" strike="noStrike" kern="1200" cap="none" spc="0" normalizeH="0" baseline="0" noProof="0" dirty="0">
                <a:ln>
                  <a:noFill/>
                </a:ln>
                <a:solidFill>
                  <a:prstClr val="black"/>
                </a:solidFill>
                <a:effectLst/>
                <a:uLnTx/>
                <a:uFillTx/>
                <a:latin typeface="Calibri"/>
                <a:ea typeface="+mn-ea"/>
                <a:cs typeface="+mn-cs"/>
              </a:rPr>
              <a:t>деятельности</a:t>
            </a:r>
            <a:r>
              <a:rPr kumimoji="0" lang="ru-RU" sz="1300" b="0" i="0" u="none" strike="noStrike" kern="1200" cap="none" spc="0" normalizeH="0" baseline="0" noProof="0" dirty="0">
                <a:ln>
                  <a:noFill/>
                </a:ln>
                <a:solidFill>
                  <a:prstClr val="black"/>
                </a:solidFill>
                <a:effectLst/>
                <a:uLnTx/>
                <a:uFillTx/>
                <a:latin typeface="Calibri"/>
                <a:ea typeface="+mn-ea"/>
                <a:cs typeface="+mn-cs"/>
              </a:rPr>
              <a:t> Агентства</a:t>
            </a:r>
            <a:r>
              <a:rPr kumimoji="0" lang="ru-KG" sz="1300" b="0" i="0" u="none" strike="noStrike" kern="1200" cap="none" spc="0" normalizeH="0" baseline="0" noProof="0" dirty="0">
                <a:ln>
                  <a:noFill/>
                </a:ln>
                <a:solidFill>
                  <a:prstClr val="black"/>
                </a:solidFill>
                <a:effectLst/>
                <a:uLnTx/>
                <a:uFillTx/>
                <a:latin typeface="Calibri"/>
                <a:ea typeface="+mn-ea"/>
                <a:cs typeface="+mn-cs"/>
              </a:rPr>
              <a:t> на соответствие принципам Международной ассоциации страховщиков депозитов</a:t>
            </a:r>
            <a:r>
              <a:rPr kumimoji="0" lang="ru-RU" sz="1300" b="0" i="0" u="none" strike="noStrike" kern="1200" cap="none" spc="0" normalizeH="0" baseline="0" noProof="0" dirty="0">
                <a:ln>
                  <a:noFill/>
                </a:ln>
                <a:solidFill>
                  <a:prstClr val="black"/>
                </a:solidFill>
                <a:effectLst/>
                <a:uLnTx/>
                <a:uFillTx/>
                <a:latin typeface="Calibri"/>
                <a:ea typeface="+mn-ea"/>
                <a:cs typeface="+mn-cs"/>
              </a:rPr>
              <a:t>. </a:t>
            </a:r>
            <a:r>
              <a:rPr lang="ru-RU" sz="1300" dirty="0">
                <a:solidFill>
                  <a:prstClr val="black"/>
                </a:solidFill>
                <a:latin typeface="Calibri"/>
              </a:rPr>
              <a:t>Агентство ставит перед собой амбициозную задачу по проведению комплексной независимой оценки соответствия принципам МАСД.</a:t>
            </a:r>
            <a:endParaRPr lang="ru-KG" sz="1300" dirty="0">
              <a:solidFill>
                <a:prstClr val="black"/>
              </a:solidFill>
              <a:latin typeface="Calibri"/>
            </a:endParaRPr>
          </a:p>
          <a:p>
            <a:pPr marL="0" marR="0" lvl="0" indent="360000" algn="just" defTabSz="914400" rtl="0" eaLnBrk="1" fontAlgn="auto" latinLnBrk="0" hangingPunct="1">
              <a:lnSpc>
                <a:spcPct val="100000"/>
              </a:lnSpc>
              <a:spcBef>
                <a:spcPts val="0"/>
              </a:spcBef>
              <a:spcAft>
                <a:spcPts val="0"/>
              </a:spcAft>
              <a:buClrTx/>
              <a:buSzTx/>
              <a:buFontTx/>
              <a:buNone/>
              <a:tabLst/>
              <a:defRPr/>
            </a:pPr>
            <a:r>
              <a:rPr kumimoji="0" lang="ru-KG" sz="1300" b="0" i="0" u="none" strike="noStrike" kern="1200" cap="none" spc="0" normalizeH="0" baseline="0" noProof="0" dirty="0">
                <a:ln>
                  <a:noFill/>
                </a:ln>
                <a:solidFill>
                  <a:prstClr val="black"/>
                </a:solidFill>
                <a:effectLst/>
                <a:uLnTx/>
                <a:uFillTx/>
                <a:latin typeface="Calibri"/>
                <a:ea typeface="+mn-ea"/>
                <a:cs typeface="+mn-cs"/>
              </a:rPr>
              <a:t>В сфере повышения финансовой грамотности населения </a:t>
            </a:r>
            <a:r>
              <a:rPr kumimoji="0" lang="ru-RU" sz="1300" b="0" i="0" u="none" strike="noStrike" kern="1200" cap="none" spc="0" normalizeH="0" baseline="0" noProof="0" dirty="0">
                <a:ln>
                  <a:noFill/>
                </a:ln>
                <a:solidFill>
                  <a:prstClr val="black"/>
                </a:solidFill>
                <a:effectLst/>
                <a:uLnTx/>
                <a:uFillTx/>
                <a:latin typeface="Calibri"/>
                <a:ea typeface="+mn-ea"/>
                <a:cs typeface="+mn-cs"/>
              </a:rPr>
              <a:t>реализованы </a:t>
            </a:r>
            <a:r>
              <a:rPr kumimoji="0" lang="ru-KG" sz="1300" b="0" i="0" u="none" strike="noStrike" kern="1200" cap="none" spc="0" normalizeH="0" baseline="0" noProof="0" dirty="0">
                <a:ln>
                  <a:noFill/>
                </a:ln>
                <a:solidFill>
                  <a:prstClr val="black"/>
                </a:solidFill>
                <a:effectLst/>
                <a:uLnTx/>
                <a:uFillTx/>
                <a:latin typeface="Calibri"/>
                <a:ea typeface="+mn-ea"/>
                <a:cs typeface="+mn-cs"/>
              </a:rPr>
              <a:t>информационно-просветительские кампании, которые</a:t>
            </a:r>
            <a:r>
              <a:rPr kumimoji="0" lang="ru-RU" sz="1300" b="0" i="0" u="none" strike="noStrike" kern="1200" cap="none" spc="0" normalizeH="0" baseline="0" noProof="0" dirty="0">
                <a:ln>
                  <a:noFill/>
                </a:ln>
                <a:solidFill>
                  <a:prstClr val="black"/>
                </a:solidFill>
                <a:effectLst/>
                <a:uLnTx/>
                <a:uFillTx/>
                <a:latin typeface="Calibri"/>
                <a:ea typeface="+mn-ea"/>
                <a:cs typeface="+mn-cs"/>
              </a:rPr>
              <a:t> </a:t>
            </a:r>
            <a:r>
              <a:rPr kumimoji="0" lang="ru-KG" sz="1300" b="0" i="0" u="none" strike="noStrike" kern="1200" cap="none" spc="0" normalizeH="0" baseline="0" noProof="0" dirty="0">
                <a:ln>
                  <a:noFill/>
                </a:ln>
                <a:solidFill>
                  <a:prstClr val="black"/>
                </a:solidFill>
                <a:effectLst/>
                <a:uLnTx/>
                <a:uFillTx/>
                <a:latin typeface="Calibri"/>
                <a:ea typeface="+mn-ea"/>
                <a:cs typeface="+mn-cs"/>
              </a:rPr>
              <a:t> способствовали росту </a:t>
            </a:r>
            <a:r>
              <a:rPr kumimoji="0" lang="ky-KG" sz="1300" b="0" i="0" u="none" strike="noStrike" kern="1200" cap="none" spc="0" normalizeH="0" baseline="0" noProof="0" dirty="0">
                <a:ln>
                  <a:noFill/>
                </a:ln>
                <a:solidFill>
                  <a:prstClr val="black"/>
                </a:solidFill>
                <a:effectLst/>
                <a:uLnTx/>
                <a:uFillTx/>
                <a:latin typeface="Calibri"/>
                <a:ea typeface="+mn-ea"/>
                <a:cs typeface="+mn-cs"/>
              </a:rPr>
              <a:t>осведомленности населения республики</a:t>
            </a:r>
            <a:r>
              <a:rPr kumimoji="0" lang="ru-KG" sz="1300" b="0" i="0" u="none" strike="noStrike" kern="1200" cap="none" spc="0" normalizeH="0" baseline="0" noProof="0" dirty="0">
                <a:ln>
                  <a:noFill/>
                </a:ln>
                <a:solidFill>
                  <a:prstClr val="black"/>
                </a:solidFill>
                <a:effectLst/>
                <a:uLnTx/>
                <a:uFillTx/>
                <a:latin typeface="Calibri"/>
                <a:ea typeface="+mn-ea"/>
                <a:cs typeface="+mn-cs"/>
              </a:rPr>
              <a:t> о системе защиты депозитов.</a:t>
            </a:r>
          </a:p>
          <a:p>
            <a:pPr indent="360000" algn="just">
              <a:defRPr/>
            </a:pPr>
            <a:r>
              <a:rPr lang="ru-KG" sz="1300" dirty="0">
                <a:solidFill>
                  <a:prstClr val="black"/>
                </a:solidFill>
                <a:latin typeface="Calibri"/>
              </a:rPr>
              <a:t>Отдельно хочется отметить, что ключевые индикаторы, установленные в Стратегии развития Агентства на 2023–2025 годы, были </a:t>
            </a:r>
            <a:r>
              <a:rPr lang="ky-KG" sz="1300" dirty="0">
                <a:solidFill>
                  <a:prstClr val="black"/>
                </a:solidFill>
                <a:latin typeface="Calibri"/>
              </a:rPr>
              <a:t>успешно </a:t>
            </a:r>
            <a:r>
              <a:rPr lang="ru-KG" sz="1300" dirty="0">
                <a:solidFill>
                  <a:prstClr val="black"/>
                </a:solidFill>
                <a:latin typeface="Calibri"/>
              </a:rPr>
              <a:t>выполнены</a:t>
            </a:r>
            <a:r>
              <a:rPr lang="ru-RU" sz="1300" dirty="0">
                <a:solidFill>
                  <a:prstClr val="black"/>
                </a:solidFill>
                <a:latin typeface="Calibri"/>
              </a:rPr>
              <a:t>, создав прочную основу для дальнейшего прогрессивного развития системы защиты депозитов республики.</a:t>
            </a:r>
          </a:p>
          <a:p>
            <a:pPr lvl="0" indent="360000" algn="just">
              <a:defRPr/>
            </a:pPr>
            <a:r>
              <a:rPr lang="ru-RU" sz="1300" dirty="0">
                <a:solidFill>
                  <a:prstClr val="black"/>
                </a:solidFill>
                <a:latin typeface="Calibri"/>
              </a:rPr>
              <a:t>Перед Агентством стоит очередной этап дальнейшего </a:t>
            </a:r>
            <a:r>
              <a:rPr kumimoji="0" lang="ru-KG" sz="1300" b="0" i="0" u="none" strike="noStrike" kern="1200" cap="none" spc="0" normalizeH="0" baseline="0" noProof="0" dirty="0">
                <a:ln>
                  <a:noFill/>
                </a:ln>
                <a:solidFill>
                  <a:prstClr val="black"/>
                </a:solidFill>
                <a:effectLst/>
                <a:uLnTx/>
                <a:uFillTx/>
                <a:latin typeface="Calibri"/>
                <a:ea typeface="+mn-ea"/>
                <a:cs typeface="+mn-cs"/>
              </a:rPr>
              <a:t>развития. Он определит цели и задачи для</a:t>
            </a:r>
            <a:r>
              <a:rPr kumimoji="0" lang="ru-RU" sz="1300" b="0" i="0" u="none" strike="noStrike" kern="1200" cap="none" spc="0" normalizeH="0" baseline="0" noProof="0" dirty="0">
                <a:ln>
                  <a:noFill/>
                </a:ln>
                <a:solidFill>
                  <a:prstClr val="black"/>
                </a:solidFill>
                <a:effectLst/>
                <a:uLnTx/>
                <a:uFillTx/>
                <a:latin typeface="Calibri"/>
                <a:ea typeface="+mn-ea"/>
                <a:cs typeface="+mn-cs"/>
              </a:rPr>
              <a:t> </a:t>
            </a:r>
            <a:r>
              <a:rPr kumimoji="0" lang="ru-KG" sz="1300" b="0" i="0" u="none" strike="noStrike" kern="1200" cap="none" spc="0" normalizeH="0" baseline="0" noProof="0" dirty="0">
                <a:ln>
                  <a:noFill/>
                </a:ln>
                <a:solidFill>
                  <a:prstClr val="black"/>
                </a:solidFill>
                <a:effectLst/>
                <a:uLnTx/>
                <a:uFillTx/>
                <a:latin typeface="Calibri"/>
                <a:ea typeface="+mn-ea"/>
                <a:cs typeface="+mn-cs"/>
              </a:rPr>
              <a:t>укрепления системы защиты депозитов и содействия стабильности банковской системы</a:t>
            </a:r>
            <a:r>
              <a:rPr kumimoji="0" lang="ru-RU" sz="1300" b="0" i="0" u="none" strike="noStrike" kern="1200" cap="none" spc="0" normalizeH="0" baseline="0" noProof="0" dirty="0">
                <a:ln>
                  <a:noFill/>
                </a:ln>
                <a:solidFill>
                  <a:prstClr val="black"/>
                </a:solidFill>
                <a:effectLst/>
                <a:uLnTx/>
                <a:uFillTx/>
                <a:latin typeface="Calibri"/>
                <a:ea typeface="+mn-ea"/>
                <a:cs typeface="+mn-cs"/>
              </a:rPr>
              <a:t>,</a:t>
            </a:r>
            <a:r>
              <a:rPr kumimoji="0" lang="ky-KG" sz="1300" b="0" i="0" u="none" strike="noStrike" kern="1200" cap="none" spc="0" normalizeH="0" baseline="0" noProof="0" dirty="0">
                <a:ln>
                  <a:noFill/>
                </a:ln>
                <a:solidFill>
                  <a:prstClr val="black"/>
                </a:solidFill>
                <a:effectLst/>
                <a:uLnTx/>
                <a:uFillTx/>
                <a:latin typeface="Calibri"/>
                <a:ea typeface="+mn-ea"/>
                <a:cs typeface="+mn-cs"/>
              </a:rPr>
              <a:t> а также уверенности вкладчиков в защите их сбережений</a:t>
            </a:r>
            <a:r>
              <a:rPr kumimoji="0" lang="ru-KG" sz="1300" b="0" i="0" u="none" strike="noStrike" kern="1200" cap="none" spc="0" normalizeH="0" baseline="0" noProof="0" dirty="0">
                <a:ln>
                  <a:noFill/>
                </a:ln>
                <a:solidFill>
                  <a:prstClr val="black"/>
                </a:solidFill>
                <a:effectLst/>
                <a:uLnTx/>
                <a:uFillTx/>
                <a:latin typeface="Calibri"/>
                <a:ea typeface="+mn-ea"/>
                <a:cs typeface="+mn-cs"/>
              </a:rPr>
              <a:t>.</a:t>
            </a:r>
            <a:endParaRPr kumimoji="0" lang="ru-RU" sz="13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y-KG" sz="14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ky-KG" sz="1400" b="1" i="0" u="none" strike="noStrike" kern="1200" cap="none" spc="0" normalizeH="0" baseline="0" noProof="0" dirty="0">
                <a:ln>
                  <a:noFill/>
                </a:ln>
                <a:solidFill>
                  <a:prstClr val="black"/>
                </a:solidFill>
                <a:effectLst/>
                <a:uLnTx/>
                <a:uFillTx/>
                <a:latin typeface="Calibri"/>
                <a:ea typeface="+mn-ea"/>
                <a:cs typeface="+mn-cs"/>
              </a:rPr>
              <a:t>С</a:t>
            </a:r>
            <a:r>
              <a:rPr kumimoji="0" lang="en-US" sz="1400" b="1" i="0" u="none" strike="noStrike" kern="1200" cap="none" spc="0" normalizeH="0" baseline="0" noProof="0" dirty="0">
                <a:ln>
                  <a:noFill/>
                </a:ln>
                <a:solidFill>
                  <a:prstClr val="black"/>
                </a:solidFill>
                <a:effectLst/>
                <a:uLnTx/>
                <a:uFillTx/>
                <a:latin typeface="Calibri"/>
                <a:ea typeface="+mn-ea"/>
                <a:cs typeface="+mn-cs"/>
              </a:rPr>
              <a:t> </a:t>
            </a:r>
            <a:r>
              <a:rPr kumimoji="0" lang="ky-KG" sz="1400" b="1" i="0" u="none" strike="noStrike" kern="1200" cap="none" spc="0" normalizeH="0" baseline="0" noProof="0" dirty="0">
                <a:ln>
                  <a:noFill/>
                </a:ln>
                <a:solidFill>
                  <a:prstClr val="black"/>
                </a:solidFill>
                <a:effectLst/>
                <a:uLnTx/>
                <a:uFillTx/>
                <a:latin typeface="Calibri"/>
                <a:ea typeface="+mn-ea"/>
                <a:cs typeface="+mn-cs"/>
              </a:rPr>
              <a:t>уважением,</a:t>
            </a:r>
            <a:endParaRPr kumimoji="0" lang="ru-KG" sz="1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ky-KG" sz="1400" b="1" i="0" u="none" strike="noStrike" kern="1200" cap="none" spc="0" normalizeH="0" baseline="0" noProof="0" dirty="0">
                <a:ln>
                  <a:noFill/>
                </a:ln>
                <a:solidFill>
                  <a:prstClr val="black"/>
                </a:solidFill>
                <a:effectLst/>
                <a:uLnTx/>
                <a:uFillTx/>
                <a:latin typeface="Calibri"/>
                <a:ea typeface="+mn-ea"/>
                <a:cs typeface="+mn-cs"/>
              </a:rPr>
              <a:t>Председатель Правления		             Кадырбек Букуев</a:t>
            </a:r>
            <a:endParaRPr kumimoji="0" lang="ru-KG"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86F66A42-994C-BEB1-903C-E3FE66AAE07B}"/>
              </a:ext>
            </a:extLst>
          </p:cNvPr>
          <p:cNvSpPr txBox="1"/>
          <p:nvPr/>
        </p:nvSpPr>
        <p:spPr>
          <a:xfrm>
            <a:off x="3313093" y="1529671"/>
            <a:ext cx="3649269" cy="3893374"/>
          </a:xfrm>
          <a:prstGeom prst="rect">
            <a:avLst/>
          </a:prstGeom>
          <a:noFill/>
        </p:spPr>
        <p:txBody>
          <a:bodyPr wrap="square">
            <a:spAutoFit/>
          </a:bodyPr>
          <a:lstStyle/>
          <a:p>
            <a:pPr marL="0" marR="0" lvl="0" indent="360000" algn="just" defTabSz="914400" rtl="0" eaLnBrk="1" fontAlgn="auto" latinLnBrk="0" hangingPunct="1">
              <a:lnSpc>
                <a:spcPct val="100000"/>
              </a:lnSpc>
              <a:spcBef>
                <a:spcPts val="0"/>
              </a:spcBef>
              <a:spcAft>
                <a:spcPts val="0"/>
              </a:spcAft>
              <a:buClrTx/>
              <a:buSzTx/>
              <a:buFontTx/>
              <a:buNone/>
              <a:tabLst/>
              <a:defRPr/>
            </a:pPr>
            <a:r>
              <a:rPr kumimoji="0" lang="ru-RU" sz="1300" b="0" i="0" u="none" strike="noStrike" kern="1200" cap="none" spc="0" normalizeH="0" baseline="0" noProof="0" dirty="0">
                <a:ln>
                  <a:noFill/>
                </a:ln>
                <a:solidFill>
                  <a:prstClr val="black"/>
                </a:solidFill>
                <a:effectLst/>
                <a:uLnTx/>
                <a:uFillTx/>
                <a:latin typeface="Calibri"/>
                <a:ea typeface="+mn-ea"/>
                <a:cs typeface="+mn-cs"/>
              </a:rPr>
              <a:t>2025</a:t>
            </a:r>
            <a:r>
              <a:rPr kumimoji="0" lang="ru-KG" sz="1300" b="0" i="0" u="none" strike="noStrike" kern="1200" cap="none" spc="0" normalizeH="0" baseline="0" noProof="0" dirty="0">
                <a:ln>
                  <a:noFill/>
                </a:ln>
                <a:solidFill>
                  <a:prstClr val="black"/>
                </a:solidFill>
                <a:effectLst/>
                <a:uLnTx/>
                <a:uFillTx/>
                <a:latin typeface="Calibri"/>
                <a:ea typeface="+mn-ea"/>
                <a:cs typeface="+mn-cs"/>
              </a:rPr>
              <a:t> год стал периодом уверенного роста для </a:t>
            </a:r>
            <a:r>
              <a:rPr kumimoji="0" lang="ru-RU" sz="1300" b="0" i="0" u="none" strike="noStrike" kern="1200" cap="none" spc="0" normalizeH="0" baseline="0" noProof="0" dirty="0">
                <a:ln>
                  <a:noFill/>
                </a:ln>
                <a:solidFill>
                  <a:prstClr val="black"/>
                </a:solidFill>
                <a:effectLst/>
                <a:uLnTx/>
                <a:uFillTx/>
                <a:latin typeface="Calibri"/>
                <a:ea typeface="+mn-ea"/>
                <a:cs typeface="+mn-cs"/>
              </a:rPr>
              <a:t>финансово-кредитного </a:t>
            </a:r>
            <a:r>
              <a:rPr kumimoji="0" lang="ru-KG" sz="1300" b="0" i="0" u="none" strike="noStrike" kern="1200" cap="none" spc="0" normalizeH="0" baseline="0" noProof="0" dirty="0">
                <a:ln>
                  <a:noFill/>
                </a:ln>
                <a:solidFill>
                  <a:prstClr val="black"/>
                </a:solidFill>
                <a:effectLst/>
                <a:uLnTx/>
                <a:uFillTx/>
                <a:latin typeface="Calibri"/>
                <a:ea typeface="+mn-ea"/>
                <a:cs typeface="+mn-cs"/>
              </a:rPr>
              <a:t>сектора Кыргызстана </a:t>
            </a:r>
            <a:r>
              <a:rPr kumimoji="0" lang="ky-KG" sz="1300" b="0" i="0" u="none" strike="noStrike" kern="1200" cap="none" spc="0" normalizeH="0" baseline="0" noProof="0" dirty="0">
                <a:ln>
                  <a:noFill/>
                </a:ln>
                <a:solidFill>
                  <a:prstClr val="black"/>
                </a:solidFill>
                <a:effectLst/>
                <a:uLnTx/>
                <a:uFillTx/>
                <a:latin typeface="Calibri"/>
                <a:ea typeface="+mn-ea"/>
                <a:cs typeface="+mn-cs"/>
              </a:rPr>
              <a:t>и э</a:t>
            </a:r>
            <a:r>
              <a:rPr kumimoji="0" lang="ru-KG" sz="1300" b="0" i="0" u="none" strike="noStrike" kern="1200" cap="none" spc="0" normalizeH="0" baseline="0" noProof="0" dirty="0">
                <a:ln>
                  <a:noFill/>
                </a:ln>
                <a:solidFill>
                  <a:prstClr val="black"/>
                </a:solidFill>
                <a:effectLst/>
                <a:uLnTx/>
                <a:uFillTx/>
                <a:latin typeface="Calibri"/>
                <a:ea typeface="+mn-ea"/>
                <a:cs typeface="+mn-cs"/>
              </a:rPr>
              <a:t>та положительная динамика оказала благоприятное влияние на экономическую ситуацию в целом. На этом фоне продолжилось укрепление Фонда защиты депозитов, объем которого превысил </a:t>
            </a:r>
            <a:r>
              <a:rPr kumimoji="0" lang="ru-KG" sz="1300" b="1" i="0" u="none" strike="noStrike" kern="1200" cap="none" spc="0" normalizeH="0" baseline="0" noProof="0" dirty="0">
                <a:ln>
                  <a:noFill/>
                </a:ln>
                <a:solidFill>
                  <a:prstClr val="black"/>
                </a:solidFill>
                <a:effectLst/>
                <a:uLnTx/>
                <a:uFillTx/>
                <a:latin typeface="Calibri"/>
                <a:ea typeface="+mn-ea"/>
                <a:cs typeface="+mn-cs"/>
              </a:rPr>
              <a:t>9,</a:t>
            </a:r>
            <a:r>
              <a:rPr kumimoji="0" lang="ru-RU" sz="1300" b="1" i="0" u="none" strike="noStrike" kern="1200" cap="none" spc="0" normalizeH="0" baseline="0" noProof="0" dirty="0">
                <a:ln>
                  <a:noFill/>
                </a:ln>
                <a:solidFill>
                  <a:prstClr val="black"/>
                </a:solidFill>
                <a:effectLst/>
                <a:uLnTx/>
                <a:uFillTx/>
                <a:latin typeface="Calibri"/>
                <a:ea typeface="+mn-ea"/>
                <a:cs typeface="+mn-cs"/>
              </a:rPr>
              <a:t>7</a:t>
            </a:r>
            <a:r>
              <a:rPr kumimoji="0" lang="ru-KG" sz="1300" b="1" i="0" u="none" strike="noStrike" kern="1200" cap="none" spc="0" normalizeH="0" baseline="0" noProof="0" dirty="0">
                <a:ln>
                  <a:noFill/>
                </a:ln>
                <a:solidFill>
                  <a:prstClr val="black"/>
                </a:solidFill>
                <a:effectLst/>
                <a:uLnTx/>
                <a:uFillTx/>
                <a:latin typeface="Calibri"/>
                <a:ea typeface="+mn-ea"/>
                <a:cs typeface="+mn-cs"/>
              </a:rPr>
              <a:t> млрд</a:t>
            </a:r>
            <a:r>
              <a:rPr kumimoji="0" lang="ru-RU" sz="1300" b="1" i="0" u="none" strike="noStrike" kern="1200" cap="none" spc="0" normalizeH="0" baseline="0" noProof="0" dirty="0">
                <a:ln>
                  <a:noFill/>
                </a:ln>
                <a:solidFill>
                  <a:prstClr val="black"/>
                </a:solidFill>
                <a:effectLst/>
                <a:uLnTx/>
                <a:uFillTx/>
                <a:latin typeface="Calibri"/>
                <a:ea typeface="+mn-ea"/>
                <a:cs typeface="+mn-cs"/>
              </a:rPr>
              <a:t>.</a:t>
            </a:r>
            <a:r>
              <a:rPr kumimoji="0" lang="ru-KG" sz="1300" b="1" i="0" u="none" strike="noStrike" kern="1200" cap="none" spc="0" normalizeH="0" baseline="0" noProof="0" dirty="0">
                <a:ln>
                  <a:noFill/>
                </a:ln>
                <a:solidFill>
                  <a:prstClr val="black"/>
                </a:solidFill>
                <a:effectLst/>
                <a:uLnTx/>
                <a:uFillTx/>
                <a:latin typeface="Calibri"/>
                <a:ea typeface="+mn-ea"/>
                <a:cs typeface="+mn-cs"/>
              </a:rPr>
              <a:t> сомов.</a:t>
            </a:r>
            <a:r>
              <a:rPr kumimoji="0" lang="ru-RU" sz="1300" b="1" i="0" u="none" strike="noStrike" kern="1200" cap="none" spc="0" normalizeH="0" baseline="0" noProof="0" dirty="0">
                <a:ln>
                  <a:noFill/>
                </a:ln>
                <a:solidFill>
                  <a:prstClr val="black"/>
                </a:solidFill>
                <a:effectLst/>
                <a:uLnTx/>
                <a:uFillTx/>
                <a:latin typeface="Calibri"/>
                <a:ea typeface="+mn-ea"/>
                <a:cs typeface="+mn-cs"/>
              </a:rPr>
              <a:t> </a:t>
            </a:r>
          </a:p>
          <a:p>
            <a:pPr marL="0" marR="0" lvl="0" indent="360000" algn="just" defTabSz="914400" rtl="0" eaLnBrk="1" fontAlgn="auto" latinLnBrk="0" hangingPunct="1">
              <a:lnSpc>
                <a:spcPct val="100000"/>
              </a:lnSpc>
              <a:spcBef>
                <a:spcPts val="0"/>
              </a:spcBef>
              <a:spcAft>
                <a:spcPts val="0"/>
              </a:spcAft>
              <a:buClrTx/>
              <a:buSzTx/>
              <a:buFontTx/>
              <a:buNone/>
              <a:tabLst/>
              <a:defRPr/>
            </a:pPr>
            <a:r>
              <a:rPr kumimoji="0" lang="ru-KG" sz="1300" b="0" i="0" u="none" strike="noStrike" kern="1200" cap="none" spc="0" normalizeH="0" baseline="0" noProof="0" dirty="0">
                <a:ln>
                  <a:noFill/>
                </a:ln>
                <a:solidFill>
                  <a:prstClr val="black"/>
                </a:solidFill>
                <a:effectLst/>
                <a:uLnTx/>
                <a:uFillTx/>
                <a:latin typeface="Calibri"/>
                <a:ea typeface="+mn-ea"/>
                <a:cs typeface="+mn-cs"/>
              </a:rPr>
              <a:t>Агентством были проработаны ключевые инструменты для пополнения Фонда в случае нехватки средств при гарантийных случаях, включая условия привлечения кредитов от Национального банка, Кабинета Министров Кыргызской Республики</a:t>
            </a:r>
            <a:r>
              <a:rPr kumimoji="0" lang="ru-RU" sz="1300" b="0" i="0" u="none" strike="noStrike" kern="1200" cap="none" spc="0" normalizeH="0" baseline="0" noProof="0" dirty="0">
                <a:ln>
                  <a:noFill/>
                </a:ln>
                <a:solidFill>
                  <a:prstClr val="black"/>
                </a:solidFill>
                <a:effectLst/>
                <a:uLnTx/>
                <a:uFillTx/>
                <a:latin typeface="Calibri"/>
                <a:ea typeface="+mn-ea"/>
                <a:cs typeface="+mn-cs"/>
              </a:rPr>
              <a:t>, Европейского </a:t>
            </a:r>
            <a:r>
              <a:rPr kumimoji="0" lang="ru-KG" sz="1300" b="0" i="0" u="none" strike="noStrike" kern="1200" cap="none" spc="0" normalizeH="0" baseline="0" noProof="0" dirty="0">
                <a:ln>
                  <a:noFill/>
                </a:ln>
                <a:solidFill>
                  <a:prstClr val="black"/>
                </a:solidFill>
                <a:effectLst/>
                <a:uLnTx/>
                <a:uFillTx/>
                <a:latin typeface="Calibri"/>
                <a:ea typeface="+mn-ea"/>
                <a:cs typeface="+mn-cs"/>
              </a:rPr>
              <a:t>банк</a:t>
            </a:r>
            <a:r>
              <a:rPr kumimoji="0" lang="ru-RU" sz="1300" b="0" i="0" u="none" strike="noStrike" kern="1200" cap="none" spc="0" normalizeH="0" baseline="0" noProof="0" dirty="0">
                <a:ln>
                  <a:noFill/>
                </a:ln>
                <a:solidFill>
                  <a:prstClr val="black"/>
                </a:solidFill>
                <a:effectLst/>
                <a:uLnTx/>
                <a:uFillTx/>
                <a:latin typeface="Calibri"/>
                <a:ea typeface="+mn-ea"/>
                <a:cs typeface="+mn-cs"/>
              </a:rPr>
              <a:t>а</a:t>
            </a:r>
            <a:r>
              <a:rPr kumimoji="0" lang="ru-KG" sz="1300" b="0" i="0" u="none" strike="noStrike" kern="1200" cap="none" spc="0" normalizeH="0" baseline="0" noProof="0" dirty="0">
                <a:ln>
                  <a:noFill/>
                </a:ln>
                <a:solidFill>
                  <a:prstClr val="black"/>
                </a:solidFill>
                <a:effectLst/>
                <a:uLnTx/>
                <a:uFillTx/>
                <a:latin typeface="Calibri"/>
                <a:ea typeface="+mn-ea"/>
                <a:cs typeface="+mn-cs"/>
              </a:rPr>
              <a:t> реконструкции и развития и </a:t>
            </a:r>
            <a:r>
              <a:rPr kumimoji="0" lang="ru-RU" sz="1300" b="0" i="0" u="none" strike="noStrike" kern="1200" cap="none" spc="0" normalizeH="0" baseline="0" noProof="0" dirty="0">
                <a:ln>
                  <a:noFill/>
                </a:ln>
                <a:solidFill>
                  <a:prstClr val="black"/>
                </a:solidFill>
                <a:effectLst/>
                <a:uLnTx/>
                <a:uFillTx/>
                <a:latin typeface="Calibri"/>
                <a:ea typeface="+mn-ea"/>
                <a:cs typeface="+mn-cs"/>
              </a:rPr>
              <a:t>Всемирного </a:t>
            </a:r>
            <a:r>
              <a:rPr kumimoji="0" lang="ru-KG" sz="1300" b="0" i="0" u="none" strike="noStrike" kern="1200" cap="none" spc="0" normalizeH="0" baseline="0" noProof="0" dirty="0">
                <a:ln>
                  <a:noFill/>
                </a:ln>
                <a:solidFill>
                  <a:prstClr val="black"/>
                </a:solidFill>
                <a:effectLst/>
                <a:uLnTx/>
                <a:uFillTx/>
                <a:latin typeface="Calibri"/>
                <a:ea typeface="+mn-ea"/>
                <a:cs typeface="+mn-cs"/>
              </a:rPr>
              <a:t>банк</a:t>
            </a:r>
            <a:r>
              <a:rPr kumimoji="0" lang="ru-RU" sz="1300" b="0" i="0" u="none" strike="noStrike" kern="1200" cap="none" spc="0" normalizeH="0" baseline="0" noProof="0" dirty="0">
                <a:ln>
                  <a:noFill/>
                </a:ln>
                <a:solidFill>
                  <a:prstClr val="black"/>
                </a:solidFill>
                <a:effectLst/>
                <a:uLnTx/>
                <a:uFillTx/>
                <a:latin typeface="Calibri"/>
                <a:ea typeface="+mn-ea"/>
                <a:cs typeface="+mn-cs"/>
              </a:rPr>
              <a:t>а</a:t>
            </a:r>
            <a:r>
              <a:rPr kumimoji="0" lang="ru-KG" sz="1300" b="0" i="0" u="none" strike="noStrike" kern="1200" cap="none" spc="0" normalizeH="0" baseline="0" noProof="0" dirty="0">
                <a:ln>
                  <a:noFill/>
                </a:ln>
                <a:solidFill>
                  <a:prstClr val="black"/>
                </a:solidFill>
                <a:effectLst/>
                <a:uLnTx/>
                <a:uFillTx/>
                <a:latin typeface="Calibri"/>
                <a:ea typeface="+mn-ea"/>
                <a:cs typeface="+mn-cs"/>
              </a:rPr>
              <a:t>.</a:t>
            </a:r>
            <a:endParaRPr kumimoji="0" lang="ru-RU" sz="1300" b="0" i="0" u="none" strike="noStrike" kern="1200" cap="none" spc="0" normalizeH="0" baseline="0" noProof="0" dirty="0">
              <a:ln>
                <a:noFill/>
              </a:ln>
              <a:solidFill>
                <a:prstClr val="black"/>
              </a:solidFill>
              <a:effectLst/>
              <a:uLnTx/>
              <a:uFillTx/>
              <a:latin typeface="Calibri"/>
              <a:ea typeface="+mn-ea"/>
              <a:cs typeface="+mn-cs"/>
            </a:endParaRPr>
          </a:p>
          <a:p>
            <a:pPr lvl="0" indent="360000" algn="just">
              <a:defRPr/>
            </a:pPr>
            <a:r>
              <a:rPr lang="ru-KG" sz="1300" dirty="0">
                <a:solidFill>
                  <a:prstClr val="black"/>
                </a:solidFill>
              </a:rPr>
              <a:t>Важным этапом стала доработка модели дифференцированных взносов</a:t>
            </a:r>
            <a:r>
              <a:rPr lang="ru-RU" sz="1300" dirty="0">
                <a:solidFill>
                  <a:prstClr val="black"/>
                </a:solidFill>
              </a:rPr>
              <a:t>, которая </a:t>
            </a:r>
            <a:r>
              <a:rPr lang="ru-KG" sz="1300" dirty="0">
                <a:solidFill>
                  <a:prstClr val="black"/>
                </a:solidFill>
              </a:rPr>
              <a:t>базируется на принципе справедливого распределения платежей</a:t>
            </a:r>
            <a:r>
              <a:rPr lang="ru-RU" sz="1300" dirty="0">
                <a:solidFill>
                  <a:prstClr val="black"/>
                </a:solidFill>
              </a:rPr>
              <a:t>, где </a:t>
            </a:r>
            <a:r>
              <a:rPr lang="ru-KG" sz="1300" dirty="0">
                <a:solidFill>
                  <a:prstClr val="black"/>
                </a:solidFill>
              </a:rPr>
              <a:t>размер ставки напрямую зависит от его риск-профиля.</a:t>
            </a:r>
            <a:endParaRPr kumimoji="0" lang="ru-KG"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TextBox 15">
            <a:extLst>
              <a:ext uri="{FF2B5EF4-FFF2-40B4-BE49-F238E27FC236}">
                <a16:creationId xmlns:a16="http://schemas.microsoft.com/office/drawing/2014/main" id="{386EB1FB-B4FC-D337-E250-B258B9112630}"/>
              </a:ext>
            </a:extLst>
          </p:cNvPr>
          <p:cNvSpPr txBox="1"/>
          <p:nvPr/>
        </p:nvSpPr>
        <p:spPr>
          <a:xfrm>
            <a:off x="3760798" y="10363302"/>
            <a:ext cx="3201564" cy="181012"/>
          </a:xfrm>
          <a:prstGeom prst="rect">
            <a:avLst/>
          </a:prstGeom>
        </p:spPr>
        <p:txBody>
          <a:bodyPr lIns="0" tIns="0" rIns="0" bIns="0" rtlCol="0" anchor="t">
            <a:spAutoFit/>
          </a:bodyPr>
          <a:lstStyle/>
          <a:p>
            <a:pPr marL="0" marR="0" lvl="0" indent="0" algn="r" defTabSz="914400" rtl="0" eaLnBrk="1" fontAlgn="auto" latinLnBrk="0" hangingPunct="1">
              <a:lnSpc>
                <a:spcPts val="1400"/>
              </a:lnSpc>
              <a:spcBef>
                <a:spcPts val="0"/>
              </a:spcBef>
              <a:spcAft>
                <a:spcPts val="0"/>
              </a:spcAft>
              <a:buClrTx/>
              <a:buSzTx/>
              <a:buFontTx/>
              <a:buNone/>
              <a:tabLst/>
              <a:defRPr/>
            </a:pPr>
            <a:r>
              <a:rPr kumimoji="0" lang="ru-RU" sz="1400" b="0" i="1" u="none" strike="noStrike" kern="1200" cap="none" spc="0" normalizeH="0" baseline="0" noProof="0" dirty="0">
                <a:ln>
                  <a:noFill/>
                </a:ln>
                <a:solidFill>
                  <a:srgbClr val="4F4F4F"/>
                </a:solidFill>
                <a:effectLst/>
                <a:uLnTx/>
                <a:uFillTx/>
                <a:latin typeface="Open Sans 1 Italics"/>
                <a:ea typeface="Open Sans 1 Italics"/>
                <a:cs typeface="Open Sans 1 Italics"/>
                <a:sym typeface="Open Sans 1 Italics"/>
              </a:rPr>
              <a:t>Годовой отчет за </a:t>
            </a:r>
            <a:r>
              <a:rPr kumimoji="0" lang="en-US" sz="1400" b="0" i="1" u="none" strike="noStrike" kern="1200" cap="none" spc="0" normalizeH="0" baseline="0" noProof="0" dirty="0">
                <a:ln>
                  <a:noFill/>
                </a:ln>
                <a:solidFill>
                  <a:srgbClr val="4F4F4F"/>
                </a:solidFill>
                <a:effectLst/>
                <a:uLnTx/>
                <a:uFillTx/>
                <a:latin typeface="Open Sans 1 Italics"/>
                <a:ea typeface="Open Sans 1 Italics"/>
                <a:cs typeface="Open Sans 1 Italics"/>
                <a:sym typeface="Open Sans 1 Italics"/>
              </a:rPr>
              <a:t>202</a:t>
            </a:r>
            <a:r>
              <a:rPr kumimoji="0" lang="ru-RU" sz="1400" b="0" i="1" u="none" strike="noStrike" kern="1200" cap="none" spc="0" normalizeH="0" baseline="0" noProof="0" dirty="0">
                <a:ln>
                  <a:noFill/>
                </a:ln>
                <a:solidFill>
                  <a:srgbClr val="4F4F4F"/>
                </a:solidFill>
                <a:effectLst/>
                <a:uLnTx/>
                <a:uFillTx/>
                <a:latin typeface="Open Sans 1 Italics"/>
                <a:ea typeface="Open Sans 1 Italics"/>
                <a:cs typeface="Open Sans 1 Italics"/>
                <a:sym typeface="Open Sans 1 Italics"/>
              </a:rPr>
              <a:t>5 год</a:t>
            </a:r>
            <a:endParaRPr kumimoji="0" lang="en-US" sz="1400" b="0" i="1" u="none" strike="noStrike" kern="1200" cap="none" spc="0" normalizeH="0" baseline="0" noProof="0" dirty="0">
              <a:ln>
                <a:noFill/>
              </a:ln>
              <a:solidFill>
                <a:srgbClr val="4F4F4F"/>
              </a:solidFill>
              <a:effectLst/>
              <a:uLnTx/>
              <a:uFillTx/>
              <a:latin typeface="Open Sans 1 Italics"/>
              <a:ea typeface="Open Sans 1 Italics"/>
              <a:cs typeface="Open Sans 1 Italics"/>
              <a:sym typeface="Open Sans 1 Italics"/>
            </a:endParaRPr>
          </a:p>
        </p:txBody>
      </p:sp>
      <p:pic>
        <p:nvPicPr>
          <p:cNvPr id="21" name="Рисунок 20">
            <a:extLst>
              <a:ext uri="{FF2B5EF4-FFF2-40B4-BE49-F238E27FC236}">
                <a16:creationId xmlns:a16="http://schemas.microsoft.com/office/drawing/2014/main" id="{8B932EC7-C97B-BE27-4807-99C79C0F9878}"/>
              </a:ext>
            </a:extLst>
          </p:cNvPr>
          <p:cNvPicPr>
            <a:picLocks noChangeAspect="1"/>
          </p:cNvPicPr>
          <p:nvPr/>
        </p:nvPicPr>
        <p:blipFill>
          <a:blip r:embed="rId3" cstate="print">
            <a:extLst>
              <a:ext uri="{28A0092B-C50C-407E-A947-70E740481C1C}">
                <a14:useLocalDpi xmlns:a14="http://schemas.microsoft.com/office/drawing/2010/main" val="0"/>
              </a:ext>
            </a:extLst>
          </a:blip>
          <a:srcRect l="19543" t="14561" r="15874" b="18319"/>
          <a:stretch>
            <a:fillRect/>
          </a:stretch>
        </p:blipFill>
        <p:spPr>
          <a:xfrm>
            <a:off x="892671" y="1614146"/>
            <a:ext cx="2347119" cy="3590726"/>
          </a:xfrm>
          <a:prstGeom prst="rect">
            <a:avLst/>
          </a:prstGeom>
        </p:spPr>
      </p:pic>
    </p:spTree>
    <p:extLst>
      <p:ext uri="{BB962C8B-B14F-4D97-AF65-F5344CB8AC3E}">
        <p14:creationId xmlns:p14="http://schemas.microsoft.com/office/powerpoint/2010/main" val="7463177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756008" y="9933619"/>
            <a:ext cx="6047992" cy="2381"/>
          </a:xfrm>
          <a:prstGeom prst="line">
            <a:avLst/>
          </a:prstGeom>
          <a:ln w="19050" cap="rnd">
            <a:solidFill>
              <a:srgbClr val="4F4F4F"/>
            </a:solidFill>
            <a:prstDash val="solid"/>
            <a:headEnd type="none" w="sm" len="sm"/>
            <a:tailEnd type="none" w="sm" len="sm"/>
          </a:ln>
        </p:spPr>
      </p:sp>
      <p:sp>
        <p:nvSpPr>
          <p:cNvPr id="9" name="TextBox 9"/>
          <p:cNvSpPr txBox="1"/>
          <p:nvPr/>
        </p:nvSpPr>
        <p:spPr>
          <a:xfrm>
            <a:off x="1087861" y="2224196"/>
            <a:ext cx="4440821" cy="824072"/>
          </a:xfrm>
          <a:prstGeom prst="rect">
            <a:avLst/>
          </a:prstGeom>
        </p:spPr>
        <p:txBody>
          <a:bodyPr lIns="0" tIns="0" rIns="0" bIns="0" rtlCol="0" anchor="t">
            <a:spAutoFit/>
          </a:bodyPr>
          <a:lstStyle/>
          <a:p>
            <a:pPr algn="l">
              <a:lnSpc>
                <a:spcPts val="3200"/>
              </a:lnSpc>
            </a:pPr>
            <a:r>
              <a:rPr lang="ru-RU" sz="3200" b="1" dirty="0">
                <a:solidFill>
                  <a:srgbClr val="002F80"/>
                </a:solidFill>
                <a:latin typeface="Open Sans 2 Ultra-Bold"/>
                <a:ea typeface="Open Sans 2 Ultra-Bold"/>
                <a:cs typeface="Open Sans 2 Ultra-Bold"/>
                <a:sym typeface="Open Sans 2 Ultra-Bold"/>
              </a:rPr>
              <a:t>СИСТЕМА ЗАЩИТЫ ДЕПОЗИТОВ</a:t>
            </a:r>
            <a:endParaRPr lang="en-US" sz="3200" b="1" dirty="0">
              <a:solidFill>
                <a:srgbClr val="002F80"/>
              </a:solidFill>
              <a:latin typeface="Open Sans 2 Ultra-Bold"/>
              <a:ea typeface="Open Sans 2 Ultra-Bold"/>
              <a:cs typeface="Open Sans 2 Ultra-Bold"/>
              <a:sym typeface="Open Sans 2 Ultra-Bold"/>
            </a:endParaRPr>
          </a:p>
        </p:txBody>
      </p:sp>
      <p:grpSp>
        <p:nvGrpSpPr>
          <p:cNvPr id="10" name="Group 10"/>
          <p:cNvGrpSpPr/>
          <p:nvPr/>
        </p:nvGrpSpPr>
        <p:grpSpPr>
          <a:xfrm>
            <a:off x="699587" y="10050300"/>
            <a:ext cx="490114" cy="490114"/>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DEDED"/>
            </a:solidFill>
          </p:spPr>
        </p:sp>
        <p:sp>
          <p:nvSpPr>
            <p:cNvPr id="12" name="TextBox 12"/>
            <p:cNvSpPr txBox="1"/>
            <p:nvPr/>
          </p:nvSpPr>
          <p:spPr>
            <a:xfrm>
              <a:off x="76200" y="76200"/>
              <a:ext cx="660400" cy="660400"/>
            </a:xfrm>
            <a:prstGeom prst="rect">
              <a:avLst/>
            </a:prstGeom>
          </p:spPr>
          <p:txBody>
            <a:bodyPr lIns="50800" tIns="50800" rIns="50800" bIns="50800" rtlCol="0" anchor="ctr"/>
            <a:lstStyle/>
            <a:p>
              <a:pPr algn="ctr">
                <a:lnSpc>
                  <a:spcPts val="1439"/>
                </a:lnSpc>
              </a:pPr>
              <a:endParaRPr/>
            </a:p>
          </p:txBody>
        </p:sp>
      </p:grpSp>
      <p:sp>
        <p:nvSpPr>
          <p:cNvPr id="13" name="TextBox 13"/>
          <p:cNvSpPr txBox="1"/>
          <p:nvPr/>
        </p:nvSpPr>
        <p:spPr>
          <a:xfrm>
            <a:off x="756008" y="10154387"/>
            <a:ext cx="377272" cy="271485"/>
          </a:xfrm>
          <a:prstGeom prst="rect">
            <a:avLst/>
          </a:prstGeom>
        </p:spPr>
        <p:txBody>
          <a:bodyPr lIns="0" tIns="0" rIns="0" bIns="0" rtlCol="0" anchor="t">
            <a:spAutoFit/>
          </a:bodyPr>
          <a:lstStyle/>
          <a:p>
            <a:pPr algn="ctr">
              <a:lnSpc>
                <a:spcPts val="2100"/>
              </a:lnSpc>
            </a:pPr>
            <a:r>
              <a:rPr lang="en-US" sz="2100" b="1" dirty="0">
                <a:solidFill>
                  <a:srgbClr val="002F80"/>
                </a:solidFill>
                <a:latin typeface="Open Sans 1 Bold"/>
                <a:ea typeface="Open Sans 1 Bold"/>
                <a:cs typeface="Open Sans 1 Bold"/>
                <a:sym typeface="Open Sans 1 Bold"/>
              </a:rPr>
              <a:t>0</a:t>
            </a:r>
            <a:r>
              <a:rPr lang="ru-RU" sz="2100" b="1" dirty="0">
                <a:solidFill>
                  <a:srgbClr val="002F80"/>
                </a:solidFill>
                <a:latin typeface="Open Sans 1 Bold"/>
                <a:ea typeface="Open Sans 1 Bold"/>
                <a:cs typeface="Open Sans 1 Bold"/>
                <a:sym typeface="Open Sans 1 Bold"/>
              </a:rPr>
              <a:t>5</a:t>
            </a:r>
            <a:endParaRPr lang="en-US" sz="2100" b="1" dirty="0">
              <a:solidFill>
                <a:srgbClr val="002F80"/>
              </a:solidFill>
              <a:latin typeface="Open Sans 1 Bold"/>
              <a:ea typeface="Open Sans 1 Bold"/>
              <a:cs typeface="Open Sans 1 Bold"/>
              <a:sym typeface="Open Sans 1 Bold"/>
            </a:endParaRPr>
          </a:p>
        </p:txBody>
      </p:sp>
      <p:pic>
        <p:nvPicPr>
          <p:cNvPr id="39" name="Рисунок 38">
            <a:extLst>
              <a:ext uri="{FF2B5EF4-FFF2-40B4-BE49-F238E27FC236}">
                <a16:creationId xmlns:a16="http://schemas.microsoft.com/office/drawing/2014/main" id="{781834FD-2676-4C43-752E-CBDDC020C0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951" y="3323170"/>
            <a:ext cx="7152597" cy="4632545"/>
          </a:xfrm>
          <a:prstGeom prst="rect">
            <a:avLst/>
          </a:prstGeom>
          <a:effectLst>
            <a:softEdge rad="355600"/>
          </a:effectLst>
        </p:spPr>
      </p:pic>
      <p:sp>
        <p:nvSpPr>
          <p:cNvPr id="44" name="TextBox 15">
            <a:extLst>
              <a:ext uri="{FF2B5EF4-FFF2-40B4-BE49-F238E27FC236}">
                <a16:creationId xmlns:a16="http://schemas.microsoft.com/office/drawing/2014/main" id="{F187E1A0-7AF2-A1DF-13E8-E534E35795AD}"/>
              </a:ext>
            </a:extLst>
          </p:cNvPr>
          <p:cNvSpPr txBox="1"/>
          <p:nvPr/>
        </p:nvSpPr>
        <p:spPr>
          <a:xfrm>
            <a:off x="3608398" y="10210902"/>
            <a:ext cx="3201564" cy="181012"/>
          </a:xfrm>
          <a:prstGeom prst="rect">
            <a:avLst/>
          </a:prstGeom>
        </p:spPr>
        <p:txBody>
          <a:bodyPr lIns="0" tIns="0" rIns="0" bIns="0" rtlCol="0" anchor="t">
            <a:spAutoFit/>
          </a:bodyPr>
          <a:lstStyle/>
          <a:p>
            <a:pPr algn="r">
              <a:lnSpc>
                <a:spcPts val="1400"/>
              </a:lnSpc>
            </a:pPr>
            <a:r>
              <a:rPr lang="ru-RU" sz="1400" i="1" dirty="0">
                <a:solidFill>
                  <a:srgbClr val="4F4F4F"/>
                </a:solidFill>
                <a:latin typeface="Open Sans 1 Italics"/>
                <a:ea typeface="Open Sans 1 Italics"/>
                <a:cs typeface="Open Sans 1 Italics"/>
                <a:sym typeface="Open Sans 1 Italics"/>
              </a:rPr>
              <a:t>Годовой отчет за </a:t>
            </a:r>
            <a:r>
              <a:rPr lang="en-US" sz="1400" i="1" dirty="0">
                <a:solidFill>
                  <a:srgbClr val="4F4F4F"/>
                </a:solidFill>
                <a:latin typeface="Open Sans 1 Italics"/>
                <a:ea typeface="Open Sans 1 Italics"/>
                <a:cs typeface="Open Sans 1 Italics"/>
                <a:sym typeface="Open Sans 1 Italics"/>
              </a:rPr>
              <a:t>202</a:t>
            </a:r>
            <a:r>
              <a:rPr lang="ru-RU" sz="1400" i="1" dirty="0">
                <a:solidFill>
                  <a:srgbClr val="4F4F4F"/>
                </a:solidFill>
                <a:latin typeface="Open Sans 1 Italics"/>
                <a:ea typeface="Open Sans 1 Italics"/>
                <a:cs typeface="Open Sans 1 Italics"/>
                <a:sym typeface="Open Sans 1 Italics"/>
              </a:rPr>
              <a:t>5 год</a:t>
            </a:r>
            <a:endParaRPr lang="en-US" sz="1400" i="1" dirty="0">
              <a:solidFill>
                <a:srgbClr val="4F4F4F"/>
              </a:solidFill>
              <a:latin typeface="Open Sans 1 Italics"/>
              <a:ea typeface="Open Sans 1 Italics"/>
              <a:cs typeface="Open Sans 1 Italics"/>
              <a:sym typeface="Open Sans 1 Italics"/>
            </a:endParaRPr>
          </a:p>
        </p:txBody>
      </p:sp>
      <p:grpSp>
        <p:nvGrpSpPr>
          <p:cNvPr id="49" name="Group 33">
            <a:extLst>
              <a:ext uri="{FF2B5EF4-FFF2-40B4-BE49-F238E27FC236}">
                <a16:creationId xmlns:a16="http://schemas.microsoft.com/office/drawing/2014/main" id="{C1E356C6-E9A7-A3EB-C6C2-BE7A8549F512}"/>
              </a:ext>
            </a:extLst>
          </p:cNvPr>
          <p:cNvGrpSpPr/>
          <p:nvPr/>
        </p:nvGrpSpPr>
        <p:grpSpPr>
          <a:xfrm>
            <a:off x="1087861" y="892962"/>
            <a:ext cx="935285" cy="852877"/>
            <a:chOff x="0" y="0"/>
            <a:chExt cx="335185" cy="305652"/>
          </a:xfrm>
        </p:grpSpPr>
        <p:sp>
          <p:nvSpPr>
            <p:cNvPr id="50" name="Freeform 34">
              <a:extLst>
                <a:ext uri="{FF2B5EF4-FFF2-40B4-BE49-F238E27FC236}">
                  <a16:creationId xmlns:a16="http://schemas.microsoft.com/office/drawing/2014/main" id="{EA98C8DA-5417-3603-7430-0D8DB0F7D291}"/>
                </a:ext>
              </a:extLst>
            </p:cNvPr>
            <p:cNvSpPr/>
            <p:nvPr/>
          </p:nvSpPr>
          <p:spPr>
            <a:xfrm>
              <a:off x="0" y="0"/>
              <a:ext cx="335185" cy="305652"/>
            </a:xfrm>
            <a:custGeom>
              <a:avLst/>
              <a:gdLst/>
              <a:ahLst/>
              <a:cxnLst/>
              <a:rect l="l" t="t" r="r" b="b"/>
              <a:pathLst>
                <a:path w="335185" h="305652">
                  <a:moveTo>
                    <a:pt x="0" y="0"/>
                  </a:moveTo>
                  <a:lnTo>
                    <a:pt x="335185" y="0"/>
                  </a:lnTo>
                  <a:lnTo>
                    <a:pt x="335185" y="305652"/>
                  </a:lnTo>
                  <a:lnTo>
                    <a:pt x="0" y="305652"/>
                  </a:lnTo>
                  <a:close/>
                </a:path>
              </a:pathLst>
            </a:custGeom>
            <a:solidFill>
              <a:srgbClr val="FEBA3A"/>
            </a:solidFill>
          </p:spPr>
          <p:txBody>
            <a:bodyPr/>
            <a:lstStyle/>
            <a:p>
              <a:endParaRPr lang="ru-KG" dirty="0"/>
            </a:p>
          </p:txBody>
        </p:sp>
        <p:sp>
          <p:nvSpPr>
            <p:cNvPr id="51" name="TextBox 35">
              <a:extLst>
                <a:ext uri="{FF2B5EF4-FFF2-40B4-BE49-F238E27FC236}">
                  <a16:creationId xmlns:a16="http://schemas.microsoft.com/office/drawing/2014/main" id="{D5CCCAA5-139D-9540-A6A8-B6B8ADA3F3F8}"/>
                </a:ext>
              </a:extLst>
            </p:cNvPr>
            <p:cNvSpPr txBox="1"/>
            <p:nvPr/>
          </p:nvSpPr>
          <p:spPr>
            <a:xfrm>
              <a:off x="0" y="0"/>
              <a:ext cx="335185" cy="305652"/>
            </a:xfrm>
            <a:prstGeom prst="rect">
              <a:avLst/>
            </a:prstGeom>
          </p:spPr>
          <p:txBody>
            <a:bodyPr lIns="50800" tIns="50800" rIns="50800" bIns="50800" rtlCol="0" anchor="ctr"/>
            <a:lstStyle/>
            <a:p>
              <a:pPr algn="ctr">
                <a:lnSpc>
                  <a:spcPts val="1439"/>
                </a:lnSpc>
              </a:pPr>
              <a:endParaRPr/>
            </a:p>
          </p:txBody>
        </p:sp>
      </p:grpSp>
      <p:sp>
        <p:nvSpPr>
          <p:cNvPr id="52" name="TextBox 36">
            <a:extLst>
              <a:ext uri="{FF2B5EF4-FFF2-40B4-BE49-F238E27FC236}">
                <a16:creationId xmlns:a16="http://schemas.microsoft.com/office/drawing/2014/main" id="{8EDD0DBA-AC97-4530-3920-2B0E8F0065A5}"/>
              </a:ext>
            </a:extLst>
          </p:cNvPr>
          <p:cNvSpPr txBox="1"/>
          <p:nvPr/>
        </p:nvSpPr>
        <p:spPr>
          <a:xfrm>
            <a:off x="1249897" y="1133176"/>
            <a:ext cx="611212" cy="413703"/>
          </a:xfrm>
          <a:prstGeom prst="rect">
            <a:avLst/>
          </a:prstGeom>
        </p:spPr>
        <p:txBody>
          <a:bodyPr lIns="0" tIns="0" rIns="0" bIns="0" rtlCol="0" anchor="t">
            <a:spAutoFit/>
          </a:bodyPr>
          <a:lstStyle/>
          <a:p>
            <a:pPr algn="ctr">
              <a:lnSpc>
                <a:spcPts val="3200"/>
              </a:lnSpc>
            </a:pPr>
            <a:r>
              <a:rPr lang="en-US" sz="3200" b="1" dirty="0">
                <a:solidFill>
                  <a:srgbClr val="FFFFFF"/>
                </a:solidFill>
                <a:latin typeface="Open Sans 2 Ultra-Bold"/>
                <a:ea typeface="Open Sans 2 Ultra-Bold"/>
                <a:cs typeface="Open Sans 2 Ultra-Bold"/>
                <a:sym typeface="Open Sans 2 Ultra-Bold"/>
              </a:rPr>
              <a:t>0</a:t>
            </a:r>
            <a:r>
              <a:rPr lang="ru-RU" sz="3200" b="1" dirty="0">
                <a:solidFill>
                  <a:srgbClr val="FFFFFF"/>
                </a:solidFill>
                <a:latin typeface="Open Sans 2 Ultra-Bold"/>
                <a:ea typeface="Open Sans 2 Ultra-Bold"/>
                <a:cs typeface="Open Sans 2 Ultra-Bold"/>
                <a:sym typeface="Open Sans 2 Ultra-Bold"/>
              </a:rPr>
              <a:t>1</a:t>
            </a:r>
            <a:endParaRPr lang="en-US" sz="3200" b="1" dirty="0">
              <a:solidFill>
                <a:srgbClr val="FFFFFF"/>
              </a:solidFill>
              <a:latin typeface="Open Sans 2 Ultra-Bold"/>
              <a:ea typeface="Open Sans 2 Ultra-Bold"/>
              <a:cs typeface="Open Sans 2 Ultra-Bold"/>
              <a:sym typeface="Open Sans 2 Ultra-Bold"/>
            </a:endParaRPr>
          </a:p>
        </p:txBody>
      </p:sp>
      <p:sp>
        <p:nvSpPr>
          <p:cNvPr id="53" name="AutoShape 6">
            <a:extLst>
              <a:ext uri="{FF2B5EF4-FFF2-40B4-BE49-F238E27FC236}">
                <a16:creationId xmlns:a16="http://schemas.microsoft.com/office/drawing/2014/main" id="{AD2E53F1-86AE-C14A-CDE9-ACAB85F38BE7}"/>
              </a:ext>
            </a:extLst>
          </p:cNvPr>
          <p:cNvSpPr/>
          <p:nvPr/>
        </p:nvSpPr>
        <p:spPr>
          <a:xfrm>
            <a:off x="1087861" y="1993900"/>
            <a:ext cx="935285" cy="0"/>
          </a:xfrm>
          <a:prstGeom prst="line">
            <a:avLst/>
          </a:prstGeom>
          <a:ln w="47625" cap="rnd">
            <a:solidFill>
              <a:srgbClr val="FEBA3A"/>
            </a:solidFill>
            <a:prstDash val="solid"/>
            <a:headEnd type="none" w="sm" len="sm"/>
            <a:tailEnd type="none" w="sm" len="sm"/>
          </a:ln>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71F15D-2474-7C0E-7B7D-0148EB651BF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14B58A0-359D-152E-A46D-EBF3650B5D53}"/>
              </a:ext>
            </a:extLst>
          </p:cNvPr>
          <p:cNvSpPr/>
          <p:nvPr/>
        </p:nvSpPr>
        <p:spPr>
          <a:xfrm>
            <a:off x="0" y="0"/>
            <a:ext cx="7556500" cy="10692000"/>
          </a:xfrm>
          <a:custGeom>
            <a:avLst/>
            <a:gdLst/>
            <a:ahLst/>
            <a:cxnLst/>
            <a:rect l="l" t="t" r="r" b="b"/>
            <a:pathLst>
              <a:path w="7560000" h="10692000">
                <a:moveTo>
                  <a:pt x="0" y="0"/>
                </a:moveTo>
                <a:lnTo>
                  <a:pt x="7560000" y="0"/>
                </a:lnTo>
                <a:lnTo>
                  <a:pt x="7560000" y="10692000"/>
                </a:lnTo>
                <a:lnTo>
                  <a:pt x="0" y="10692000"/>
                </a:lnTo>
                <a:lnTo>
                  <a:pt x="0" y="0"/>
                </a:lnTo>
                <a:close/>
              </a:path>
            </a:pathLst>
          </a:custGeom>
          <a:blipFill>
            <a:blip r:embed="rId3"/>
            <a:stretch>
              <a:fillRect l="-4952" t="-1069" r="-168243" b="-1069"/>
            </a:stretch>
          </a:blipFill>
        </p:spPr>
        <p:txBody>
          <a:bodyPr/>
          <a:lstStyle/>
          <a:p>
            <a:endParaRPr lang="ru-KG" dirty="0"/>
          </a:p>
        </p:txBody>
      </p:sp>
      <p:sp>
        <p:nvSpPr>
          <p:cNvPr id="3" name="AutoShape 7">
            <a:extLst>
              <a:ext uri="{FF2B5EF4-FFF2-40B4-BE49-F238E27FC236}">
                <a16:creationId xmlns:a16="http://schemas.microsoft.com/office/drawing/2014/main" id="{178D928B-16F7-A8BC-534B-A7CD4B69C748}"/>
              </a:ext>
            </a:extLst>
          </p:cNvPr>
          <p:cNvSpPr/>
          <p:nvPr/>
        </p:nvSpPr>
        <p:spPr>
          <a:xfrm>
            <a:off x="756008" y="9933619"/>
            <a:ext cx="6047992" cy="2381"/>
          </a:xfrm>
          <a:prstGeom prst="line">
            <a:avLst/>
          </a:prstGeom>
          <a:ln w="19050" cap="rnd">
            <a:solidFill>
              <a:srgbClr val="4F4F4F"/>
            </a:solidFill>
            <a:prstDash val="solid"/>
            <a:headEnd type="none" w="sm" len="sm"/>
            <a:tailEnd type="none" w="sm" len="sm"/>
          </a:ln>
        </p:spPr>
      </p:sp>
      <p:sp>
        <p:nvSpPr>
          <p:cNvPr id="4" name="TextBox 15">
            <a:extLst>
              <a:ext uri="{FF2B5EF4-FFF2-40B4-BE49-F238E27FC236}">
                <a16:creationId xmlns:a16="http://schemas.microsoft.com/office/drawing/2014/main" id="{0F79EBBE-61BF-73C9-1481-C53927AB771C}"/>
              </a:ext>
            </a:extLst>
          </p:cNvPr>
          <p:cNvSpPr txBox="1"/>
          <p:nvPr/>
        </p:nvSpPr>
        <p:spPr>
          <a:xfrm>
            <a:off x="3608398" y="10210902"/>
            <a:ext cx="3201564" cy="181012"/>
          </a:xfrm>
          <a:prstGeom prst="rect">
            <a:avLst/>
          </a:prstGeom>
        </p:spPr>
        <p:txBody>
          <a:bodyPr lIns="0" tIns="0" rIns="0" bIns="0" rtlCol="0" anchor="t">
            <a:spAutoFit/>
          </a:bodyPr>
          <a:lstStyle/>
          <a:p>
            <a:pPr algn="r">
              <a:lnSpc>
                <a:spcPts val="1400"/>
              </a:lnSpc>
            </a:pPr>
            <a:r>
              <a:rPr lang="ru-RU" sz="1400" i="1" dirty="0">
                <a:solidFill>
                  <a:srgbClr val="4F4F4F"/>
                </a:solidFill>
                <a:latin typeface="Open Sans 1 Italics"/>
                <a:ea typeface="Open Sans 1 Italics"/>
                <a:cs typeface="Open Sans 1 Italics"/>
                <a:sym typeface="Open Sans 1 Italics"/>
              </a:rPr>
              <a:t>Годовой отчет за </a:t>
            </a:r>
            <a:r>
              <a:rPr lang="en-US" sz="1400" i="1" dirty="0">
                <a:solidFill>
                  <a:srgbClr val="4F4F4F"/>
                </a:solidFill>
                <a:latin typeface="Open Sans 1 Italics"/>
                <a:ea typeface="Open Sans 1 Italics"/>
                <a:cs typeface="Open Sans 1 Italics"/>
                <a:sym typeface="Open Sans 1 Italics"/>
              </a:rPr>
              <a:t>202</a:t>
            </a:r>
            <a:r>
              <a:rPr lang="ru-RU" sz="1400" i="1" dirty="0">
                <a:solidFill>
                  <a:srgbClr val="4F4F4F"/>
                </a:solidFill>
                <a:latin typeface="Open Sans 1 Italics"/>
                <a:ea typeface="Open Sans 1 Italics"/>
                <a:cs typeface="Open Sans 1 Italics"/>
                <a:sym typeface="Open Sans 1 Italics"/>
              </a:rPr>
              <a:t>5 год</a:t>
            </a:r>
            <a:endParaRPr lang="en-US" sz="1400" i="1" dirty="0">
              <a:solidFill>
                <a:srgbClr val="4F4F4F"/>
              </a:solidFill>
              <a:latin typeface="Open Sans 1 Italics"/>
              <a:ea typeface="Open Sans 1 Italics"/>
              <a:cs typeface="Open Sans 1 Italics"/>
              <a:sym typeface="Open Sans 1 Italics"/>
            </a:endParaRPr>
          </a:p>
        </p:txBody>
      </p:sp>
      <p:grpSp>
        <p:nvGrpSpPr>
          <p:cNvPr id="5" name="Group 2">
            <a:extLst>
              <a:ext uri="{FF2B5EF4-FFF2-40B4-BE49-F238E27FC236}">
                <a16:creationId xmlns:a16="http://schemas.microsoft.com/office/drawing/2014/main" id="{39963089-3A82-0ADD-EF06-D479250C1824}"/>
              </a:ext>
            </a:extLst>
          </p:cNvPr>
          <p:cNvGrpSpPr/>
          <p:nvPr/>
        </p:nvGrpSpPr>
        <p:grpSpPr>
          <a:xfrm>
            <a:off x="756000" y="10050300"/>
            <a:ext cx="490114" cy="490114"/>
            <a:chOff x="0" y="0"/>
            <a:chExt cx="812800" cy="812800"/>
          </a:xfrm>
        </p:grpSpPr>
        <p:sp>
          <p:nvSpPr>
            <p:cNvPr id="6" name="Freeform 3">
              <a:extLst>
                <a:ext uri="{FF2B5EF4-FFF2-40B4-BE49-F238E27FC236}">
                  <a16:creationId xmlns:a16="http://schemas.microsoft.com/office/drawing/2014/main" id="{0BFD3567-8BE2-BE68-393B-E51EA17F7F3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DEDED"/>
            </a:solidFill>
          </p:spPr>
        </p:sp>
        <p:sp>
          <p:nvSpPr>
            <p:cNvPr id="8" name="TextBox 4">
              <a:extLst>
                <a:ext uri="{FF2B5EF4-FFF2-40B4-BE49-F238E27FC236}">
                  <a16:creationId xmlns:a16="http://schemas.microsoft.com/office/drawing/2014/main" id="{AE04C073-F4F5-B7D0-DFFC-5970DA88CE0E}"/>
                </a:ext>
              </a:extLst>
            </p:cNvPr>
            <p:cNvSpPr txBox="1"/>
            <p:nvPr/>
          </p:nvSpPr>
          <p:spPr>
            <a:xfrm>
              <a:off x="76200" y="76200"/>
              <a:ext cx="660400" cy="660400"/>
            </a:xfrm>
            <a:prstGeom prst="rect">
              <a:avLst/>
            </a:prstGeom>
          </p:spPr>
          <p:txBody>
            <a:bodyPr lIns="50800" tIns="50800" rIns="50800" bIns="50800" rtlCol="0" anchor="ctr"/>
            <a:lstStyle/>
            <a:p>
              <a:pPr algn="ctr">
                <a:lnSpc>
                  <a:spcPts val="1439"/>
                </a:lnSpc>
              </a:pPr>
              <a:endParaRPr/>
            </a:p>
          </p:txBody>
        </p:sp>
      </p:grpSp>
      <p:sp>
        <p:nvSpPr>
          <p:cNvPr id="12" name="TextBox 18">
            <a:extLst>
              <a:ext uri="{FF2B5EF4-FFF2-40B4-BE49-F238E27FC236}">
                <a16:creationId xmlns:a16="http://schemas.microsoft.com/office/drawing/2014/main" id="{5C0AE403-E115-9ACC-63B9-35393F6058B4}"/>
              </a:ext>
            </a:extLst>
          </p:cNvPr>
          <p:cNvSpPr txBox="1"/>
          <p:nvPr/>
        </p:nvSpPr>
        <p:spPr>
          <a:xfrm>
            <a:off x="812421" y="10173437"/>
            <a:ext cx="377272" cy="271485"/>
          </a:xfrm>
          <a:prstGeom prst="rect">
            <a:avLst/>
          </a:prstGeom>
        </p:spPr>
        <p:txBody>
          <a:bodyPr lIns="0" tIns="0" rIns="0" bIns="0" rtlCol="0" anchor="t">
            <a:spAutoFit/>
          </a:bodyPr>
          <a:lstStyle/>
          <a:p>
            <a:pPr algn="ctr">
              <a:lnSpc>
                <a:spcPts val="2100"/>
              </a:lnSpc>
            </a:pPr>
            <a:r>
              <a:rPr lang="en-US" sz="2100" b="1" dirty="0">
                <a:solidFill>
                  <a:srgbClr val="002F80"/>
                </a:solidFill>
                <a:latin typeface="Open Sans 1 Bold"/>
                <a:ea typeface="Open Sans 1 Bold"/>
                <a:cs typeface="Open Sans 1 Bold"/>
                <a:sym typeface="Open Sans 1 Bold"/>
              </a:rPr>
              <a:t>0</a:t>
            </a:r>
            <a:r>
              <a:rPr lang="ru-RU" sz="2100" b="1" dirty="0">
                <a:solidFill>
                  <a:srgbClr val="002F80"/>
                </a:solidFill>
                <a:latin typeface="Open Sans 1 Bold"/>
                <a:ea typeface="Open Sans 1 Bold"/>
                <a:cs typeface="Open Sans 1 Bold"/>
                <a:sym typeface="Open Sans 1 Bold"/>
              </a:rPr>
              <a:t>6</a:t>
            </a:r>
            <a:endParaRPr lang="en-US" sz="2100" b="1" dirty="0">
              <a:solidFill>
                <a:srgbClr val="002F80"/>
              </a:solidFill>
              <a:latin typeface="Open Sans 1 Bold"/>
              <a:ea typeface="Open Sans 1 Bold"/>
              <a:cs typeface="Open Sans 1 Bold"/>
              <a:sym typeface="Open Sans 1 Bold"/>
            </a:endParaRPr>
          </a:p>
        </p:txBody>
      </p:sp>
      <p:sp>
        <p:nvSpPr>
          <p:cNvPr id="18" name="AutoShape 6">
            <a:extLst>
              <a:ext uri="{FF2B5EF4-FFF2-40B4-BE49-F238E27FC236}">
                <a16:creationId xmlns:a16="http://schemas.microsoft.com/office/drawing/2014/main" id="{D3DA0E42-AF49-63E3-F568-4F128EAD4493}"/>
              </a:ext>
            </a:extLst>
          </p:cNvPr>
          <p:cNvSpPr/>
          <p:nvPr/>
        </p:nvSpPr>
        <p:spPr>
          <a:xfrm>
            <a:off x="939180" y="927100"/>
            <a:ext cx="613868" cy="0"/>
          </a:xfrm>
          <a:prstGeom prst="line">
            <a:avLst/>
          </a:prstGeom>
          <a:ln w="47625" cap="rnd">
            <a:solidFill>
              <a:srgbClr val="FEBA3A"/>
            </a:solidFill>
            <a:prstDash val="solid"/>
            <a:headEnd type="none" w="sm" len="sm"/>
            <a:tailEnd type="none" w="sm" len="sm"/>
          </a:ln>
        </p:spPr>
      </p:sp>
      <p:sp>
        <p:nvSpPr>
          <p:cNvPr id="28" name="TextBox 27">
            <a:extLst>
              <a:ext uri="{FF2B5EF4-FFF2-40B4-BE49-F238E27FC236}">
                <a16:creationId xmlns:a16="http://schemas.microsoft.com/office/drawing/2014/main" id="{3EB03B5C-C450-B38A-9876-23D5E6D885BF}"/>
              </a:ext>
            </a:extLst>
          </p:cNvPr>
          <p:cNvSpPr txBox="1"/>
          <p:nvPr/>
        </p:nvSpPr>
        <p:spPr>
          <a:xfrm>
            <a:off x="876179" y="977290"/>
            <a:ext cx="6047993" cy="4693593"/>
          </a:xfrm>
          <a:prstGeom prst="rect">
            <a:avLst/>
          </a:prstGeom>
          <a:noFill/>
        </p:spPr>
        <p:txBody>
          <a:bodyPr wrap="square">
            <a:spAutoFit/>
          </a:bodyPr>
          <a:lstStyle/>
          <a:p>
            <a:pPr indent="360000" algn="just"/>
            <a:r>
              <a:rPr lang="ru-RU" sz="1300" b="1" dirty="0">
                <a:solidFill>
                  <a:srgbClr val="002F80"/>
                </a:solidFill>
                <a:latin typeface="Open Sans 2 Ultra-Bold"/>
                <a:ea typeface="Open Sans 2 Ultra-Bold"/>
                <a:cs typeface="Open Sans 2 Ultra-Bold"/>
              </a:rPr>
              <a:t>Основы системы защиты депозитов </a:t>
            </a:r>
          </a:p>
          <a:p>
            <a:pPr indent="360000" algn="just"/>
            <a:r>
              <a:rPr lang="ru-RU" sz="1300" dirty="0"/>
              <a:t>Система защиты депозитов в Кыргызской Республике функционирует как ключевой элемент обеспечения финансовой стабильности и защиты прав вкладчиков. Ее создание направлено на укрепление доверия населения к банковскому сектору и снижение социальных и экономических рисков при возможной несостоятельности финансовых организаций.</a:t>
            </a:r>
            <a:endParaRPr lang="ru-KG" sz="1300" dirty="0"/>
          </a:p>
          <a:p>
            <a:pPr indent="360000" algn="just"/>
            <a:r>
              <a:rPr lang="ru-RU" sz="1300" dirty="0"/>
              <a:t>Правовое регулирование осуществляется в соответствии с Законом Кыргызской Республики «О защите банковских вкладов (депозитов)».  Участниками системы являются коммерческие банки, микрофинансовые компании и жилищно-сберегательные кредитные компании, имеющие лицензию Национального банка Кыргызской Республики.</a:t>
            </a:r>
            <a:endParaRPr lang="ru-KG" sz="1300" dirty="0"/>
          </a:p>
          <a:p>
            <a:pPr indent="360000" algn="just"/>
            <a:r>
              <a:rPr lang="ru-RU" sz="1300" dirty="0"/>
              <a:t>Архитектура системы защиты депозитов построена по модели предварительного фондирования (ex-ante funding), что обеспечивает наличие ликвидных ресурсов для оперативных выплат. Лимит страхового покрытия в размере 1 000 000 сомов обеспечивает высокий уровень охвата вкладчиков. Объектом страховой защиты выступают вклады физических лиц и индивидуальных предпринимателей. </a:t>
            </a:r>
            <a:endParaRPr lang="ru-KG" sz="1300" dirty="0"/>
          </a:p>
          <a:p>
            <a:pPr indent="360000" algn="just"/>
            <a:r>
              <a:rPr lang="ru-RU" sz="1300" dirty="0"/>
              <a:t>Функционирование системы защиты депозитов базируется на принципах ответственности и приоритета интересов вкладчиков. Финансовую основу системы формирует Фонд защиты депозитов. </a:t>
            </a:r>
            <a:endParaRPr lang="ru-KG" sz="1300" dirty="0"/>
          </a:p>
          <a:p>
            <a:pPr indent="360000" algn="just"/>
            <a:r>
              <a:rPr lang="ru-RU" sz="1300" dirty="0"/>
              <a:t>Регуляторный надзор за финансовым состоянием участников системы осуществляет Национальный банк, что способствует своевременному выявлению рисков и предупреждению кризисных ситуаций.</a:t>
            </a:r>
            <a:endParaRPr lang="ru-KG" sz="1300" dirty="0"/>
          </a:p>
        </p:txBody>
      </p:sp>
      <p:sp>
        <p:nvSpPr>
          <p:cNvPr id="9" name="TextBox 14">
            <a:extLst>
              <a:ext uri="{FF2B5EF4-FFF2-40B4-BE49-F238E27FC236}">
                <a16:creationId xmlns:a16="http://schemas.microsoft.com/office/drawing/2014/main" id="{1E53A208-DC97-F84D-30A5-44CCD84FE3A8}"/>
              </a:ext>
            </a:extLst>
          </p:cNvPr>
          <p:cNvSpPr txBox="1"/>
          <p:nvPr/>
        </p:nvSpPr>
        <p:spPr>
          <a:xfrm>
            <a:off x="907430" y="597350"/>
            <a:ext cx="6228498" cy="246221"/>
          </a:xfrm>
          <a:prstGeom prst="rect">
            <a:avLst/>
          </a:prstGeom>
        </p:spPr>
        <p:txBody>
          <a:bodyPr wrap="square" lIns="0" tIns="0" rIns="0" bIns="0" rtlCol="0" anchor="t">
            <a:spAutoFit/>
          </a:bodyPr>
          <a:lstStyle/>
          <a:p>
            <a:r>
              <a:rPr lang="ru-RU" sz="1600" b="1" dirty="0">
                <a:solidFill>
                  <a:srgbClr val="002F80"/>
                </a:solidFill>
                <a:latin typeface="Open Sans 2 Ultra-Bold"/>
                <a:ea typeface="Open Sans 2 Ultra-Bold"/>
                <a:cs typeface="Open Sans 2 Ultra-Bold"/>
              </a:rPr>
              <a:t>1.1. Институциональная и нормативная база</a:t>
            </a:r>
            <a:endParaRPr lang="ru-KG" sz="1600" b="1" dirty="0">
              <a:solidFill>
                <a:srgbClr val="002F80"/>
              </a:solidFill>
              <a:latin typeface="Open Sans 2 Ultra-Bold"/>
              <a:ea typeface="Open Sans 2 Ultra-Bold"/>
              <a:cs typeface="Open Sans 2 Ultra-Bold"/>
            </a:endParaRPr>
          </a:p>
        </p:txBody>
      </p:sp>
      <p:sp>
        <p:nvSpPr>
          <p:cNvPr id="10" name="TextBox 9">
            <a:extLst>
              <a:ext uri="{FF2B5EF4-FFF2-40B4-BE49-F238E27FC236}">
                <a16:creationId xmlns:a16="http://schemas.microsoft.com/office/drawing/2014/main" id="{7789E47A-5916-1098-CA71-44122BB8366A}"/>
              </a:ext>
            </a:extLst>
          </p:cNvPr>
          <p:cNvSpPr txBox="1"/>
          <p:nvPr/>
        </p:nvSpPr>
        <p:spPr>
          <a:xfrm>
            <a:off x="944792" y="5663775"/>
            <a:ext cx="5910769" cy="4293483"/>
          </a:xfrm>
          <a:prstGeom prst="rect">
            <a:avLst/>
          </a:prstGeom>
          <a:noFill/>
        </p:spPr>
        <p:txBody>
          <a:bodyPr wrap="square">
            <a:spAutoFit/>
          </a:bodyPr>
          <a:lstStyle/>
          <a:p>
            <a:pPr indent="360000" algn="just"/>
            <a:r>
              <a:rPr lang="ru-RU" sz="1300" b="1" dirty="0">
                <a:solidFill>
                  <a:srgbClr val="002F80"/>
                </a:solidFill>
                <a:latin typeface="Open Sans 2 Ultra-Bold"/>
                <a:ea typeface="Open Sans 2 Ultra-Bold"/>
                <a:cs typeface="Open Sans 2 Ultra-Bold"/>
              </a:rPr>
              <a:t>Мандат Агентства и операционная деятельность </a:t>
            </a:r>
            <a:endParaRPr lang="ru-KG" sz="1300" b="1" dirty="0">
              <a:solidFill>
                <a:srgbClr val="002F80"/>
              </a:solidFill>
              <a:latin typeface="Open Sans 2 Ultra-Bold"/>
              <a:ea typeface="Open Sans 2 Ultra-Bold"/>
              <a:cs typeface="Open Sans 2 Ultra-Bold"/>
            </a:endParaRPr>
          </a:p>
          <a:p>
            <a:pPr indent="360000" algn="just"/>
            <a:r>
              <a:rPr lang="ru-RU" sz="1300" dirty="0"/>
              <a:t>В целях обеспечения эффективности системы защиты депозитов в стране, Законом определены правовые основы формирования, администрирования и финансирования системы защиты депозитов, создания и функционирования независимого Агентства по защите депозитов Кыргызской Республики. Агентство – независимая, некоммерческая организация с самостоятельной организационно-правовой формой. </a:t>
            </a:r>
            <a:endParaRPr lang="ru-KG" sz="1300" dirty="0"/>
          </a:p>
          <a:p>
            <a:pPr indent="360000" algn="just"/>
            <a:r>
              <a:rPr lang="ru-RU" sz="1300" dirty="0"/>
              <a:t>Мандат Агентства направлен на обеспечение гарантированных и своевременных выплат вкладчикам при отзыве лицензии у банка или финансово-кредитной организации, лицензируемые Национальным банком. </a:t>
            </a:r>
            <a:endParaRPr lang="ru-KG" sz="1300" dirty="0"/>
          </a:p>
          <a:p>
            <a:pPr indent="360000" algn="just"/>
            <a:r>
              <a:rPr lang="ru-RU" sz="1300" dirty="0"/>
              <a:t>Ключевые функции Агентства включают:</a:t>
            </a:r>
          </a:p>
          <a:p>
            <a:pPr marL="363538" indent="-363538" algn="just">
              <a:buFont typeface="Wingdings" panose="05000000000000000000" pitchFamily="2" charset="2"/>
              <a:buChar char="§"/>
            </a:pPr>
            <a:r>
              <a:rPr lang="ru-RU" sz="1300" dirty="0"/>
              <a:t>управление Фондом защиты депозитов;</a:t>
            </a:r>
            <a:endParaRPr lang="ru-KG" sz="1300" dirty="0"/>
          </a:p>
          <a:p>
            <a:pPr marL="363538" lvl="0" indent="-363538" algn="just">
              <a:buFont typeface="Wingdings" panose="05000000000000000000" pitchFamily="2" charset="2"/>
              <a:buChar char="§"/>
            </a:pPr>
            <a:r>
              <a:rPr lang="ru-RU" sz="1300" dirty="0"/>
              <a:t>мониторинг финансового состояния участников системы;</a:t>
            </a:r>
            <a:endParaRPr lang="ru-KG" sz="1300" dirty="0"/>
          </a:p>
          <a:p>
            <a:pPr marL="363538" lvl="0" indent="-363538" algn="just">
              <a:buFont typeface="Wingdings" panose="05000000000000000000" pitchFamily="2" charset="2"/>
              <a:buChar char="§"/>
            </a:pPr>
            <a:r>
              <a:rPr lang="ru-RU" sz="1300" dirty="0"/>
              <a:t>участие в процедурах урегулирования несостоятельности банков;</a:t>
            </a:r>
            <a:endParaRPr lang="ru-KG" sz="1300" dirty="0"/>
          </a:p>
          <a:p>
            <a:pPr marL="363538" lvl="0" indent="-363538" algn="just">
              <a:buFont typeface="Wingdings" panose="05000000000000000000" pitchFamily="2" charset="2"/>
              <a:buChar char="§"/>
            </a:pPr>
            <a:r>
              <a:rPr lang="ru-RU" sz="1300" dirty="0"/>
              <a:t>организацию компенсационных выплат (в срок до 30 дней после страхового случая); </a:t>
            </a:r>
            <a:endParaRPr lang="ru-KG" sz="1300" dirty="0"/>
          </a:p>
          <a:p>
            <a:pPr marL="363538" indent="-363538" algn="just">
              <a:buFont typeface="Wingdings" panose="05000000000000000000" pitchFamily="2" charset="2"/>
              <a:buChar char="§"/>
            </a:pPr>
            <a:r>
              <a:rPr lang="ru-RU" sz="1300" dirty="0"/>
              <a:t>информационно-разъяснительную работу с населением.</a:t>
            </a:r>
            <a:endParaRPr lang="ru-KG" sz="1300" dirty="0"/>
          </a:p>
          <a:p>
            <a:pPr indent="360000" algn="just"/>
            <a:r>
              <a:rPr lang="ru-RU" sz="1300" dirty="0"/>
              <a:t>Постоянное совершенствование правовой базы и механизмов выплаты компенсаций является одной из приоритетных задач для повышения эффективности системы защиты депозитов Кыргызской Республики.</a:t>
            </a:r>
            <a:endParaRPr lang="ru-KG" sz="1300" dirty="0"/>
          </a:p>
          <a:p>
            <a:pPr algn="just"/>
            <a:endParaRPr lang="ru-KG" sz="1300" dirty="0"/>
          </a:p>
        </p:txBody>
      </p:sp>
    </p:spTree>
    <p:extLst>
      <p:ext uri="{BB962C8B-B14F-4D97-AF65-F5344CB8AC3E}">
        <p14:creationId xmlns:p14="http://schemas.microsoft.com/office/powerpoint/2010/main" val="21474512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07AD8D-5469-9E77-9055-B056C1B96BF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70BACC5-37C9-5AD4-5D09-562188B75D8B}"/>
              </a:ext>
            </a:extLst>
          </p:cNvPr>
          <p:cNvSpPr/>
          <p:nvPr/>
        </p:nvSpPr>
        <p:spPr>
          <a:xfrm>
            <a:off x="0" y="0"/>
            <a:ext cx="7556500" cy="10692000"/>
          </a:xfrm>
          <a:custGeom>
            <a:avLst/>
            <a:gdLst/>
            <a:ahLst/>
            <a:cxnLst/>
            <a:rect l="l" t="t" r="r" b="b"/>
            <a:pathLst>
              <a:path w="7560000" h="10692000">
                <a:moveTo>
                  <a:pt x="0" y="0"/>
                </a:moveTo>
                <a:lnTo>
                  <a:pt x="7560000" y="0"/>
                </a:lnTo>
                <a:lnTo>
                  <a:pt x="7560000" y="10692000"/>
                </a:lnTo>
                <a:lnTo>
                  <a:pt x="0" y="10692000"/>
                </a:lnTo>
                <a:lnTo>
                  <a:pt x="0" y="0"/>
                </a:lnTo>
                <a:close/>
              </a:path>
            </a:pathLst>
          </a:custGeom>
          <a:blipFill>
            <a:blip r:embed="rId3"/>
            <a:stretch>
              <a:fillRect l="-4952" t="-1069" r="-168243" b="-1069"/>
            </a:stretch>
          </a:blipFill>
        </p:spPr>
        <p:txBody>
          <a:bodyPr/>
          <a:lstStyle/>
          <a:p>
            <a:endParaRPr lang="ru-KG" dirty="0"/>
          </a:p>
        </p:txBody>
      </p:sp>
      <p:sp>
        <p:nvSpPr>
          <p:cNvPr id="3" name="AutoShape 7">
            <a:extLst>
              <a:ext uri="{FF2B5EF4-FFF2-40B4-BE49-F238E27FC236}">
                <a16:creationId xmlns:a16="http://schemas.microsoft.com/office/drawing/2014/main" id="{793E67B5-9800-49A1-B27B-C395A2C9111C}"/>
              </a:ext>
            </a:extLst>
          </p:cNvPr>
          <p:cNvSpPr/>
          <p:nvPr/>
        </p:nvSpPr>
        <p:spPr>
          <a:xfrm>
            <a:off x="756008" y="9933619"/>
            <a:ext cx="6047992" cy="2381"/>
          </a:xfrm>
          <a:prstGeom prst="line">
            <a:avLst/>
          </a:prstGeom>
          <a:ln w="19050" cap="rnd">
            <a:solidFill>
              <a:srgbClr val="4F4F4F"/>
            </a:solidFill>
            <a:prstDash val="solid"/>
            <a:headEnd type="none" w="sm" len="sm"/>
            <a:tailEnd type="none" w="sm" len="sm"/>
          </a:ln>
        </p:spPr>
      </p:sp>
      <p:sp>
        <p:nvSpPr>
          <p:cNvPr id="4" name="TextBox 15">
            <a:extLst>
              <a:ext uri="{FF2B5EF4-FFF2-40B4-BE49-F238E27FC236}">
                <a16:creationId xmlns:a16="http://schemas.microsoft.com/office/drawing/2014/main" id="{E7D602EA-5985-0367-4676-2EF5406D06EE}"/>
              </a:ext>
            </a:extLst>
          </p:cNvPr>
          <p:cNvSpPr txBox="1"/>
          <p:nvPr/>
        </p:nvSpPr>
        <p:spPr>
          <a:xfrm>
            <a:off x="3608398" y="10210902"/>
            <a:ext cx="3201564" cy="181012"/>
          </a:xfrm>
          <a:prstGeom prst="rect">
            <a:avLst/>
          </a:prstGeom>
        </p:spPr>
        <p:txBody>
          <a:bodyPr lIns="0" tIns="0" rIns="0" bIns="0" rtlCol="0" anchor="t">
            <a:spAutoFit/>
          </a:bodyPr>
          <a:lstStyle/>
          <a:p>
            <a:pPr algn="r">
              <a:lnSpc>
                <a:spcPts val="1400"/>
              </a:lnSpc>
            </a:pPr>
            <a:r>
              <a:rPr lang="ru-RU" sz="1400" i="1" dirty="0">
                <a:solidFill>
                  <a:srgbClr val="4F4F4F"/>
                </a:solidFill>
                <a:latin typeface="Open Sans 1 Italics"/>
                <a:ea typeface="Open Sans 1 Italics"/>
                <a:cs typeface="Open Sans 1 Italics"/>
                <a:sym typeface="Open Sans 1 Italics"/>
              </a:rPr>
              <a:t>Годовой отчет за </a:t>
            </a:r>
            <a:r>
              <a:rPr lang="en-US" sz="1400" i="1" dirty="0">
                <a:solidFill>
                  <a:srgbClr val="4F4F4F"/>
                </a:solidFill>
                <a:latin typeface="Open Sans 1 Italics"/>
                <a:ea typeface="Open Sans 1 Italics"/>
                <a:cs typeface="Open Sans 1 Italics"/>
                <a:sym typeface="Open Sans 1 Italics"/>
              </a:rPr>
              <a:t>202</a:t>
            </a:r>
            <a:r>
              <a:rPr lang="ru-RU" sz="1400" i="1" dirty="0">
                <a:solidFill>
                  <a:srgbClr val="4F4F4F"/>
                </a:solidFill>
                <a:latin typeface="Open Sans 1 Italics"/>
                <a:ea typeface="Open Sans 1 Italics"/>
                <a:cs typeface="Open Sans 1 Italics"/>
                <a:sym typeface="Open Sans 1 Italics"/>
              </a:rPr>
              <a:t>5 год</a:t>
            </a:r>
            <a:endParaRPr lang="en-US" sz="1400" i="1" dirty="0">
              <a:solidFill>
                <a:srgbClr val="4F4F4F"/>
              </a:solidFill>
              <a:latin typeface="Open Sans 1 Italics"/>
              <a:ea typeface="Open Sans 1 Italics"/>
              <a:cs typeface="Open Sans 1 Italics"/>
              <a:sym typeface="Open Sans 1 Italics"/>
            </a:endParaRPr>
          </a:p>
        </p:txBody>
      </p:sp>
      <p:grpSp>
        <p:nvGrpSpPr>
          <p:cNvPr id="5" name="Group 2">
            <a:extLst>
              <a:ext uri="{FF2B5EF4-FFF2-40B4-BE49-F238E27FC236}">
                <a16:creationId xmlns:a16="http://schemas.microsoft.com/office/drawing/2014/main" id="{565A45C6-88DC-027A-D161-6EF076A65D14}"/>
              </a:ext>
            </a:extLst>
          </p:cNvPr>
          <p:cNvGrpSpPr/>
          <p:nvPr/>
        </p:nvGrpSpPr>
        <p:grpSpPr>
          <a:xfrm>
            <a:off x="756000" y="10050300"/>
            <a:ext cx="490114" cy="490114"/>
            <a:chOff x="0" y="0"/>
            <a:chExt cx="812800" cy="812800"/>
          </a:xfrm>
        </p:grpSpPr>
        <p:sp>
          <p:nvSpPr>
            <p:cNvPr id="6" name="Freeform 3">
              <a:extLst>
                <a:ext uri="{FF2B5EF4-FFF2-40B4-BE49-F238E27FC236}">
                  <a16:creationId xmlns:a16="http://schemas.microsoft.com/office/drawing/2014/main" id="{92262DB4-E8C9-609E-B140-D155F56CC6F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DEDED"/>
            </a:solidFill>
          </p:spPr>
        </p:sp>
        <p:sp>
          <p:nvSpPr>
            <p:cNvPr id="8" name="TextBox 4">
              <a:extLst>
                <a:ext uri="{FF2B5EF4-FFF2-40B4-BE49-F238E27FC236}">
                  <a16:creationId xmlns:a16="http://schemas.microsoft.com/office/drawing/2014/main" id="{A5D94C1E-4907-9A1B-BC02-58664DF7635A}"/>
                </a:ext>
              </a:extLst>
            </p:cNvPr>
            <p:cNvSpPr txBox="1"/>
            <p:nvPr/>
          </p:nvSpPr>
          <p:spPr>
            <a:xfrm>
              <a:off x="76200" y="76200"/>
              <a:ext cx="660400" cy="660400"/>
            </a:xfrm>
            <a:prstGeom prst="rect">
              <a:avLst/>
            </a:prstGeom>
          </p:spPr>
          <p:txBody>
            <a:bodyPr lIns="50800" tIns="50800" rIns="50800" bIns="50800" rtlCol="0" anchor="ctr"/>
            <a:lstStyle/>
            <a:p>
              <a:pPr algn="ctr">
                <a:lnSpc>
                  <a:spcPts val="1439"/>
                </a:lnSpc>
              </a:pPr>
              <a:endParaRPr/>
            </a:p>
          </p:txBody>
        </p:sp>
      </p:grpSp>
      <p:sp>
        <p:nvSpPr>
          <p:cNvPr id="12" name="TextBox 18">
            <a:extLst>
              <a:ext uri="{FF2B5EF4-FFF2-40B4-BE49-F238E27FC236}">
                <a16:creationId xmlns:a16="http://schemas.microsoft.com/office/drawing/2014/main" id="{3E6A0E1C-C8FE-D26D-A552-C438D748EF64}"/>
              </a:ext>
            </a:extLst>
          </p:cNvPr>
          <p:cNvSpPr txBox="1"/>
          <p:nvPr/>
        </p:nvSpPr>
        <p:spPr>
          <a:xfrm>
            <a:off x="812421" y="10173437"/>
            <a:ext cx="377272" cy="271485"/>
          </a:xfrm>
          <a:prstGeom prst="rect">
            <a:avLst/>
          </a:prstGeom>
        </p:spPr>
        <p:txBody>
          <a:bodyPr lIns="0" tIns="0" rIns="0" bIns="0" rtlCol="0" anchor="t">
            <a:spAutoFit/>
          </a:bodyPr>
          <a:lstStyle/>
          <a:p>
            <a:pPr algn="ctr">
              <a:lnSpc>
                <a:spcPts val="2100"/>
              </a:lnSpc>
            </a:pPr>
            <a:r>
              <a:rPr lang="en-US" sz="2100" b="1" dirty="0">
                <a:solidFill>
                  <a:srgbClr val="002F80"/>
                </a:solidFill>
                <a:latin typeface="Open Sans 1 Bold"/>
                <a:ea typeface="Open Sans 1 Bold"/>
                <a:cs typeface="Open Sans 1 Bold"/>
                <a:sym typeface="Open Sans 1 Bold"/>
              </a:rPr>
              <a:t>0</a:t>
            </a:r>
            <a:r>
              <a:rPr lang="ru-RU" sz="2100" b="1" dirty="0">
                <a:solidFill>
                  <a:srgbClr val="002F80"/>
                </a:solidFill>
                <a:latin typeface="Open Sans 1 Bold"/>
                <a:ea typeface="Open Sans 1 Bold"/>
                <a:cs typeface="Open Sans 1 Bold"/>
                <a:sym typeface="Open Sans 1 Bold"/>
              </a:rPr>
              <a:t>7</a:t>
            </a:r>
            <a:endParaRPr lang="en-US" sz="2100" b="1" dirty="0">
              <a:solidFill>
                <a:srgbClr val="002F80"/>
              </a:solidFill>
              <a:latin typeface="Open Sans 1 Bold"/>
              <a:ea typeface="Open Sans 1 Bold"/>
              <a:cs typeface="Open Sans 1 Bold"/>
              <a:sym typeface="Open Sans 1 Bold"/>
            </a:endParaRPr>
          </a:p>
        </p:txBody>
      </p:sp>
      <p:sp>
        <p:nvSpPr>
          <p:cNvPr id="18" name="AutoShape 6">
            <a:extLst>
              <a:ext uri="{FF2B5EF4-FFF2-40B4-BE49-F238E27FC236}">
                <a16:creationId xmlns:a16="http://schemas.microsoft.com/office/drawing/2014/main" id="{F0558EDD-FC10-11A4-CC70-80F8EBC85D4B}"/>
              </a:ext>
            </a:extLst>
          </p:cNvPr>
          <p:cNvSpPr/>
          <p:nvPr/>
        </p:nvSpPr>
        <p:spPr>
          <a:xfrm>
            <a:off x="939180" y="1155700"/>
            <a:ext cx="613868" cy="0"/>
          </a:xfrm>
          <a:prstGeom prst="line">
            <a:avLst/>
          </a:prstGeom>
          <a:ln w="47625" cap="rnd">
            <a:solidFill>
              <a:srgbClr val="FEBA3A"/>
            </a:solidFill>
            <a:prstDash val="solid"/>
            <a:headEnd type="none" w="sm" len="sm"/>
            <a:tailEnd type="none" w="sm" len="sm"/>
          </a:ln>
        </p:spPr>
      </p:sp>
      <p:sp>
        <p:nvSpPr>
          <p:cNvPr id="28" name="TextBox 27">
            <a:extLst>
              <a:ext uri="{FF2B5EF4-FFF2-40B4-BE49-F238E27FC236}">
                <a16:creationId xmlns:a16="http://schemas.microsoft.com/office/drawing/2014/main" id="{4CC404EE-DCB2-E24D-8BF7-17DBC948A3D2}"/>
              </a:ext>
            </a:extLst>
          </p:cNvPr>
          <p:cNvSpPr txBox="1"/>
          <p:nvPr/>
        </p:nvSpPr>
        <p:spPr>
          <a:xfrm>
            <a:off x="939180" y="1841500"/>
            <a:ext cx="6047993" cy="4693593"/>
          </a:xfrm>
          <a:prstGeom prst="rect">
            <a:avLst/>
          </a:prstGeom>
          <a:noFill/>
        </p:spPr>
        <p:txBody>
          <a:bodyPr wrap="square">
            <a:spAutoFit/>
          </a:bodyPr>
          <a:lstStyle/>
          <a:p>
            <a:pPr indent="361950" algn="just"/>
            <a:r>
              <a:rPr lang="ru-RU" sz="1300" dirty="0"/>
              <a:t>Развитие системы защиты депозитов осуществляется поэтапно и ориентировано на повышение ее эффективности, устойчивости и соответствия международным стандартам.</a:t>
            </a:r>
            <a:endParaRPr lang="ru-KG" sz="1300" dirty="0"/>
          </a:p>
          <a:p>
            <a:pPr indent="361950" algn="just"/>
            <a:endParaRPr lang="ru-RU" sz="1300" dirty="0"/>
          </a:p>
          <a:p>
            <a:pPr indent="361950" algn="just"/>
            <a:r>
              <a:rPr lang="ru-RU" sz="1300" b="1" dirty="0">
                <a:solidFill>
                  <a:srgbClr val="002F80"/>
                </a:solidFill>
                <a:latin typeface="Open Sans 2 Ultra-Bold"/>
                <a:ea typeface="Open Sans 2 Ultra-Bold"/>
                <a:cs typeface="Open Sans 2 Ultra-Bold"/>
              </a:rPr>
              <a:t>Основные этапы развития включали:</a:t>
            </a:r>
            <a:endParaRPr lang="ru-KG" sz="1300" b="1" dirty="0">
              <a:solidFill>
                <a:srgbClr val="002F80"/>
              </a:solidFill>
              <a:latin typeface="Open Sans 2 Ultra-Bold"/>
              <a:ea typeface="Open Sans 2 Ultra-Bold"/>
              <a:cs typeface="Open Sans 2 Ultra-Bold"/>
            </a:endParaRPr>
          </a:p>
          <a:p>
            <a:pPr marL="361950" lvl="0" indent="-361950">
              <a:buFont typeface="Wingdings" panose="05000000000000000000" pitchFamily="2" charset="2"/>
              <a:buChar char="§"/>
            </a:pPr>
            <a:r>
              <a:rPr lang="ru-RU" sz="1300" dirty="0"/>
              <a:t>формирование законодательной и институциональной базы;</a:t>
            </a:r>
            <a:endParaRPr lang="ru-KG" sz="1300" dirty="0"/>
          </a:p>
          <a:p>
            <a:pPr marL="361950" indent="-361950">
              <a:buFont typeface="Wingdings" panose="05000000000000000000" pitchFamily="2" charset="2"/>
              <a:buChar char="§"/>
            </a:pPr>
            <a:r>
              <a:rPr lang="ru-RU" sz="1300" dirty="0"/>
              <a:t>создание Фонда защиты депозитов;</a:t>
            </a:r>
            <a:endParaRPr lang="ru-KG" sz="1300" dirty="0"/>
          </a:p>
          <a:p>
            <a:pPr marL="361950" indent="-361950">
              <a:buFont typeface="Wingdings" panose="05000000000000000000" pitchFamily="2" charset="2"/>
              <a:buChar char="§"/>
            </a:pPr>
            <a:r>
              <a:rPr lang="ru-RU" sz="1300" dirty="0"/>
              <a:t>внедрение базовых механизмов компенсационных выплат;</a:t>
            </a:r>
            <a:endParaRPr lang="ru-KG" sz="1300" dirty="0"/>
          </a:p>
          <a:p>
            <a:pPr marL="361950" indent="-361950">
              <a:buFont typeface="Wingdings" panose="05000000000000000000" pitchFamily="2" charset="2"/>
              <a:buChar char="§"/>
            </a:pPr>
            <a:r>
              <a:rPr lang="ru-RU" sz="1300" dirty="0"/>
              <a:t>расширение перечня защищаемых вкладов;</a:t>
            </a:r>
            <a:endParaRPr lang="ru-KG" sz="1300" dirty="0"/>
          </a:p>
          <a:p>
            <a:pPr marL="361950" indent="-361950">
              <a:buFont typeface="Wingdings" panose="05000000000000000000" pitchFamily="2" charset="2"/>
              <a:buChar char="§"/>
            </a:pPr>
            <a:r>
              <a:rPr lang="ru-RU" sz="1300" dirty="0"/>
              <a:t>поэтапное увеличение лимитов возмещения.</a:t>
            </a:r>
            <a:endParaRPr lang="ru-KG" sz="1300" dirty="0"/>
          </a:p>
          <a:p>
            <a:endParaRPr lang="ru-RU" sz="1300" dirty="0"/>
          </a:p>
          <a:p>
            <a:pPr indent="361950" algn="just"/>
            <a:r>
              <a:rPr lang="ru-RU" sz="1300" b="1" dirty="0">
                <a:solidFill>
                  <a:srgbClr val="002F80"/>
                </a:solidFill>
                <a:latin typeface="Open Sans 2 Ultra-Bold"/>
                <a:ea typeface="Open Sans 2 Ultra-Bold"/>
                <a:cs typeface="Open Sans 2 Ultra-Bold"/>
              </a:rPr>
              <a:t>На текущем этапе приоритетами являются:</a:t>
            </a:r>
            <a:endParaRPr lang="ru-KG" sz="1300" b="1" dirty="0">
              <a:solidFill>
                <a:srgbClr val="002F80"/>
              </a:solidFill>
              <a:latin typeface="Open Sans 2 Ultra-Bold"/>
              <a:ea typeface="Open Sans 2 Ultra-Bold"/>
              <a:cs typeface="Open Sans 2 Ultra-Bold"/>
            </a:endParaRPr>
          </a:p>
          <a:p>
            <a:pPr marL="361950" lvl="0" indent="-361950">
              <a:buFont typeface="Wingdings" panose="05000000000000000000" pitchFamily="2" charset="2"/>
              <a:buChar char="§"/>
            </a:pPr>
            <a:r>
              <a:rPr lang="ru-RU" sz="1300" dirty="0"/>
              <a:t>цифровизация и автоматизация процессов выплат;</a:t>
            </a:r>
            <a:endParaRPr lang="ru-KG" sz="1300" dirty="0"/>
          </a:p>
          <a:p>
            <a:pPr marL="361950" lvl="0" indent="-361950">
              <a:buFont typeface="Wingdings" panose="05000000000000000000" pitchFamily="2" charset="2"/>
              <a:buChar char="§"/>
            </a:pPr>
            <a:r>
              <a:rPr lang="ru-RU" sz="1300" dirty="0"/>
              <a:t>внедрение риск-ориентированного подхода;</a:t>
            </a:r>
            <a:endParaRPr lang="ru-KG" sz="1300" dirty="0"/>
          </a:p>
          <a:p>
            <a:pPr marL="361950" lvl="0" indent="-361950">
              <a:buFont typeface="Wingdings" panose="05000000000000000000" pitchFamily="2" charset="2"/>
              <a:buChar char="§"/>
            </a:pPr>
            <a:r>
              <a:rPr lang="ru-RU" sz="1300" dirty="0"/>
              <a:t>совершенствование методов оценки финансовой устойчивости банков;</a:t>
            </a:r>
            <a:endParaRPr lang="ru-KG" sz="1300" dirty="0"/>
          </a:p>
          <a:p>
            <a:pPr marL="361950" lvl="0" indent="-361950">
              <a:buFont typeface="Wingdings" panose="05000000000000000000" pitchFamily="2" charset="2"/>
              <a:buChar char="§"/>
            </a:pPr>
            <a:r>
              <a:rPr lang="ru-RU" sz="1300" dirty="0"/>
              <a:t>расширение охвата и информирование населения;</a:t>
            </a:r>
            <a:endParaRPr lang="ru-KG" sz="1300" dirty="0"/>
          </a:p>
          <a:p>
            <a:pPr marL="361950" lvl="0" indent="-361950">
              <a:buFont typeface="Wingdings" panose="05000000000000000000" pitchFamily="2" charset="2"/>
              <a:buChar char="§"/>
            </a:pPr>
            <a:r>
              <a:rPr lang="ru-RU" sz="1300" dirty="0"/>
              <a:t>повышение операционной готовности к кризисным сценариям.</a:t>
            </a:r>
            <a:endParaRPr lang="ru-KG" sz="1300" dirty="0"/>
          </a:p>
          <a:p>
            <a:pPr indent="361950" algn="just"/>
            <a:endParaRPr lang="ru-RU" sz="1300" dirty="0"/>
          </a:p>
          <a:p>
            <a:pPr indent="361950" algn="just"/>
            <a:r>
              <a:rPr lang="ru-RU" sz="1300" dirty="0"/>
              <a:t>Важным направлением деятельности Агентства является расширение и развитие международной интеграции. Агентство является участником Международная ассоциация страховщиков депозитов, что обеспечивает обмен лучшими практиками, внедрение международных стандартов и участие в региональных инициативах, в том числе в рамках евразийского сотрудничества.</a:t>
            </a:r>
            <a:endParaRPr lang="ru-KG" sz="1300" dirty="0"/>
          </a:p>
        </p:txBody>
      </p:sp>
      <p:sp>
        <p:nvSpPr>
          <p:cNvPr id="9" name="TextBox 14">
            <a:extLst>
              <a:ext uri="{FF2B5EF4-FFF2-40B4-BE49-F238E27FC236}">
                <a16:creationId xmlns:a16="http://schemas.microsoft.com/office/drawing/2014/main" id="{C94E2E6E-C270-C996-600A-3507E751674E}"/>
              </a:ext>
            </a:extLst>
          </p:cNvPr>
          <p:cNvSpPr txBox="1"/>
          <p:nvPr/>
        </p:nvSpPr>
        <p:spPr>
          <a:xfrm>
            <a:off x="913292" y="474187"/>
            <a:ext cx="6228498" cy="492443"/>
          </a:xfrm>
          <a:prstGeom prst="rect">
            <a:avLst/>
          </a:prstGeom>
        </p:spPr>
        <p:txBody>
          <a:bodyPr wrap="square" lIns="0" tIns="0" rIns="0" bIns="0" rtlCol="0" anchor="t">
            <a:spAutoFit/>
          </a:bodyPr>
          <a:lstStyle/>
          <a:p>
            <a:r>
              <a:rPr lang="ru-RU" sz="1600" b="1" dirty="0">
                <a:solidFill>
                  <a:srgbClr val="002F80"/>
                </a:solidFill>
                <a:latin typeface="Open Sans 2 Ultra-Bold"/>
                <a:ea typeface="Open Sans 2 Ultra-Bold"/>
                <a:cs typeface="Open Sans 2 Ultra-Bold"/>
              </a:rPr>
              <a:t>1.2. Развитие системы защиты депозитов </a:t>
            </a:r>
          </a:p>
          <a:p>
            <a:r>
              <a:rPr lang="ru-RU" sz="1600" b="1" dirty="0">
                <a:solidFill>
                  <a:srgbClr val="002F80"/>
                </a:solidFill>
                <a:latin typeface="Open Sans 2 Ultra-Bold"/>
                <a:ea typeface="Open Sans 2 Ultra-Bold"/>
                <a:cs typeface="Open Sans 2 Ultra-Bold"/>
              </a:rPr>
              <a:t>в Кыргызской Республике</a:t>
            </a:r>
            <a:endParaRPr lang="ru-KG" sz="1600" b="1" dirty="0">
              <a:solidFill>
                <a:srgbClr val="002F80"/>
              </a:solidFill>
              <a:latin typeface="Open Sans 2 Ultra-Bold"/>
              <a:ea typeface="Open Sans 2 Ultra-Bold"/>
              <a:cs typeface="Open Sans 2 Ultra-Bold"/>
            </a:endParaRPr>
          </a:p>
        </p:txBody>
      </p:sp>
      <p:sp>
        <p:nvSpPr>
          <p:cNvPr id="7" name="TextBox 7">
            <a:extLst>
              <a:ext uri="{FF2B5EF4-FFF2-40B4-BE49-F238E27FC236}">
                <a16:creationId xmlns:a16="http://schemas.microsoft.com/office/drawing/2014/main" id="{3534B162-A553-EC5B-37B7-680E79B91736}"/>
              </a:ext>
            </a:extLst>
          </p:cNvPr>
          <p:cNvSpPr txBox="1"/>
          <p:nvPr/>
        </p:nvSpPr>
        <p:spPr>
          <a:xfrm rot="-5400000">
            <a:off x="29969" y="7161077"/>
            <a:ext cx="2813348" cy="1717586"/>
          </a:xfrm>
          <a:prstGeom prst="rect">
            <a:avLst/>
          </a:prstGeom>
        </p:spPr>
        <p:txBody>
          <a:bodyPr wrap="square" lIns="0" tIns="0" rIns="0" bIns="0" rtlCol="0" anchor="t">
            <a:spAutoFit/>
          </a:bodyPr>
          <a:lstStyle/>
          <a:p>
            <a:pPr algn="just">
              <a:lnSpc>
                <a:spcPts val="13851"/>
              </a:lnSpc>
            </a:pPr>
            <a:r>
              <a:rPr lang="en-US" sz="9894" b="1" dirty="0">
                <a:solidFill>
                  <a:srgbClr val="D7DCE1"/>
                </a:solidFill>
                <a:latin typeface="Garet Bold"/>
                <a:ea typeface="Garet Bold"/>
                <a:cs typeface="Garet Bold"/>
                <a:sym typeface="Garet Bold"/>
              </a:rPr>
              <a:t>2025</a:t>
            </a:r>
          </a:p>
        </p:txBody>
      </p:sp>
    </p:spTree>
    <p:extLst>
      <p:ext uri="{BB962C8B-B14F-4D97-AF65-F5344CB8AC3E}">
        <p14:creationId xmlns:p14="http://schemas.microsoft.com/office/powerpoint/2010/main" val="32465469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F9B4C2-A55E-CE54-58E6-F56EE27DC5E0}"/>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01AF642-8AB7-ACD1-A9E1-6ABE4C0D14AF}"/>
              </a:ext>
            </a:extLst>
          </p:cNvPr>
          <p:cNvSpPr/>
          <p:nvPr/>
        </p:nvSpPr>
        <p:spPr>
          <a:xfrm>
            <a:off x="-2098" y="47446"/>
            <a:ext cx="7384515" cy="10692000"/>
          </a:xfrm>
          <a:custGeom>
            <a:avLst/>
            <a:gdLst/>
            <a:ahLst/>
            <a:cxnLst/>
            <a:rect l="l" t="t" r="r" b="b"/>
            <a:pathLst>
              <a:path w="7560000" h="10692000">
                <a:moveTo>
                  <a:pt x="0" y="0"/>
                </a:moveTo>
                <a:lnTo>
                  <a:pt x="7560000" y="0"/>
                </a:lnTo>
                <a:lnTo>
                  <a:pt x="7560000" y="10692000"/>
                </a:lnTo>
                <a:lnTo>
                  <a:pt x="0" y="10692000"/>
                </a:lnTo>
                <a:lnTo>
                  <a:pt x="0" y="0"/>
                </a:lnTo>
                <a:close/>
              </a:path>
            </a:pathLst>
          </a:custGeom>
          <a:blipFill>
            <a:blip r:embed="rId3"/>
            <a:stretch>
              <a:fillRect l="-4952" t="-1069" r="-168243" b="-1069"/>
            </a:stretch>
          </a:blipFill>
        </p:spPr>
        <p:txBody>
          <a:bodyPr/>
          <a:lstStyle/>
          <a:p>
            <a:endParaRPr lang="ru-KG" dirty="0"/>
          </a:p>
        </p:txBody>
      </p:sp>
      <p:sp>
        <p:nvSpPr>
          <p:cNvPr id="3" name="AutoShape 7">
            <a:extLst>
              <a:ext uri="{FF2B5EF4-FFF2-40B4-BE49-F238E27FC236}">
                <a16:creationId xmlns:a16="http://schemas.microsoft.com/office/drawing/2014/main" id="{4A346677-8021-CE7C-FDFA-767E6C908C8E}"/>
              </a:ext>
            </a:extLst>
          </p:cNvPr>
          <p:cNvSpPr/>
          <p:nvPr/>
        </p:nvSpPr>
        <p:spPr>
          <a:xfrm>
            <a:off x="752156" y="10046704"/>
            <a:ext cx="6047992" cy="2381"/>
          </a:xfrm>
          <a:prstGeom prst="line">
            <a:avLst/>
          </a:prstGeom>
          <a:ln w="19050" cap="rnd">
            <a:solidFill>
              <a:srgbClr val="4F4F4F"/>
            </a:solidFill>
            <a:prstDash val="solid"/>
            <a:headEnd type="none" w="sm" len="sm"/>
            <a:tailEnd type="none" w="sm" len="sm"/>
          </a:ln>
        </p:spPr>
      </p:sp>
      <p:sp>
        <p:nvSpPr>
          <p:cNvPr id="4" name="TextBox 15">
            <a:extLst>
              <a:ext uri="{FF2B5EF4-FFF2-40B4-BE49-F238E27FC236}">
                <a16:creationId xmlns:a16="http://schemas.microsoft.com/office/drawing/2014/main" id="{9E25333B-4E71-863E-DF20-6142746FEEF6}"/>
              </a:ext>
            </a:extLst>
          </p:cNvPr>
          <p:cNvSpPr txBox="1"/>
          <p:nvPr/>
        </p:nvSpPr>
        <p:spPr>
          <a:xfrm>
            <a:off x="3608398" y="10210902"/>
            <a:ext cx="3201564" cy="181012"/>
          </a:xfrm>
          <a:prstGeom prst="rect">
            <a:avLst/>
          </a:prstGeom>
        </p:spPr>
        <p:txBody>
          <a:bodyPr lIns="0" tIns="0" rIns="0" bIns="0" rtlCol="0" anchor="t">
            <a:spAutoFit/>
          </a:bodyPr>
          <a:lstStyle/>
          <a:p>
            <a:pPr algn="r">
              <a:lnSpc>
                <a:spcPts val="1400"/>
              </a:lnSpc>
            </a:pPr>
            <a:r>
              <a:rPr lang="ru-RU" sz="1400" i="1" dirty="0">
                <a:solidFill>
                  <a:srgbClr val="4F4F4F"/>
                </a:solidFill>
                <a:latin typeface="Open Sans 1 Italics"/>
                <a:ea typeface="Open Sans 1 Italics"/>
                <a:cs typeface="Open Sans 1 Italics"/>
                <a:sym typeface="Open Sans 1 Italics"/>
              </a:rPr>
              <a:t>Годовой отчет за </a:t>
            </a:r>
            <a:r>
              <a:rPr lang="en-US" sz="1400" i="1" dirty="0">
                <a:solidFill>
                  <a:srgbClr val="4F4F4F"/>
                </a:solidFill>
                <a:latin typeface="Open Sans 1 Italics"/>
                <a:ea typeface="Open Sans 1 Italics"/>
                <a:cs typeface="Open Sans 1 Italics"/>
                <a:sym typeface="Open Sans 1 Italics"/>
              </a:rPr>
              <a:t>202</a:t>
            </a:r>
            <a:r>
              <a:rPr lang="ru-RU" sz="1400" i="1" dirty="0">
                <a:solidFill>
                  <a:srgbClr val="4F4F4F"/>
                </a:solidFill>
                <a:latin typeface="Open Sans 1 Italics"/>
                <a:ea typeface="Open Sans 1 Italics"/>
                <a:cs typeface="Open Sans 1 Italics"/>
                <a:sym typeface="Open Sans 1 Italics"/>
              </a:rPr>
              <a:t>5 год</a:t>
            </a:r>
            <a:endParaRPr lang="en-US" sz="1400" i="1" dirty="0">
              <a:solidFill>
                <a:srgbClr val="4F4F4F"/>
              </a:solidFill>
              <a:latin typeface="Open Sans 1 Italics"/>
              <a:ea typeface="Open Sans 1 Italics"/>
              <a:cs typeface="Open Sans 1 Italics"/>
              <a:sym typeface="Open Sans 1 Italics"/>
            </a:endParaRPr>
          </a:p>
        </p:txBody>
      </p:sp>
      <p:grpSp>
        <p:nvGrpSpPr>
          <p:cNvPr id="5" name="Group 2">
            <a:extLst>
              <a:ext uri="{FF2B5EF4-FFF2-40B4-BE49-F238E27FC236}">
                <a16:creationId xmlns:a16="http://schemas.microsoft.com/office/drawing/2014/main" id="{8C6DD4D1-85F4-8A95-F587-E968995C39F6}"/>
              </a:ext>
            </a:extLst>
          </p:cNvPr>
          <p:cNvGrpSpPr/>
          <p:nvPr/>
        </p:nvGrpSpPr>
        <p:grpSpPr>
          <a:xfrm>
            <a:off x="745737" y="10101542"/>
            <a:ext cx="490114" cy="490114"/>
            <a:chOff x="0" y="0"/>
            <a:chExt cx="812800" cy="812800"/>
          </a:xfrm>
        </p:grpSpPr>
        <p:sp>
          <p:nvSpPr>
            <p:cNvPr id="6" name="Freeform 3">
              <a:extLst>
                <a:ext uri="{FF2B5EF4-FFF2-40B4-BE49-F238E27FC236}">
                  <a16:creationId xmlns:a16="http://schemas.microsoft.com/office/drawing/2014/main" id="{7A15DF05-3D29-7DC6-7891-378BD52C06A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DEDED"/>
            </a:solidFill>
          </p:spPr>
        </p:sp>
        <p:sp>
          <p:nvSpPr>
            <p:cNvPr id="8" name="TextBox 4">
              <a:extLst>
                <a:ext uri="{FF2B5EF4-FFF2-40B4-BE49-F238E27FC236}">
                  <a16:creationId xmlns:a16="http://schemas.microsoft.com/office/drawing/2014/main" id="{438A73BE-966D-C84F-C8B1-C3F39EBC20CD}"/>
                </a:ext>
              </a:extLst>
            </p:cNvPr>
            <p:cNvSpPr txBox="1"/>
            <p:nvPr/>
          </p:nvSpPr>
          <p:spPr>
            <a:xfrm>
              <a:off x="76200" y="76200"/>
              <a:ext cx="660400" cy="660400"/>
            </a:xfrm>
            <a:prstGeom prst="rect">
              <a:avLst/>
            </a:prstGeom>
          </p:spPr>
          <p:txBody>
            <a:bodyPr lIns="50800" tIns="50800" rIns="50800" bIns="50800" rtlCol="0" anchor="ctr"/>
            <a:lstStyle/>
            <a:p>
              <a:pPr algn="ctr">
                <a:lnSpc>
                  <a:spcPts val="1439"/>
                </a:lnSpc>
              </a:pPr>
              <a:endParaRPr/>
            </a:p>
          </p:txBody>
        </p:sp>
      </p:grpSp>
      <p:sp>
        <p:nvSpPr>
          <p:cNvPr id="12" name="TextBox 18">
            <a:extLst>
              <a:ext uri="{FF2B5EF4-FFF2-40B4-BE49-F238E27FC236}">
                <a16:creationId xmlns:a16="http://schemas.microsoft.com/office/drawing/2014/main" id="{A78A2D58-98DE-2A40-4869-8E08A05C41D0}"/>
              </a:ext>
            </a:extLst>
          </p:cNvPr>
          <p:cNvSpPr txBox="1"/>
          <p:nvPr/>
        </p:nvSpPr>
        <p:spPr>
          <a:xfrm>
            <a:off x="812421" y="10173437"/>
            <a:ext cx="377272" cy="271485"/>
          </a:xfrm>
          <a:prstGeom prst="rect">
            <a:avLst/>
          </a:prstGeom>
        </p:spPr>
        <p:txBody>
          <a:bodyPr lIns="0" tIns="0" rIns="0" bIns="0" rtlCol="0" anchor="t">
            <a:spAutoFit/>
          </a:bodyPr>
          <a:lstStyle/>
          <a:p>
            <a:pPr algn="ctr">
              <a:lnSpc>
                <a:spcPts val="2100"/>
              </a:lnSpc>
            </a:pPr>
            <a:r>
              <a:rPr lang="en-US" sz="2100" b="1" dirty="0">
                <a:solidFill>
                  <a:srgbClr val="002F80"/>
                </a:solidFill>
                <a:latin typeface="Open Sans 1 Bold"/>
                <a:ea typeface="Open Sans 1 Bold"/>
                <a:cs typeface="Open Sans 1 Bold"/>
                <a:sym typeface="Open Sans 1 Bold"/>
              </a:rPr>
              <a:t>0</a:t>
            </a:r>
            <a:r>
              <a:rPr lang="ru-RU" sz="2100" b="1" dirty="0">
                <a:solidFill>
                  <a:srgbClr val="002F80"/>
                </a:solidFill>
                <a:latin typeface="Open Sans 1 Bold"/>
                <a:ea typeface="Open Sans 1 Bold"/>
                <a:cs typeface="Open Sans 1 Bold"/>
                <a:sym typeface="Open Sans 1 Bold"/>
              </a:rPr>
              <a:t>8</a:t>
            </a:r>
            <a:endParaRPr lang="en-US" sz="2100" b="1" dirty="0">
              <a:solidFill>
                <a:srgbClr val="002F80"/>
              </a:solidFill>
              <a:latin typeface="Open Sans 1 Bold"/>
              <a:ea typeface="Open Sans 1 Bold"/>
              <a:cs typeface="Open Sans 1 Bold"/>
              <a:sym typeface="Open Sans 1 Bold"/>
            </a:endParaRPr>
          </a:p>
        </p:txBody>
      </p:sp>
      <p:sp>
        <p:nvSpPr>
          <p:cNvPr id="18" name="AutoShape 6">
            <a:extLst>
              <a:ext uri="{FF2B5EF4-FFF2-40B4-BE49-F238E27FC236}">
                <a16:creationId xmlns:a16="http://schemas.microsoft.com/office/drawing/2014/main" id="{ED47543C-713E-682E-3A04-A6F3BBB8E8B6}"/>
              </a:ext>
            </a:extLst>
          </p:cNvPr>
          <p:cNvSpPr/>
          <p:nvPr/>
        </p:nvSpPr>
        <p:spPr>
          <a:xfrm>
            <a:off x="734883" y="1155700"/>
            <a:ext cx="613868" cy="0"/>
          </a:xfrm>
          <a:prstGeom prst="line">
            <a:avLst/>
          </a:prstGeom>
          <a:ln w="47625" cap="rnd">
            <a:solidFill>
              <a:srgbClr val="FEBA3A"/>
            </a:solidFill>
            <a:prstDash val="solid"/>
            <a:headEnd type="none" w="sm" len="sm"/>
            <a:tailEnd type="none" w="sm" len="sm"/>
          </a:ln>
        </p:spPr>
      </p:sp>
      <p:sp>
        <p:nvSpPr>
          <p:cNvPr id="7" name="TextBox 9">
            <a:extLst>
              <a:ext uri="{FF2B5EF4-FFF2-40B4-BE49-F238E27FC236}">
                <a16:creationId xmlns:a16="http://schemas.microsoft.com/office/drawing/2014/main" id="{AF102589-593D-6440-6290-90DAE0EAEBD9}"/>
              </a:ext>
            </a:extLst>
          </p:cNvPr>
          <p:cNvSpPr txBox="1"/>
          <p:nvPr/>
        </p:nvSpPr>
        <p:spPr>
          <a:xfrm>
            <a:off x="734883" y="307940"/>
            <a:ext cx="6034006" cy="732893"/>
          </a:xfrm>
          <a:prstGeom prst="rect">
            <a:avLst/>
          </a:prstGeom>
        </p:spPr>
        <p:txBody>
          <a:bodyPr wrap="square" lIns="0" tIns="0" rIns="0" bIns="0" rtlCol="0" anchor="t">
            <a:spAutoFit/>
          </a:bodyPr>
          <a:lstStyle/>
          <a:p>
            <a:pPr algn="l">
              <a:lnSpc>
                <a:spcPts val="3000"/>
              </a:lnSpc>
            </a:pPr>
            <a:r>
              <a:rPr lang="ru-RU" b="1" dirty="0">
                <a:solidFill>
                  <a:srgbClr val="002F80"/>
                </a:solidFill>
                <a:latin typeface="Open Sans 2 Ultra-Bold"/>
                <a:ea typeface="Open Sans 2 Ultra-Bold"/>
                <a:cs typeface="Open Sans 2 Ultra-Bold"/>
                <a:sym typeface="Open Sans 2 Ultra-Bold"/>
              </a:rPr>
              <a:t>ОСНОВНЫЕ ЭТАПЫ РАЗВИТИЯ </a:t>
            </a:r>
          </a:p>
          <a:p>
            <a:pPr algn="l">
              <a:lnSpc>
                <a:spcPts val="3000"/>
              </a:lnSpc>
            </a:pPr>
            <a:r>
              <a:rPr lang="ru-RU" b="1" dirty="0">
                <a:solidFill>
                  <a:srgbClr val="002F80"/>
                </a:solidFill>
                <a:latin typeface="Open Sans 2 Ultra-Bold"/>
                <a:ea typeface="Open Sans 2 Ultra-Bold"/>
                <a:cs typeface="Open Sans 2 Ultra-Bold"/>
                <a:sym typeface="Open Sans 2 Ultra-Bold"/>
              </a:rPr>
              <a:t>АГЕНТСТВА ПО ЗАЩИТЕ ДЕПОЗИТОВ</a:t>
            </a:r>
            <a:endParaRPr lang="en-US" b="1" dirty="0">
              <a:solidFill>
                <a:srgbClr val="002F80"/>
              </a:solidFill>
              <a:latin typeface="Open Sans 2 Ultra-Bold"/>
              <a:ea typeface="Open Sans 2 Ultra-Bold"/>
              <a:cs typeface="Open Sans 2 Ultra-Bold"/>
              <a:sym typeface="Open Sans 2 Ultra-Bold"/>
            </a:endParaRPr>
          </a:p>
        </p:txBody>
      </p:sp>
      <p:grpSp>
        <p:nvGrpSpPr>
          <p:cNvPr id="10" name="Group 22">
            <a:extLst>
              <a:ext uri="{FF2B5EF4-FFF2-40B4-BE49-F238E27FC236}">
                <a16:creationId xmlns:a16="http://schemas.microsoft.com/office/drawing/2014/main" id="{CAE37A82-8D4A-28B0-41C3-60B6E2F12660}"/>
              </a:ext>
            </a:extLst>
          </p:cNvPr>
          <p:cNvGrpSpPr/>
          <p:nvPr/>
        </p:nvGrpSpPr>
        <p:grpSpPr>
          <a:xfrm>
            <a:off x="753426" y="1330287"/>
            <a:ext cx="964850" cy="900574"/>
            <a:chOff x="0" y="0"/>
            <a:chExt cx="812800" cy="812800"/>
          </a:xfrm>
        </p:grpSpPr>
        <p:sp>
          <p:nvSpPr>
            <p:cNvPr id="11" name="Freeform 23">
              <a:extLst>
                <a:ext uri="{FF2B5EF4-FFF2-40B4-BE49-F238E27FC236}">
                  <a16:creationId xmlns:a16="http://schemas.microsoft.com/office/drawing/2014/main" id="{9895423A-765F-8F2E-3979-AB20AECBE46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22359"/>
            </a:solidFill>
          </p:spPr>
          <p:txBody>
            <a:bodyPr/>
            <a:lstStyle/>
            <a:p>
              <a:endParaRPr lang="ru-KG" dirty="0"/>
            </a:p>
          </p:txBody>
        </p:sp>
        <p:sp>
          <p:nvSpPr>
            <p:cNvPr id="13" name="TextBox 24">
              <a:extLst>
                <a:ext uri="{FF2B5EF4-FFF2-40B4-BE49-F238E27FC236}">
                  <a16:creationId xmlns:a16="http://schemas.microsoft.com/office/drawing/2014/main" id="{19B01514-EF2F-C457-2388-A73F00D521AB}"/>
                </a:ext>
              </a:extLst>
            </p:cNvPr>
            <p:cNvSpPr txBox="1"/>
            <p:nvPr/>
          </p:nvSpPr>
          <p:spPr>
            <a:xfrm>
              <a:off x="76200" y="28575"/>
              <a:ext cx="660400" cy="708025"/>
            </a:xfrm>
            <a:prstGeom prst="rect">
              <a:avLst/>
            </a:prstGeom>
          </p:spPr>
          <p:txBody>
            <a:bodyPr lIns="20990" tIns="20990" rIns="20990" bIns="20990" rtlCol="0" anchor="ctr"/>
            <a:lstStyle/>
            <a:p>
              <a:pPr algn="ctr" defTabSz="377830">
                <a:lnSpc>
                  <a:spcPts val="1041"/>
                </a:lnSpc>
                <a:spcBef>
                  <a:spcPct val="0"/>
                </a:spcBef>
              </a:pPr>
              <a:endParaRPr sz="744">
                <a:solidFill>
                  <a:prstClr val="black"/>
                </a:solidFill>
                <a:latin typeface="Calibri"/>
              </a:endParaRPr>
            </a:p>
          </p:txBody>
        </p:sp>
      </p:grpSp>
      <p:sp>
        <p:nvSpPr>
          <p:cNvPr id="124" name="TextBox 84">
            <a:extLst>
              <a:ext uri="{FF2B5EF4-FFF2-40B4-BE49-F238E27FC236}">
                <a16:creationId xmlns:a16="http://schemas.microsoft.com/office/drawing/2014/main" id="{BB6AF928-A791-469C-3E21-33EE00F0535B}"/>
              </a:ext>
            </a:extLst>
          </p:cNvPr>
          <p:cNvSpPr txBox="1"/>
          <p:nvPr/>
        </p:nvSpPr>
        <p:spPr>
          <a:xfrm>
            <a:off x="1035996" y="1935988"/>
            <a:ext cx="435781" cy="131254"/>
          </a:xfrm>
          <a:prstGeom prst="rect">
            <a:avLst/>
          </a:prstGeom>
        </p:spPr>
        <p:txBody>
          <a:bodyPr wrap="square" lIns="0" tIns="0" rIns="0" bIns="0" rtlCol="0" anchor="t">
            <a:spAutoFit/>
          </a:bodyPr>
          <a:lstStyle/>
          <a:p>
            <a:pPr algn="ctr" defTabSz="377830">
              <a:lnSpc>
                <a:spcPts val="1041"/>
              </a:lnSpc>
              <a:spcBef>
                <a:spcPct val="0"/>
              </a:spcBef>
            </a:pPr>
            <a:r>
              <a:rPr lang="ru-RU" sz="1200" b="1" dirty="0">
                <a:solidFill>
                  <a:srgbClr val="FFFFFF"/>
                </a:solidFill>
                <a:latin typeface="TT Hoves Bold"/>
                <a:ea typeface="TT Hoves Bold"/>
                <a:cs typeface="TT Hoves Bold"/>
                <a:sym typeface="TT Hoves Bold"/>
              </a:rPr>
              <a:t>2008</a:t>
            </a:r>
            <a:endParaRPr lang="en-US" sz="1200" b="1" dirty="0">
              <a:solidFill>
                <a:srgbClr val="FFFFFF"/>
              </a:solidFill>
              <a:latin typeface="TT Hoves Bold"/>
              <a:ea typeface="TT Hoves Bold"/>
              <a:cs typeface="TT Hoves Bold"/>
              <a:sym typeface="TT Hoves Bold"/>
            </a:endParaRPr>
          </a:p>
        </p:txBody>
      </p:sp>
      <p:sp>
        <p:nvSpPr>
          <p:cNvPr id="128" name="Freeform 45">
            <a:extLst>
              <a:ext uri="{FF2B5EF4-FFF2-40B4-BE49-F238E27FC236}">
                <a16:creationId xmlns:a16="http://schemas.microsoft.com/office/drawing/2014/main" id="{6C4F29AB-AFD1-D086-D66E-BE394F47C2AD}"/>
              </a:ext>
            </a:extLst>
          </p:cNvPr>
          <p:cNvSpPr/>
          <p:nvPr/>
        </p:nvSpPr>
        <p:spPr>
          <a:xfrm>
            <a:off x="930613" y="2449893"/>
            <a:ext cx="646546" cy="626278"/>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ru-KG" dirty="0"/>
          </a:p>
        </p:txBody>
      </p:sp>
      <p:grpSp>
        <p:nvGrpSpPr>
          <p:cNvPr id="136" name="Group 22">
            <a:extLst>
              <a:ext uri="{FF2B5EF4-FFF2-40B4-BE49-F238E27FC236}">
                <a16:creationId xmlns:a16="http://schemas.microsoft.com/office/drawing/2014/main" id="{7170957A-EB11-25FC-88FD-405E39D2B69E}"/>
              </a:ext>
            </a:extLst>
          </p:cNvPr>
          <p:cNvGrpSpPr/>
          <p:nvPr/>
        </p:nvGrpSpPr>
        <p:grpSpPr>
          <a:xfrm>
            <a:off x="771461" y="2387340"/>
            <a:ext cx="964850" cy="929953"/>
            <a:chOff x="41338" y="28575"/>
            <a:chExt cx="812800" cy="839316"/>
          </a:xfrm>
        </p:grpSpPr>
        <p:sp>
          <p:nvSpPr>
            <p:cNvPr id="137" name="Freeform 23">
              <a:extLst>
                <a:ext uri="{FF2B5EF4-FFF2-40B4-BE49-F238E27FC236}">
                  <a16:creationId xmlns:a16="http://schemas.microsoft.com/office/drawing/2014/main" id="{D04EFEC2-76DE-2268-6D90-1DF46B899486}"/>
                </a:ext>
              </a:extLst>
            </p:cNvPr>
            <p:cNvSpPr/>
            <p:nvPr/>
          </p:nvSpPr>
          <p:spPr>
            <a:xfrm>
              <a:off x="41338" y="55091"/>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tx2"/>
            </a:solidFill>
          </p:spPr>
          <p:txBody>
            <a:bodyPr/>
            <a:lstStyle/>
            <a:p>
              <a:endParaRPr lang="ru-KG" dirty="0"/>
            </a:p>
          </p:txBody>
        </p:sp>
        <p:sp>
          <p:nvSpPr>
            <p:cNvPr id="138" name="TextBox 24">
              <a:extLst>
                <a:ext uri="{FF2B5EF4-FFF2-40B4-BE49-F238E27FC236}">
                  <a16:creationId xmlns:a16="http://schemas.microsoft.com/office/drawing/2014/main" id="{87E48E73-9C9F-D65A-EDFF-080FFC0EFCF5}"/>
                </a:ext>
              </a:extLst>
            </p:cNvPr>
            <p:cNvSpPr txBox="1"/>
            <p:nvPr/>
          </p:nvSpPr>
          <p:spPr>
            <a:xfrm>
              <a:off x="76200" y="28575"/>
              <a:ext cx="660400" cy="708025"/>
            </a:xfrm>
            <a:prstGeom prst="rect">
              <a:avLst/>
            </a:prstGeom>
          </p:spPr>
          <p:txBody>
            <a:bodyPr lIns="20990" tIns="20990" rIns="20990" bIns="20990" rtlCol="0" anchor="ctr"/>
            <a:lstStyle/>
            <a:p>
              <a:pPr algn="ctr" defTabSz="377830">
                <a:lnSpc>
                  <a:spcPts val="1041"/>
                </a:lnSpc>
                <a:spcBef>
                  <a:spcPct val="0"/>
                </a:spcBef>
              </a:pPr>
              <a:endParaRPr sz="744">
                <a:solidFill>
                  <a:prstClr val="black"/>
                </a:solidFill>
                <a:latin typeface="Calibri"/>
              </a:endParaRPr>
            </a:p>
          </p:txBody>
        </p:sp>
      </p:grpSp>
      <p:sp>
        <p:nvSpPr>
          <p:cNvPr id="140" name="TextBox 84">
            <a:extLst>
              <a:ext uri="{FF2B5EF4-FFF2-40B4-BE49-F238E27FC236}">
                <a16:creationId xmlns:a16="http://schemas.microsoft.com/office/drawing/2014/main" id="{5677B586-3B0F-37BB-2860-8D32289C5557}"/>
              </a:ext>
            </a:extLst>
          </p:cNvPr>
          <p:cNvSpPr txBox="1"/>
          <p:nvPr/>
        </p:nvSpPr>
        <p:spPr>
          <a:xfrm>
            <a:off x="1035996" y="3039234"/>
            <a:ext cx="435781" cy="131254"/>
          </a:xfrm>
          <a:prstGeom prst="rect">
            <a:avLst/>
          </a:prstGeom>
        </p:spPr>
        <p:txBody>
          <a:bodyPr wrap="square" lIns="0" tIns="0" rIns="0" bIns="0" rtlCol="0" anchor="t">
            <a:spAutoFit/>
          </a:bodyPr>
          <a:lstStyle/>
          <a:p>
            <a:pPr algn="ctr" defTabSz="377830">
              <a:lnSpc>
                <a:spcPts val="1041"/>
              </a:lnSpc>
              <a:spcBef>
                <a:spcPct val="0"/>
              </a:spcBef>
            </a:pPr>
            <a:r>
              <a:rPr lang="ru-RU" sz="1200" b="1" dirty="0">
                <a:solidFill>
                  <a:srgbClr val="FFFFFF"/>
                </a:solidFill>
                <a:latin typeface="TT Hoves Bold"/>
                <a:ea typeface="TT Hoves Bold"/>
                <a:cs typeface="TT Hoves Bold"/>
                <a:sym typeface="TT Hoves Bold"/>
              </a:rPr>
              <a:t>2009</a:t>
            </a:r>
            <a:endParaRPr lang="en-US" sz="1200" b="1" dirty="0">
              <a:solidFill>
                <a:srgbClr val="FFFFFF"/>
              </a:solidFill>
              <a:latin typeface="TT Hoves Bold"/>
              <a:ea typeface="TT Hoves Bold"/>
              <a:cs typeface="TT Hoves Bold"/>
              <a:sym typeface="TT Hoves Bold"/>
            </a:endParaRPr>
          </a:p>
        </p:txBody>
      </p:sp>
      <p:grpSp>
        <p:nvGrpSpPr>
          <p:cNvPr id="141" name="Group 22">
            <a:extLst>
              <a:ext uri="{FF2B5EF4-FFF2-40B4-BE49-F238E27FC236}">
                <a16:creationId xmlns:a16="http://schemas.microsoft.com/office/drawing/2014/main" id="{66274AE8-108E-B79B-2006-39881C8C6842}"/>
              </a:ext>
            </a:extLst>
          </p:cNvPr>
          <p:cNvGrpSpPr/>
          <p:nvPr/>
        </p:nvGrpSpPr>
        <p:grpSpPr>
          <a:xfrm>
            <a:off x="771461" y="3515970"/>
            <a:ext cx="964850" cy="929953"/>
            <a:chOff x="41338" y="28575"/>
            <a:chExt cx="812800" cy="839316"/>
          </a:xfrm>
        </p:grpSpPr>
        <p:sp>
          <p:nvSpPr>
            <p:cNvPr id="142" name="Freeform 23">
              <a:extLst>
                <a:ext uri="{FF2B5EF4-FFF2-40B4-BE49-F238E27FC236}">
                  <a16:creationId xmlns:a16="http://schemas.microsoft.com/office/drawing/2014/main" id="{0DFA2C64-0E28-CE2C-A6BE-80719A5C9DC5}"/>
                </a:ext>
              </a:extLst>
            </p:cNvPr>
            <p:cNvSpPr/>
            <p:nvPr/>
          </p:nvSpPr>
          <p:spPr>
            <a:xfrm>
              <a:off x="41338" y="55091"/>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1"/>
            </a:solidFill>
          </p:spPr>
          <p:txBody>
            <a:bodyPr/>
            <a:lstStyle/>
            <a:p>
              <a:endParaRPr lang="ru-KG" dirty="0"/>
            </a:p>
          </p:txBody>
        </p:sp>
        <p:sp>
          <p:nvSpPr>
            <p:cNvPr id="143" name="TextBox 24">
              <a:extLst>
                <a:ext uri="{FF2B5EF4-FFF2-40B4-BE49-F238E27FC236}">
                  <a16:creationId xmlns:a16="http://schemas.microsoft.com/office/drawing/2014/main" id="{2ADDE977-5413-7F15-AEDE-9007E2FED441}"/>
                </a:ext>
              </a:extLst>
            </p:cNvPr>
            <p:cNvSpPr txBox="1"/>
            <p:nvPr/>
          </p:nvSpPr>
          <p:spPr>
            <a:xfrm>
              <a:off x="76200" y="28575"/>
              <a:ext cx="660400" cy="708025"/>
            </a:xfrm>
            <a:prstGeom prst="rect">
              <a:avLst/>
            </a:prstGeom>
          </p:spPr>
          <p:txBody>
            <a:bodyPr lIns="20990" tIns="20990" rIns="20990" bIns="20990" rtlCol="0" anchor="ctr"/>
            <a:lstStyle/>
            <a:p>
              <a:pPr algn="ctr" defTabSz="377830">
                <a:lnSpc>
                  <a:spcPts val="1041"/>
                </a:lnSpc>
                <a:spcBef>
                  <a:spcPct val="0"/>
                </a:spcBef>
              </a:pPr>
              <a:endParaRPr sz="744">
                <a:solidFill>
                  <a:prstClr val="black"/>
                </a:solidFill>
                <a:latin typeface="Calibri"/>
              </a:endParaRPr>
            </a:p>
          </p:txBody>
        </p:sp>
      </p:grpSp>
      <p:grpSp>
        <p:nvGrpSpPr>
          <p:cNvPr id="150" name="Group 22">
            <a:extLst>
              <a:ext uri="{FF2B5EF4-FFF2-40B4-BE49-F238E27FC236}">
                <a16:creationId xmlns:a16="http://schemas.microsoft.com/office/drawing/2014/main" id="{7DD16853-7602-E618-2289-009890621165}"/>
              </a:ext>
            </a:extLst>
          </p:cNvPr>
          <p:cNvGrpSpPr/>
          <p:nvPr/>
        </p:nvGrpSpPr>
        <p:grpSpPr>
          <a:xfrm>
            <a:off x="771461" y="4567927"/>
            <a:ext cx="964850" cy="929953"/>
            <a:chOff x="41338" y="28575"/>
            <a:chExt cx="812800" cy="839316"/>
          </a:xfrm>
        </p:grpSpPr>
        <p:sp>
          <p:nvSpPr>
            <p:cNvPr id="151" name="Freeform 23">
              <a:extLst>
                <a:ext uri="{FF2B5EF4-FFF2-40B4-BE49-F238E27FC236}">
                  <a16:creationId xmlns:a16="http://schemas.microsoft.com/office/drawing/2014/main" id="{865A47CD-40BB-926B-EA5D-917BD7392B79}"/>
                </a:ext>
              </a:extLst>
            </p:cNvPr>
            <p:cNvSpPr/>
            <p:nvPr/>
          </p:nvSpPr>
          <p:spPr>
            <a:xfrm>
              <a:off x="41338" y="55091"/>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tx2">
                <a:lumMod val="40000"/>
                <a:lumOff val="60000"/>
              </a:schemeClr>
            </a:solidFill>
          </p:spPr>
          <p:txBody>
            <a:bodyPr/>
            <a:lstStyle/>
            <a:p>
              <a:endParaRPr lang="ru-KG" dirty="0"/>
            </a:p>
          </p:txBody>
        </p:sp>
        <p:sp>
          <p:nvSpPr>
            <p:cNvPr id="152" name="TextBox 24">
              <a:extLst>
                <a:ext uri="{FF2B5EF4-FFF2-40B4-BE49-F238E27FC236}">
                  <a16:creationId xmlns:a16="http://schemas.microsoft.com/office/drawing/2014/main" id="{B0362190-7D91-4B07-08F2-156E11892443}"/>
                </a:ext>
              </a:extLst>
            </p:cNvPr>
            <p:cNvSpPr txBox="1"/>
            <p:nvPr/>
          </p:nvSpPr>
          <p:spPr>
            <a:xfrm>
              <a:off x="76200" y="28575"/>
              <a:ext cx="660400" cy="708025"/>
            </a:xfrm>
            <a:prstGeom prst="rect">
              <a:avLst/>
            </a:prstGeom>
          </p:spPr>
          <p:txBody>
            <a:bodyPr lIns="20990" tIns="20990" rIns="20990" bIns="20990" rtlCol="0" anchor="ctr"/>
            <a:lstStyle/>
            <a:p>
              <a:pPr algn="ctr" defTabSz="377830">
                <a:lnSpc>
                  <a:spcPts val="1041"/>
                </a:lnSpc>
                <a:spcBef>
                  <a:spcPct val="0"/>
                </a:spcBef>
              </a:pPr>
              <a:endParaRPr sz="744">
                <a:solidFill>
                  <a:prstClr val="black"/>
                </a:solidFill>
                <a:latin typeface="Calibri"/>
              </a:endParaRPr>
            </a:p>
          </p:txBody>
        </p:sp>
      </p:grpSp>
      <p:sp>
        <p:nvSpPr>
          <p:cNvPr id="161" name="Freeform 23">
            <a:extLst>
              <a:ext uri="{FF2B5EF4-FFF2-40B4-BE49-F238E27FC236}">
                <a16:creationId xmlns:a16="http://schemas.microsoft.com/office/drawing/2014/main" id="{4D210FB8-F94C-3483-5EEF-0A537BAB5141}"/>
              </a:ext>
            </a:extLst>
          </p:cNvPr>
          <p:cNvSpPr/>
          <p:nvPr/>
        </p:nvSpPr>
        <p:spPr>
          <a:xfrm>
            <a:off x="771461" y="6782592"/>
            <a:ext cx="964850" cy="900573"/>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6">
              <a:lumMod val="60000"/>
              <a:lumOff val="40000"/>
              <a:alpha val="61961"/>
            </a:schemeClr>
          </a:solidFill>
        </p:spPr>
        <p:txBody>
          <a:bodyPr/>
          <a:lstStyle/>
          <a:p>
            <a:endParaRPr lang="ru-KG" dirty="0"/>
          </a:p>
        </p:txBody>
      </p:sp>
      <p:sp>
        <p:nvSpPr>
          <p:cNvPr id="162" name="Freeform 23">
            <a:extLst>
              <a:ext uri="{FF2B5EF4-FFF2-40B4-BE49-F238E27FC236}">
                <a16:creationId xmlns:a16="http://schemas.microsoft.com/office/drawing/2014/main" id="{EC3A4945-6388-DB3C-AC73-246D340218BE}"/>
              </a:ext>
            </a:extLst>
          </p:cNvPr>
          <p:cNvSpPr>
            <a:spLocks noChangeAspect="1"/>
          </p:cNvSpPr>
          <p:nvPr/>
        </p:nvSpPr>
        <p:spPr>
          <a:xfrm>
            <a:off x="771461" y="5720150"/>
            <a:ext cx="964850" cy="900573"/>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2C2C3">
              <a:alpha val="61961"/>
            </a:srgbClr>
          </a:solidFill>
        </p:spPr>
        <p:txBody>
          <a:bodyPr/>
          <a:lstStyle/>
          <a:p>
            <a:endParaRPr lang="ru-KG" dirty="0"/>
          </a:p>
        </p:txBody>
      </p:sp>
      <p:sp>
        <p:nvSpPr>
          <p:cNvPr id="163" name="Freeform 23">
            <a:extLst>
              <a:ext uri="{FF2B5EF4-FFF2-40B4-BE49-F238E27FC236}">
                <a16:creationId xmlns:a16="http://schemas.microsoft.com/office/drawing/2014/main" id="{7F3E0352-03DE-C567-0C4E-D9DA47EA900F}"/>
              </a:ext>
            </a:extLst>
          </p:cNvPr>
          <p:cNvSpPr/>
          <p:nvPr/>
        </p:nvSpPr>
        <p:spPr>
          <a:xfrm>
            <a:off x="771461" y="7846647"/>
            <a:ext cx="964850" cy="900573"/>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000">
              <a:alpha val="61961"/>
            </a:srgbClr>
          </a:solidFill>
        </p:spPr>
        <p:txBody>
          <a:bodyPr/>
          <a:lstStyle/>
          <a:p>
            <a:endParaRPr lang="ru-KG" dirty="0"/>
          </a:p>
        </p:txBody>
      </p:sp>
      <p:sp>
        <p:nvSpPr>
          <p:cNvPr id="164" name="Freeform 23">
            <a:extLst>
              <a:ext uri="{FF2B5EF4-FFF2-40B4-BE49-F238E27FC236}">
                <a16:creationId xmlns:a16="http://schemas.microsoft.com/office/drawing/2014/main" id="{561E6AD6-4F34-E978-662D-EFC7298D9070}"/>
              </a:ext>
            </a:extLst>
          </p:cNvPr>
          <p:cNvSpPr/>
          <p:nvPr/>
        </p:nvSpPr>
        <p:spPr>
          <a:xfrm>
            <a:off x="753426" y="8907179"/>
            <a:ext cx="964850" cy="900573"/>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6">
              <a:lumMod val="75000"/>
              <a:alpha val="61961"/>
            </a:schemeClr>
          </a:solidFill>
        </p:spPr>
        <p:txBody>
          <a:bodyPr/>
          <a:lstStyle/>
          <a:p>
            <a:endParaRPr lang="ru-KG" dirty="0"/>
          </a:p>
        </p:txBody>
      </p:sp>
      <p:sp>
        <p:nvSpPr>
          <p:cNvPr id="168" name="TextBox 84">
            <a:extLst>
              <a:ext uri="{FF2B5EF4-FFF2-40B4-BE49-F238E27FC236}">
                <a16:creationId xmlns:a16="http://schemas.microsoft.com/office/drawing/2014/main" id="{20018093-BEB4-A0E1-BF7C-211CE8927F85}"/>
              </a:ext>
            </a:extLst>
          </p:cNvPr>
          <p:cNvSpPr txBox="1"/>
          <p:nvPr/>
        </p:nvSpPr>
        <p:spPr>
          <a:xfrm>
            <a:off x="1035996" y="4179264"/>
            <a:ext cx="435781" cy="131254"/>
          </a:xfrm>
          <a:prstGeom prst="rect">
            <a:avLst/>
          </a:prstGeom>
        </p:spPr>
        <p:txBody>
          <a:bodyPr wrap="square" lIns="0" tIns="0" rIns="0" bIns="0" rtlCol="0" anchor="t">
            <a:spAutoFit/>
          </a:bodyPr>
          <a:lstStyle/>
          <a:p>
            <a:pPr algn="ctr" defTabSz="377830">
              <a:lnSpc>
                <a:spcPts val="1041"/>
              </a:lnSpc>
              <a:spcBef>
                <a:spcPct val="0"/>
              </a:spcBef>
            </a:pPr>
            <a:r>
              <a:rPr lang="ru-RU" sz="1200" b="1" dirty="0">
                <a:solidFill>
                  <a:srgbClr val="FFFFFF"/>
                </a:solidFill>
                <a:latin typeface="TT Hoves Bold"/>
                <a:ea typeface="TT Hoves Bold"/>
                <a:cs typeface="TT Hoves Bold"/>
                <a:sym typeface="TT Hoves Bold"/>
              </a:rPr>
              <a:t>2011</a:t>
            </a:r>
            <a:endParaRPr lang="en-US" sz="1200" b="1" dirty="0">
              <a:solidFill>
                <a:srgbClr val="FFFFFF"/>
              </a:solidFill>
              <a:latin typeface="TT Hoves Bold"/>
              <a:ea typeface="TT Hoves Bold"/>
              <a:cs typeface="TT Hoves Bold"/>
              <a:sym typeface="TT Hoves Bold"/>
            </a:endParaRPr>
          </a:p>
        </p:txBody>
      </p:sp>
      <p:sp>
        <p:nvSpPr>
          <p:cNvPr id="169" name="TextBox 84">
            <a:extLst>
              <a:ext uri="{FF2B5EF4-FFF2-40B4-BE49-F238E27FC236}">
                <a16:creationId xmlns:a16="http://schemas.microsoft.com/office/drawing/2014/main" id="{443E89AF-3CD3-EACF-1B17-D7D815E5C609}"/>
              </a:ext>
            </a:extLst>
          </p:cNvPr>
          <p:cNvSpPr txBox="1"/>
          <p:nvPr/>
        </p:nvSpPr>
        <p:spPr>
          <a:xfrm>
            <a:off x="1035996" y="5227485"/>
            <a:ext cx="435781" cy="131254"/>
          </a:xfrm>
          <a:prstGeom prst="rect">
            <a:avLst/>
          </a:prstGeom>
        </p:spPr>
        <p:txBody>
          <a:bodyPr wrap="square" lIns="0" tIns="0" rIns="0" bIns="0" rtlCol="0" anchor="t">
            <a:spAutoFit/>
          </a:bodyPr>
          <a:lstStyle/>
          <a:p>
            <a:pPr algn="ctr" defTabSz="377830">
              <a:lnSpc>
                <a:spcPts val="1041"/>
              </a:lnSpc>
              <a:spcBef>
                <a:spcPct val="0"/>
              </a:spcBef>
            </a:pPr>
            <a:r>
              <a:rPr lang="ru-RU" sz="1200" b="1" dirty="0">
                <a:solidFill>
                  <a:srgbClr val="FFFFFF"/>
                </a:solidFill>
                <a:latin typeface="TT Hoves Bold"/>
                <a:ea typeface="TT Hoves Bold"/>
                <a:cs typeface="TT Hoves Bold"/>
                <a:sym typeface="TT Hoves Bold"/>
              </a:rPr>
              <a:t>2015</a:t>
            </a:r>
            <a:endParaRPr lang="en-US" sz="1200" b="1" dirty="0">
              <a:solidFill>
                <a:srgbClr val="FFFFFF"/>
              </a:solidFill>
              <a:latin typeface="TT Hoves Bold"/>
              <a:ea typeface="TT Hoves Bold"/>
              <a:cs typeface="TT Hoves Bold"/>
              <a:sym typeface="TT Hoves Bold"/>
            </a:endParaRPr>
          </a:p>
        </p:txBody>
      </p:sp>
      <p:sp>
        <p:nvSpPr>
          <p:cNvPr id="170" name="TextBox 84">
            <a:extLst>
              <a:ext uri="{FF2B5EF4-FFF2-40B4-BE49-F238E27FC236}">
                <a16:creationId xmlns:a16="http://schemas.microsoft.com/office/drawing/2014/main" id="{502D2642-7A71-8378-73A6-70A9476DF390}"/>
              </a:ext>
            </a:extLst>
          </p:cNvPr>
          <p:cNvSpPr txBox="1"/>
          <p:nvPr/>
        </p:nvSpPr>
        <p:spPr>
          <a:xfrm>
            <a:off x="1035996" y="6343405"/>
            <a:ext cx="435781" cy="131254"/>
          </a:xfrm>
          <a:prstGeom prst="rect">
            <a:avLst/>
          </a:prstGeom>
        </p:spPr>
        <p:txBody>
          <a:bodyPr wrap="square" lIns="0" tIns="0" rIns="0" bIns="0" rtlCol="0" anchor="t">
            <a:spAutoFit/>
          </a:bodyPr>
          <a:lstStyle/>
          <a:p>
            <a:pPr algn="ctr" defTabSz="377830">
              <a:lnSpc>
                <a:spcPts val="1041"/>
              </a:lnSpc>
              <a:spcBef>
                <a:spcPct val="0"/>
              </a:spcBef>
            </a:pPr>
            <a:r>
              <a:rPr lang="ru-RU" sz="1200" b="1" dirty="0">
                <a:solidFill>
                  <a:srgbClr val="002060"/>
                </a:solidFill>
                <a:latin typeface="TT Hoves Bold"/>
                <a:ea typeface="TT Hoves Bold"/>
                <a:cs typeface="TT Hoves Bold"/>
                <a:sym typeface="TT Hoves Bold"/>
              </a:rPr>
              <a:t>2016</a:t>
            </a:r>
            <a:endParaRPr lang="en-US" sz="1200" b="1" dirty="0">
              <a:solidFill>
                <a:srgbClr val="002060"/>
              </a:solidFill>
              <a:latin typeface="TT Hoves Bold"/>
              <a:ea typeface="TT Hoves Bold"/>
              <a:cs typeface="TT Hoves Bold"/>
              <a:sym typeface="TT Hoves Bold"/>
            </a:endParaRPr>
          </a:p>
        </p:txBody>
      </p:sp>
      <p:sp>
        <p:nvSpPr>
          <p:cNvPr id="172" name="TextBox 84">
            <a:extLst>
              <a:ext uri="{FF2B5EF4-FFF2-40B4-BE49-F238E27FC236}">
                <a16:creationId xmlns:a16="http://schemas.microsoft.com/office/drawing/2014/main" id="{F55A08B9-7673-B4F5-4BF2-9972DD5E7D33}"/>
              </a:ext>
            </a:extLst>
          </p:cNvPr>
          <p:cNvSpPr txBox="1"/>
          <p:nvPr/>
        </p:nvSpPr>
        <p:spPr>
          <a:xfrm>
            <a:off x="1035996" y="7461123"/>
            <a:ext cx="435781" cy="131254"/>
          </a:xfrm>
          <a:prstGeom prst="rect">
            <a:avLst/>
          </a:prstGeom>
        </p:spPr>
        <p:txBody>
          <a:bodyPr wrap="square" lIns="0" tIns="0" rIns="0" bIns="0" rtlCol="0" anchor="t">
            <a:spAutoFit/>
          </a:bodyPr>
          <a:lstStyle/>
          <a:p>
            <a:pPr algn="ctr" defTabSz="377830">
              <a:lnSpc>
                <a:spcPts val="1041"/>
              </a:lnSpc>
              <a:spcBef>
                <a:spcPct val="0"/>
              </a:spcBef>
            </a:pPr>
            <a:r>
              <a:rPr lang="ru-RU" sz="1200" b="1" dirty="0">
                <a:solidFill>
                  <a:srgbClr val="002060"/>
                </a:solidFill>
                <a:latin typeface="TT Hoves Bold"/>
                <a:ea typeface="TT Hoves Bold"/>
                <a:cs typeface="TT Hoves Bold"/>
                <a:sym typeface="TT Hoves Bold"/>
              </a:rPr>
              <a:t>2019</a:t>
            </a:r>
            <a:endParaRPr lang="en-US" sz="1200" b="1" dirty="0">
              <a:solidFill>
                <a:srgbClr val="002060"/>
              </a:solidFill>
              <a:latin typeface="TT Hoves Bold"/>
              <a:ea typeface="TT Hoves Bold"/>
              <a:cs typeface="TT Hoves Bold"/>
              <a:sym typeface="TT Hoves Bold"/>
            </a:endParaRPr>
          </a:p>
        </p:txBody>
      </p:sp>
      <p:sp>
        <p:nvSpPr>
          <p:cNvPr id="173" name="TextBox 84">
            <a:extLst>
              <a:ext uri="{FF2B5EF4-FFF2-40B4-BE49-F238E27FC236}">
                <a16:creationId xmlns:a16="http://schemas.microsoft.com/office/drawing/2014/main" id="{8C5E78D0-4958-FF40-7863-DF75995C522A}"/>
              </a:ext>
            </a:extLst>
          </p:cNvPr>
          <p:cNvSpPr txBox="1"/>
          <p:nvPr/>
        </p:nvSpPr>
        <p:spPr>
          <a:xfrm>
            <a:off x="1035996" y="8529545"/>
            <a:ext cx="435781" cy="131254"/>
          </a:xfrm>
          <a:prstGeom prst="rect">
            <a:avLst/>
          </a:prstGeom>
        </p:spPr>
        <p:txBody>
          <a:bodyPr wrap="square" lIns="0" tIns="0" rIns="0" bIns="0" rtlCol="0" anchor="t">
            <a:spAutoFit/>
          </a:bodyPr>
          <a:lstStyle/>
          <a:p>
            <a:pPr algn="ctr" defTabSz="377830">
              <a:lnSpc>
                <a:spcPts val="1041"/>
              </a:lnSpc>
              <a:spcBef>
                <a:spcPct val="0"/>
              </a:spcBef>
            </a:pPr>
            <a:r>
              <a:rPr lang="ru-RU" sz="1200" b="1" dirty="0">
                <a:solidFill>
                  <a:srgbClr val="002060"/>
                </a:solidFill>
                <a:latin typeface="TT Hoves Bold"/>
                <a:ea typeface="TT Hoves Bold"/>
                <a:cs typeface="TT Hoves Bold"/>
                <a:sym typeface="TT Hoves Bold"/>
              </a:rPr>
              <a:t>2023</a:t>
            </a:r>
            <a:endParaRPr lang="en-US" sz="1200" b="1" dirty="0">
              <a:solidFill>
                <a:srgbClr val="002060"/>
              </a:solidFill>
              <a:latin typeface="TT Hoves Bold"/>
              <a:ea typeface="TT Hoves Bold"/>
              <a:cs typeface="TT Hoves Bold"/>
              <a:sym typeface="TT Hoves Bold"/>
            </a:endParaRPr>
          </a:p>
        </p:txBody>
      </p:sp>
      <p:sp>
        <p:nvSpPr>
          <p:cNvPr id="174" name="TextBox 84">
            <a:extLst>
              <a:ext uri="{FF2B5EF4-FFF2-40B4-BE49-F238E27FC236}">
                <a16:creationId xmlns:a16="http://schemas.microsoft.com/office/drawing/2014/main" id="{5885AFEE-B31A-B54F-99BC-12D61D9CAF85}"/>
              </a:ext>
            </a:extLst>
          </p:cNvPr>
          <p:cNvSpPr txBox="1"/>
          <p:nvPr/>
        </p:nvSpPr>
        <p:spPr>
          <a:xfrm>
            <a:off x="1035996" y="9562513"/>
            <a:ext cx="435781" cy="131254"/>
          </a:xfrm>
          <a:prstGeom prst="rect">
            <a:avLst/>
          </a:prstGeom>
        </p:spPr>
        <p:txBody>
          <a:bodyPr wrap="square" lIns="0" tIns="0" rIns="0" bIns="0" rtlCol="0" anchor="t">
            <a:spAutoFit/>
          </a:bodyPr>
          <a:lstStyle/>
          <a:p>
            <a:pPr algn="ctr" defTabSz="377830">
              <a:lnSpc>
                <a:spcPts val="1041"/>
              </a:lnSpc>
              <a:spcBef>
                <a:spcPct val="0"/>
              </a:spcBef>
            </a:pPr>
            <a:r>
              <a:rPr lang="ru-RU" sz="1200" b="1" dirty="0">
                <a:solidFill>
                  <a:srgbClr val="002060"/>
                </a:solidFill>
                <a:latin typeface="TT Hoves Bold"/>
                <a:ea typeface="TT Hoves Bold"/>
                <a:cs typeface="TT Hoves Bold"/>
                <a:sym typeface="TT Hoves Bold"/>
              </a:rPr>
              <a:t>2024</a:t>
            </a:r>
            <a:endParaRPr lang="en-US" sz="1200" b="1" dirty="0">
              <a:solidFill>
                <a:srgbClr val="002060"/>
              </a:solidFill>
              <a:latin typeface="TT Hoves Bold"/>
              <a:ea typeface="TT Hoves Bold"/>
              <a:cs typeface="TT Hoves Bold"/>
              <a:sym typeface="TT Hoves Bold"/>
            </a:endParaRPr>
          </a:p>
        </p:txBody>
      </p:sp>
      <p:sp>
        <p:nvSpPr>
          <p:cNvPr id="177" name="Freeform 68">
            <a:extLst>
              <a:ext uri="{FF2B5EF4-FFF2-40B4-BE49-F238E27FC236}">
                <a16:creationId xmlns:a16="http://schemas.microsoft.com/office/drawing/2014/main" id="{D1469168-279E-6E84-4C63-458680856ED0}"/>
              </a:ext>
            </a:extLst>
          </p:cNvPr>
          <p:cNvSpPr>
            <a:spLocks noChangeAspect="1"/>
          </p:cNvSpPr>
          <p:nvPr/>
        </p:nvSpPr>
        <p:spPr>
          <a:xfrm>
            <a:off x="1074336" y="3706350"/>
            <a:ext cx="359101" cy="360000"/>
          </a:xfrm>
          <a:custGeom>
            <a:avLst/>
            <a:gdLst/>
            <a:ahLst/>
            <a:cxnLst/>
            <a:rect l="l" t="t" r="r" b="b"/>
            <a:pathLst>
              <a:path w="665083" h="666750">
                <a:moveTo>
                  <a:pt x="0" y="0"/>
                </a:moveTo>
                <a:lnTo>
                  <a:pt x="665083" y="0"/>
                </a:lnTo>
                <a:lnTo>
                  <a:pt x="665083" y="666750"/>
                </a:lnTo>
                <a:lnTo>
                  <a:pt x="0" y="666750"/>
                </a:lnTo>
                <a:lnTo>
                  <a:pt x="0" y="0"/>
                </a:lnTo>
                <a:close/>
              </a:path>
            </a:pathLst>
          </a:custGeom>
          <a:blipFill>
            <a:blip>
              <a:extLst>
                <a:ext uri="{96DAC541-7B7A-43D3-8B79-37D633B846F1}">
                  <asvg:svgBlip xmlns:asvg="http://schemas.microsoft.com/office/drawing/2016/SVG/main" r:embed="rId4"/>
                </a:ext>
              </a:extLst>
            </a:blip>
            <a:stretch>
              <a:fillRect/>
            </a:stretch>
          </a:blipFill>
          <a:ln cap="sq">
            <a:noFill/>
            <a:prstDash val="solid"/>
            <a:miter/>
          </a:ln>
        </p:spPr>
      </p:sp>
      <p:sp>
        <p:nvSpPr>
          <p:cNvPr id="178" name="Freeform 19">
            <a:extLst>
              <a:ext uri="{FF2B5EF4-FFF2-40B4-BE49-F238E27FC236}">
                <a16:creationId xmlns:a16="http://schemas.microsoft.com/office/drawing/2014/main" id="{0F5AF40A-C18B-27B5-A29D-9ED7CF772BFF}"/>
              </a:ext>
            </a:extLst>
          </p:cNvPr>
          <p:cNvSpPr/>
          <p:nvPr/>
        </p:nvSpPr>
        <p:spPr>
          <a:xfrm>
            <a:off x="1078258" y="4726572"/>
            <a:ext cx="351257" cy="360735"/>
          </a:xfrm>
          <a:custGeom>
            <a:avLst/>
            <a:gdLst/>
            <a:ahLst/>
            <a:cxnLst/>
            <a:rect l="l" t="t" r="r" b="b"/>
            <a:pathLst>
              <a:path w="619125" h="619125">
                <a:moveTo>
                  <a:pt x="0" y="0"/>
                </a:moveTo>
                <a:lnTo>
                  <a:pt x="619125" y="0"/>
                </a:lnTo>
                <a:lnTo>
                  <a:pt x="619125" y="619125"/>
                </a:lnTo>
                <a:lnTo>
                  <a:pt x="0" y="619125"/>
                </a:lnTo>
                <a:lnTo>
                  <a:pt x="0" y="0"/>
                </a:lnTo>
                <a:close/>
              </a:path>
            </a:pathLst>
          </a:custGeom>
          <a:blipFill>
            <a:blip>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ru-KG" dirty="0"/>
          </a:p>
        </p:txBody>
      </p:sp>
      <p:sp>
        <p:nvSpPr>
          <p:cNvPr id="180" name="Freeform 33">
            <a:extLst>
              <a:ext uri="{FF2B5EF4-FFF2-40B4-BE49-F238E27FC236}">
                <a16:creationId xmlns:a16="http://schemas.microsoft.com/office/drawing/2014/main" id="{A26D9C48-974A-91B1-17CC-3079BB402532}"/>
              </a:ext>
            </a:extLst>
          </p:cNvPr>
          <p:cNvSpPr>
            <a:spLocks noChangeAspect="1"/>
          </p:cNvSpPr>
          <p:nvPr/>
        </p:nvSpPr>
        <p:spPr>
          <a:xfrm>
            <a:off x="1079094" y="7020449"/>
            <a:ext cx="349584" cy="300115"/>
          </a:xfrm>
          <a:custGeom>
            <a:avLst/>
            <a:gdLst/>
            <a:ahLst/>
            <a:cxnLst/>
            <a:rect l="l" t="t" r="r" b="b"/>
            <a:pathLst>
              <a:path w="1066535" h="1066535">
                <a:moveTo>
                  <a:pt x="0" y="0"/>
                </a:moveTo>
                <a:lnTo>
                  <a:pt x="1066534" y="0"/>
                </a:lnTo>
                <a:lnTo>
                  <a:pt x="1066534" y="1066535"/>
                </a:lnTo>
                <a:lnTo>
                  <a:pt x="0" y="1066535"/>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ru-KG" dirty="0"/>
          </a:p>
        </p:txBody>
      </p:sp>
      <p:sp>
        <p:nvSpPr>
          <p:cNvPr id="184" name="Freeform 93">
            <a:extLst>
              <a:ext uri="{FF2B5EF4-FFF2-40B4-BE49-F238E27FC236}">
                <a16:creationId xmlns:a16="http://schemas.microsoft.com/office/drawing/2014/main" id="{FA01B71D-4778-33D7-539B-24C24BC8797D}"/>
              </a:ext>
            </a:extLst>
          </p:cNvPr>
          <p:cNvSpPr/>
          <p:nvPr/>
        </p:nvSpPr>
        <p:spPr>
          <a:xfrm>
            <a:off x="1094699" y="5922274"/>
            <a:ext cx="318375" cy="290231"/>
          </a:xfrm>
          <a:custGeom>
            <a:avLst/>
            <a:gdLst/>
            <a:ahLst/>
            <a:cxnLst/>
            <a:rect l="l" t="t" r="r" b="b"/>
            <a:pathLst>
              <a:path w="476250" h="476250">
                <a:moveTo>
                  <a:pt x="0" y="0"/>
                </a:moveTo>
                <a:lnTo>
                  <a:pt x="476250" y="0"/>
                </a:lnTo>
                <a:lnTo>
                  <a:pt x="476250" y="476250"/>
                </a:lnTo>
                <a:lnTo>
                  <a:pt x="0" y="476250"/>
                </a:lnTo>
                <a:lnTo>
                  <a:pt x="0" y="0"/>
                </a:lnTo>
                <a:close/>
              </a:path>
            </a:pathLst>
          </a:custGeom>
          <a:blipFill>
            <a:blip>
              <a:extLst>
                <a:ext uri="{96DAC541-7B7A-43D3-8B79-37D633B846F1}">
                  <asvg:svgBlip xmlns:asvg="http://schemas.microsoft.com/office/drawing/2016/SVG/main" r:embed="rId7"/>
                </a:ext>
              </a:extLst>
            </a:blip>
            <a:stretch>
              <a:fillRect/>
            </a:stretch>
          </a:blipFill>
          <a:ln cap="sq">
            <a:noFill/>
            <a:prstDash val="solid"/>
            <a:miter/>
          </a:ln>
        </p:spPr>
      </p:sp>
      <p:sp>
        <p:nvSpPr>
          <p:cNvPr id="185" name="Freeform 93">
            <a:extLst>
              <a:ext uri="{FF2B5EF4-FFF2-40B4-BE49-F238E27FC236}">
                <a16:creationId xmlns:a16="http://schemas.microsoft.com/office/drawing/2014/main" id="{FD8355BC-F478-1A80-6623-186D74E503F7}"/>
              </a:ext>
            </a:extLst>
          </p:cNvPr>
          <p:cNvSpPr/>
          <p:nvPr/>
        </p:nvSpPr>
        <p:spPr>
          <a:xfrm>
            <a:off x="1065923" y="2581136"/>
            <a:ext cx="375926" cy="320944"/>
          </a:xfrm>
          <a:custGeom>
            <a:avLst/>
            <a:gdLst/>
            <a:ahLst/>
            <a:cxnLst/>
            <a:rect l="l" t="t" r="r" b="b"/>
            <a:pathLst>
              <a:path w="476250" h="476250">
                <a:moveTo>
                  <a:pt x="0" y="0"/>
                </a:moveTo>
                <a:lnTo>
                  <a:pt x="476250" y="0"/>
                </a:lnTo>
                <a:lnTo>
                  <a:pt x="476250" y="476250"/>
                </a:lnTo>
                <a:lnTo>
                  <a:pt x="0" y="476250"/>
                </a:lnTo>
                <a:lnTo>
                  <a:pt x="0" y="0"/>
                </a:lnTo>
                <a:close/>
              </a:path>
            </a:pathLst>
          </a:custGeom>
          <a:blipFill>
            <a:blip>
              <a:extLst>
                <a:ext uri="{96DAC541-7B7A-43D3-8B79-37D633B846F1}">
                  <asvg:svgBlip xmlns:asvg="http://schemas.microsoft.com/office/drawing/2016/SVG/main" r:embed="rId8"/>
                </a:ext>
              </a:extLst>
            </a:blip>
            <a:stretch>
              <a:fillRect/>
            </a:stretch>
          </a:blipFill>
          <a:ln cap="sq">
            <a:noFill/>
            <a:prstDash val="solid"/>
            <a:miter/>
          </a:ln>
        </p:spPr>
      </p:sp>
      <p:sp>
        <p:nvSpPr>
          <p:cNvPr id="187" name="Freeform 92">
            <a:extLst>
              <a:ext uri="{FF2B5EF4-FFF2-40B4-BE49-F238E27FC236}">
                <a16:creationId xmlns:a16="http://schemas.microsoft.com/office/drawing/2014/main" id="{9BF7B13C-B92F-C534-039E-9E5308CFC2C1}"/>
              </a:ext>
            </a:extLst>
          </p:cNvPr>
          <p:cNvSpPr/>
          <p:nvPr/>
        </p:nvSpPr>
        <p:spPr>
          <a:xfrm>
            <a:off x="1048923" y="9061450"/>
            <a:ext cx="409926" cy="409926"/>
          </a:xfrm>
          <a:custGeom>
            <a:avLst/>
            <a:gdLst/>
            <a:ahLst/>
            <a:cxnLst/>
            <a:rect l="l" t="t" r="r" b="b"/>
            <a:pathLst>
              <a:path w="476250" h="476250">
                <a:moveTo>
                  <a:pt x="0" y="0"/>
                </a:moveTo>
                <a:lnTo>
                  <a:pt x="476250" y="0"/>
                </a:lnTo>
                <a:lnTo>
                  <a:pt x="476250" y="476250"/>
                </a:lnTo>
                <a:lnTo>
                  <a:pt x="0" y="476250"/>
                </a:lnTo>
                <a:lnTo>
                  <a:pt x="0" y="0"/>
                </a:lnTo>
                <a:close/>
              </a:path>
            </a:pathLst>
          </a:custGeom>
          <a:blipFill>
            <a:blip>
              <a:extLst>
                <a:ext uri="{96DAC541-7B7A-43D3-8B79-37D633B846F1}">
                  <asvg:svgBlip xmlns:asvg="http://schemas.microsoft.com/office/drawing/2016/SVG/main" r:embed="rId9"/>
                </a:ext>
              </a:extLst>
            </a:blip>
            <a:stretch>
              <a:fillRect/>
            </a:stretch>
          </a:blipFill>
          <a:ln cap="sq">
            <a:noFill/>
            <a:prstDash val="solid"/>
            <a:miter/>
          </a:ln>
        </p:spPr>
      </p:sp>
      <p:sp>
        <p:nvSpPr>
          <p:cNvPr id="188" name="Freeform 28">
            <a:extLst>
              <a:ext uri="{FF2B5EF4-FFF2-40B4-BE49-F238E27FC236}">
                <a16:creationId xmlns:a16="http://schemas.microsoft.com/office/drawing/2014/main" id="{039A8D5C-C4D4-9792-7D01-7B1A8BFF8F6F}"/>
              </a:ext>
            </a:extLst>
          </p:cNvPr>
          <p:cNvSpPr>
            <a:spLocks noChangeAspect="1"/>
          </p:cNvSpPr>
          <p:nvPr/>
        </p:nvSpPr>
        <p:spPr>
          <a:xfrm>
            <a:off x="1127886" y="8068273"/>
            <a:ext cx="252000" cy="336001"/>
          </a:xfrm>
          <a:custGeom>
            <a:avLst/>
            <a:gdLst/>
            <a:ahLst/>
            <a:cxnLst/>
            <a:rect l="l" t="t" r="r" b="b"/>
            <a:pathLst>
              <a:path w="500062" h="666750">
                <a:moveTo>
                  <a:pt x="0" y="0"/>
                </a:moveTo>
                <a:lnTo>
                  <a:pt x="500062" y="0"/>
                </a:lnTo>
                <a:lnTo>
                  <a:pt x="500062" y="666750"/>
                </a:lnTo>
                <a:lnTo>
                  <a:pt x="0" y="666750"/>
                </a:lnTo>
                <a:lnTo>
                  <a:pt x="0" y="0"/>
                </a:lnTo>
                <a:close/>
              </a:path>
            </a:pathLst>
          </a:custGeom>
          <a:blipFill>
            <a:blip>
              <a:extLst>
                <a:ext uri="{96DAC541-7B7A-43D3-8B79-37D633B846F1}">
                  <asvg:svgBlip xmlns:asvg="http://schemas.microsoft.com/office/drawing/2016/SVG/main" r:embed="rId10"/>
                </a:ext>
              </a:extLst>
            </a:blip>
            <a:stretch>
              <a:fillRect/>
            </a:stretch>
          </a:blipFill>
        </p:spPr>
      </p:sp>
      <p:grpSp>
        <p:nvGrpSpPr>
          <p:cNvPr id="16" name="Group 17">
            <a:extLst>
              <a:ext uri="{FF2B5EF4-FFF2-40B4-BE49-F238E27FC236}">
                <a16:creationId xmlns:a16="http://schemas.microsoft.com/office/drawing/2014/main" id="{FF9CF02C-AA59-0920-AA73-BDEF7EF63AC3}"/>
              </a:ext>
            </a:extLst>
          </p:cNvPr>
          <p:cNvGrpSpPr/>
          <p:nvPr/>
        </p:nvGrpSpPr>
        <p:grpSpPr>
          <a:xfrm>
            <a:off x="1949913" y="1673250"/>
            <a:ext cx="1422670" cy="366917"/>
            <a:chOff x="0" y="0"/>
            <a:chExt cx="2438366" cy="406400"/>
          </a:xfrm>
        </p:grpSpPr>
        <p:sp>
          <p:nvSpPr>
            <p:cNvPr id="17" name="Freeform 18">
              <a:extLst>
                <a:ext uri="{FF2B5EF4-FFF2-40B4-BE49-F238E27FC236}">
                  <a16:creationId xmlns:a16="http://schemas.microsoft.com/office/drawing/2014/main" id="{5D743AD4-F018-ADA8-A5DA-6AD917D208EA}"/>
                </a:ext>
              </a:extLst>
            </p:cNvPr>
            <p:cNvSpPr/>
            <p:nvPr/>
          </p:nvSpPr>
          <p:spPr>
            <a:xfrm>
              <a:off x="0" y="0"/>
              <a:ext cx="2438366" cy="406400"/>
            </a:xfrm>
            <a:custGeom>
              <a:avLst/>
              <a:gdLst/>
              <a:ahLst/>
              <a:cxnLst/>
              <a:rect l="l" t="t" r="r" b="b"/>
              <a:pathLst>
                <a:path w="2438366" h="406400">
                  <a:moveTo>
                    <a:pt x="2235166" y="0"/>
                  </a:moveTo>
                  <a:cubicBezTo>
                    <a:pt x="2347390" y="0"/>
                    <a:pt x="2438366" y="90976"/>
                    <a:pt x="2438366" y="203200"/>
                  </a:cubicBezTo>
                  <a:cubicBezTo>
                    <a:pt x="2438366" y="315424"/>
                    <a:pt x="2347390" y="406400"/>
                    <a:pt x="2235166" y="406400"/>
                  </a:cubicBezTo>
                  <a:lnTo>
                    <a:pt x="203200" y="406400"/>
                  </a:lnTo>
                  <a:cubicBezTo>
                    <a:pt x="90976" y="406400"/>
                    <a:pt x="0" y="315424"/>
                    <a:pt x="0" y="203200"/>
                  </a:cubicBezTo>
                  <a:cubicBezTo>
                    <a:pt x="0" y="90976"/>
                    <a:pt x="90976" y="0"/>
                    <a:pt x="203200" y="0"/>
                  </a:cubicBezTo>
                  <a:close/>
                </a:path>
              </a:pathLst>
            </a:custGeom>
            <a:solidFill>
              <a:srgbClr val="FEBA3A"/>
            </a:solidFill>
          </p:spPr>
        </p:sp>
        <p:sp>
          <p:nvSpPr>
            <p:cNvPr id="19" name="TextBox 19">
              <a:extLst>
                <a:ext uri="{FF2B5EF4-FFF2-40B4-BE49-F238E27FC236}">
                  <a16:creationId xmlns:a16="http://schemas.microsoft.com/office/drawing/2014/main" id="{99BA0323-4E9C-554C-7CA9-19ECF59C261D}"/>
                </a:ext>
              </a:extLst>
            </p:cNvPr>
            <p:cNvSpPr txBox="1"/>
            <p:nvPr/>
          </p:nvSpPr>
          <p:spPr>
            <a:xfrm>
              <a:off x="0" y="0"/>
              <a:ext cx="2438366" cy="406400"/>
            </a:xfrm>
            <a:prstGeom prst="rect">
              <a:avLst/>
            </a:prstGeom>
          </p:spPr>
          <p:txBody>
            <a:bodyPr lIns="50800" tIns="50800" rIns="50800" bIns="50800" rtlCol="0" anchor="ctr"/>
            <a:lstStyle/>
            <a:p>
              <a:pPr algn="ctr">
                <a:lnSpc>
                  <a:spcPts val="1199"/>
                </a:lnSpc>
              </a:pPr>
              <a:endParaRPr/>
            </a:p>
          </p:txBody>
        </p:sp>
      </p:grpSp>
      <p:sp>
        <p:nvSpPr>
          <p:cNvPr id="21" name="TextBox 20">
            <a:extLst>
              <a:ext uri="{FF2B5EF4-FFF2-40B4-BE49-F238E27FC236}">
                <a16:creationId xmlns:a16="http://schemas.microsoft.com/office/drawing/2014/main" id="{20C590E5-6C92-6F8D-7FB9-439A683731E7}"/>
              </a:ext>
            </a:extLst>
          </p:cNvPr>
          <p:cNvSpPr txBox="1"/>
          <p:nvPr/>
        </p:nvSpPr>
        <p:spPr>
          <a:xfrm>
            <a:off x="2173248" y="1710514"/>
            <a:ext cx="968718" cy="276999"/>
          </a:xfrm>
          <a:prstGeom prst="rect">
            <a:avLst/>
          </a:prstGeom>
          <a:noFill/>
        </p:spPr>
        <p:txBody>
          <a:bodyPr wrap="square">
            <a:spAutoFit/>
          </a:bodyPr>
          <a:lstStyle>
            <a:defPPr>
              <a:defRPr lang="en-US"/>
            </a:defPPr>
            <a:lvl1pPr>
              <a:defRPr sz="1200" b="1">
                <a:solidFill>
                  <a:srgbClr val="112F8D"/>
                </a:solidFill>
                <a:latin typeface="Open Sans 1 Bold" panose="020B0604020202020204" charset="0"/>
                <a:ea typeface="Open Sans 1 Bold" panose="020B0604020202020204" charset="0"/>
                <a:cs typeface="Open Sans 1 Bold" panose="020B0604020202020204" charset="0"/>
              </a:defRPr>
            </a:lvl1pPr>
          </a:lstStyle>
          <a:p>
            <a:r>
              <a:rPr lang="ru-RU" dirty="0"/>
              <a:t>Создание</a:t>
            </a:r>
            <a:endParaRPr lang="ru-KG" dirty="0"/>
          </a:p>
        </p:txBody>
      </p:sp>
      <p:grpSp>
        <p:nvGrpSpPr>
          <p:cNvPr id="22" name="Group 26">
            <a:extLst>
              <a:ext uri="{FF2B5EF4-FFF2-40B4-BE49-F238E27FC236}">
                <a16:creationId xmlns:a16="http://schemas.microsoft.com/office/drawing/2014/main" id="{283B0368-53E3-0F4C-45E3-682C65CC07F6}"/>
              </a:ext>
            </a:extLst>
          </p:cNvPr>
          <p:cNvGrpSpPr/>
          <p:nvPr/>
        </p:nvGrpSpPr>
        <p:grpSpPr>
          <a:xfrm>
            <a:off x="1934351" y="4726653"/>
            <a:ext cx="1438232" cy="415375"/>
            <a:chOff x="0" y="0"/>
            <a:chExt cx="2438366" cy="406400"/>
          </a:xfrm>
        </p:grpSpPr>
        <p:sp>
          <p:nvSpPr>
            <p:cNvPr id="23" name="Freeform 27">
              <a:extLst>
                <a:ext uri="{FF2B5EF4-FFF2-40B4-BE49-F238E27FC236}">
                  <a16:creationId xmlns:a16="http://schemas.microsoft.com/office/drawing/2014/main" id="{46550CAA-B6E2-B579-10EA-FFBC78517064}"/>
                </a:ext>
              </a:extLst>
            </p:cNvPr>
            <p:cNvSpPr/>
            <p:nvPr/>
          </p:nvSpPr>
          <p:spPr>
            <a:xfrm>
              <a:off x="0" y="0"/>
              <a:ext cx="2438366" cy="406400"/>
            </a:xfrm>
            <a:custGeom>
              <a:avLst/>
              <a:gdLst/>
              <a:ahLst/>
              <a:cxnLst/>
              <a:rect l="l" t="t" r="r" b="b"/>
              <a:pathLst>
                <a:path w="2438366" h="406400">
                  <a:moveTo>
                    <a:pt x="2235166" y="0"/>
                  </a:moveTo>
                  <a:cubicBezTo>
                    <a:pt x="2347390" y="0"/>
                    <a:pt x="2438366" y="90976"/>
                    <a:pt x="2438366" y="203200"/>
                  </a:cubicBezTo>
                  <a:cubicBezTo>
                    <a:pt x="2438366" y="315424"/>
                    <a:pt x="2347390" y="406400"/>
                    <a:pt x="2235166" y="406400"/>
                  </a:cubicBezTo>
                  <a:lnTo>
                    <a:pt x="203200" y="406400"/>
                  </a:lnTo>
                  <a:cubicBezTo>
                    <a:pt x="90976" y="406400"/>
                    <a:pt x="0" y="315424"/>
                    <a:pt x="0" y="203200"/>
                  </a:cubicBezTo>
                  <a:cubicBezTo>
                    <a:pt x="0" y="90976"/>
                    <a:pt x="90976" y="0"/>
                    <a:pt x="203200" y="0"/>
                  </a:cubicBezTo>
                  <a:close/>
                </a:path>
              </a:pathLst>
            </a:custGeom>
            <a:solidFill>
              <a:srgbClr val="002F80"/>
            </a:solidFill>
          </p:spPr>
          <p:txBody>
            <a:bodyPr/>
            <a:lstStyle/>
            <a:p>
              <a:endParaRPr lang="ru-KG" dirty="0"/>
            </a:p>
          </p:txBody>
        </p:sp>
        <p:sp>
          <p:nvSpPr>
            <p:cNvPr id="24" name="TextBox 28">
              <a:extLst>
                <a:ext uri="{FF2B5EF4-FFF2-40B4-BE49-F238E27FC236}">
                  <a16:creationId xmlns:a16="http://schemas.microsoft.com/office/drawing/2014/main" id="{4C358E91-4592-A9FD-0581-03734B4BB9FD}"/>
                </a:ext>
              </a:extLst>
            </p:cNvPr>
            <p:cNvSpPr txBox="1"/>
            <p:nvPr/>
          </p:nvSpPr>
          <p:spPr>
            <a:xfrm>
              <a:off x="0" y="0"/>
              <a:ext cx="2438366" cy="406400"/>
            </a:xfrm>
            <a:prstGeom prst="rect">
              <a:avLst/>
            </a:prstGeom>
          </p:spPr>
          <p:txBody>
            <a:bodyPr lIns="50800" tIns="50800" rIns="50800" bIns="50800" rtlCol="0" anchor="ctr"/>
            <a:lstStyle/>
            <a:p>
              <a:pPr algn="ctr">
                <a:lnSpc>
                  <a:spcPts val="1199"/>
                </a:lnSpc>
              </a:pPr>
              <a:endParaRPr/>
            </a:p>
          </p:txBody>
        </p:sp>
      </p:grpSp>
      <p:grpSp>
        <p:nvGrpSpPr>
          <p:cNvPr id="26" name="Group 17">
            <a:extLst>
              <a:ext uri="{FF2B5EF4-FFF2-40B4-BE49-F238E27FC236}">
                <a16:creationId xmlns:a16="http://schemas.microsoft.com/office/drawing/2014/main" id="{C60113BB-5BE3-19EB-9A5D-A6A9F95F92E6}"/>
              </a:ext>
            </a:extLst>
          </p:cNvPr>
          <p:cNvGrpSpPr/>
          <p:nvPr/>
        </p:nvGrpSpPr>
        <p:grpSpPr>
          <a:xfrm>
            <a:off x="1934351" y="3763137"/>
            <a:ext cx="1438232" cy="415375"/>
            <a:chOff x="0" y="0"/>
            <a:chExt cx="2438366" cy="406400"/>
          </a:xfrm>
        </p:grpSpPr>
        <p:sp>
          <p:nvSpPr>
            <p:cNvPr id="27" name="Freeform 18">
              <a:extLst>
                <a:ext uri="{FF2B5EF4-FFF2-40B4-BE49-F238E27FC236}">
                  <a16:creationId xmlns:a16="http://schemas.microsoft.com/office/drawing/2014/main" id="{23973DA2-528E-0AF6-3018-AB979F1CF7E3}"/>
                </a:ext>
              </a:extLst>
            </p:cNvPr>
            <p:cNvSpPr/>
            <p:nvPr/>
          </p:nvSpPr>
          <p:spPr>
            <a:xfrm>
              <a:off x="0" y="0"/>
              <a:ext cx="2438366" cy="406400"/>
            </a:xfrm>
            <a:custGeom>
              <a:avLst/>
              <a:gdLst/>
              <a:ahLst/>
              <a:cxnLst/>
              <a:rect l="l" t="t" r="r" b="b"/>
              <a:pathLst>
                <a:path w="2438366" h="406400">
                  <a:moveTo>
                    <a:pt x="2235166" y="0"/>
                  </a:moveTo>
                  <a:cubicBezTo>
                    <a:pt x="2347390" y="0"/>
                    <a:pt x="2438366" y="90976"/>
                    <a:pt x="2438366" y="203200"/>
                  </a:cubicBezTo>
                  <a:cubicBezTo>
                    <a:pt x="2438366" y="315424"/>
                    <a:pt x="2347390" y="406400"/>
                    <a:pt x="2235166" y="406400"/>
                  </a:cubicBezTo>
                  <a:lnTo>
                    <a:pt x="203200" y="406400"/>
                  </a:lnTo>
                  <a:cubicBezTo>
                    <a:pt x="90976" y="406400"/>
                    <a:pt x="0" y="315424"/>
                    <a:pt x="0" y="203200"/>
                  </a:cubicBezTo>
                  <a:cubicBezTo>
                    <a:pt x="0" y="90976"/>
                    <a:pt x="90976" y="0"/>
                    <a:pt x="203200" y="0"/>
                  </a:cubicBezTo>
                  <a:close/>
                </a:path>
              </a:pathLst>
            </a:custGeom>
            <a:solidFill>
              <a:srgbClr val="FEBA3A"/>
            </a:solidFill>
          </p:spPr>
        </p:sp>
        <p:sp>
          <p:nvSpPr>
            <p:cNvPr id="28" name="TextBox 19">
              <a:extLst>
                <a:ext uri="{FF2B5EF4-FFF2-40B4-BE49-F238E27FC236}">
                  <a16:creationId xmlns:a16="http://schemas.microsoft.com/office/drawing/2014/main" id="{6BCBB807-7669-0C10-33D8-750F381E4339}"/>
                </a:ext>
              </a:extLst>
            </p:cNvPr>
            <p:cNvSpPr txBox="1"/>
            <p:nvPr/>
          </p:nvSpPr>
          <p:spPr>
            <a:xfrm>
              <a:off x="0" y="0"/>
              <a:ext cx="2438366" cy="406400"/>
            </a:xfrm>
            <a:prstGeom prst="rect">
              <a:avLst/>
            </a:prstGeom>
          </p:spPr>
          <p:txBody>
            <a:bodyPr lIns="50800" tIns="50800" rIns="50800" bIns="50800" rtlCol="0" anchor="ctr"/>
            <a:lstStyle/>
            <a:p>
              <a:pPr algn="ctr">
                <a:lnSpc>
                  <a:spcPts val="1199"/>
                </a:lnSpc>
              </a:pPr>
              <a:endParaRPr/>
            </a:p>
          </p:txBody>
        </p:sp>
      </p:grpSp>
      <p:grpSp>
        <p:nvGrpSpPr>
          <p:cNvPr id="29" name="Group 26">
            <a:extLst>
              <a:ext uri="{FF2B5EF4-FFF2-40B4-BE49-F238E27FC236}">
                <a16:creationId xmlns:a16="http://schemas.microsoft.com/office/drawing/2014/main" id="{E783E9A3-920F-869E-96A0-160A3A1C2BC9}"/>
              </a:ext>
            </a:extLst>
          </p:cNvPr>
          <p:cNvGrpSpPr/>
          <p:nvPr/>
        </p:nvGrpSpPr>
        <p:grpSpPr>
          <a:xfrm>
            <a:off x="1949913" y="2698020"/>
            <a:ext cx="1422670" cy="415375"/>
            <a:chOff x="0" y="0"/>
            <a:chExt cx="2438366" cy="406400"/>
          </a:xfrm>
        </p:grpSpPr>
        <p:sp>
          <p:nvSpPr>
            <p:cNvPr id="30" name="Freeform 27">
              <a:extLst>
                <a:ext uri="{FF2B5EF4-FFF2-40B4-BE49-F238E27FC236}">
                  <a16:creationId xmlns:a16="http://schemas.microsoft.com/office/drawing/2014/main" id="{9032A938-5BD8-EC85-0157-50DAC5E17C2B}"/>
                </a:ext>
              </a:extLst>
            </p:cNvPr>
            <p:cNvSpPr/>
            <p:nvPr/>
          </p:nvSpPr>
          <p:spPr>
            <a:xfrm>
              <a:off x="0" y="0"/>
              <a:ext cx="2438366" cy="406400"/>
            </a:xfrm>
            <a:custGeom>
              <a:avLst/>
              <a:gdLst/>
              <a:ahLst/>
              <a:cxnLst/>
              <a:rect l="l" t="t" r="r" b="b"/>
              <a:pathLst>
                <a:path w="2438366" h="406400">
                  <a:moveTo>
                    <a:pt x="2235166" y="0"/>
                  </a:moveTo>
                  <a:cubicBezTo>
                    <a:pt x="2347390" y="0"/>
                    <a:pt x="2438366" y="90976"/>
                    <a:pt x="2438366" y="203200"/>
                  </a:cubicBezTo>
                  <a:cubicBezTo>
                    <a:pt x="2438366" y="315424"/>
                    <a:pt x="2347390" y="406400"/>
                    <a:pt x="2235166" y="406400"/>
                  </a:cubicBezTo>
                  <a:lnTo>
                    <a:pt x="203200" y="406400"/>
                  </a:lnTo>
                  <a:cubicBezTo>
                    <a:pt x="90976" y="406400"/>
                    <a:pt x="0" y="315424"/>
                    <a:pt x="0" y="203200"/>
                  </a:cubicBezTo>
                  <a:cubicBezTo>
                    <a:pt x="0" y="90976"/>
                    <a:pt x="90976" y="0"/>
                    <a:pt x="203200" y="0"/>
                  </a:cubicBezTo>
                  <a:close/>
                </a:path>
              </a:pathLst>
            </a:custGeom>
            <a:solidFill>
              <a:srgbClr val="002F80"/>
            </a:solidFill>
          </p:spPr>
          <p:txBody>
            <a:bodyPr/>
            <a:lstStyle/>
            <a:p>
              <a:endParaRPr lang="ru-KG" dirty="0"/>
            </a:p>
          </p:txBody>
        </p:sp>
        <p:sp>
          <p:nvSpPr>
            <p:cNvPr id="31" name="TextBox 28">
              <a:extLst>
                <a:ext uri="{FF2B5EF4-FFF2-40B4-BE49-F238E27FC236}">
                  <a16:creationId xmlns:a16="http://schemas.microsoft.com/office/drawing/2014/main" id="{476F3902-B15F-AEF2-A59B-BF25C1CA507B}"/>
                </a:ext>
              </a:extLst>
            </p:cNvPr>
            <p:cNvSpPr txBox="1"/>
            <p:nvPr/>
          </p:nvSpPr>
          <p:spPr>
            <a:xfrm>
              <a:off x="0" y="0"/>
              <a:ext cx="2438366" cy="406400"/>
            </a:xfrm>
            <a:prstGeom prst="rect">
              <a:avLst/>
            </a:prstGeom>
          </p:spPr>
          <p:txBody>
            <a:bodyPr lIns="50800" tIns="50800" rIns="50800" bIns="50800" rtlCol="0" anchor="ctr"/>
            <a:lstStyle/>
            <a:p>
              <a:pPr algn="ctr">
                <a:lnSpc>
                  <a:spcPts val="1199"/>
                </a:lnSpc>
              </a:pPr>
              <a:endParaRPr/>
            </a:p>
          </p:txBody>
        </p:sp>
      </p:grpSp>
      <p:sp>
        <p:nvSpPr>
          <p:cNvPr id="100" name="TextBox 99">
            <a:extLst>
              <a:ext uri="{FF2B5EF4-FFF2-40B4-BE49-F238E27FC236}">
                <a16:creationId xmlns:a16="http://schemas.microsoft.com/office/drawing/2014/main" id="{FA947976-FDC6-4028-7ACD-CE2EBB547DDC}"/>
              </a:ext>
            </a:extLst>
          </p:cNvPr>
          <p:cNvSpPr txBox="1"/>
          <p:nvPr/>
        </p:nvSpPr>
        <p:spPr>
          <a:xfrm>
            <a:off x="2090657" y="3857136"/>
            <a:ext cx="1133901" cy="276999"/>
          </a:xfrm>
          <a:prstGeom prst="rect">
            <a:avLst/>
          </a:prstGeom>
          <a:noFill/>
        </p:spPr>
        <p:txBody>
          <a:bodyPr wrap="square">
            <a:spAutoFit/>
          </a:bodyPr>
          <a:lstStyle/>
          <a:p>
            <a:r>
              <a:rPr lang="ru-RU" sz="1200" b="1" dirty="0">
                <a:solidFill>
                  <a:srgbClr val="112F8D"/>
                </a:solidFill>
                <a:latin typeface="Open Sans 1 Bold" panose="020B0604020202020204" charset="0"/>
                <a:ea typeface="Open Sans 1 Bold" panose="020B0604020202020204" charset="0"/>
                <a:cs typeface="Open Sans 1 Bold" panose="020B0604020202020204" charset="0"/>
              </a:rPr>
              <a:t>Вступление</a:t>
            </a:r>
            <a:endParaRPr lang="ru-KG" sz="1200" b="1" dirty="0">
              <a:solidFill>
                <a:srgbClr val="112F8D"/>
              </a:solidFill>
              <a:latin typeface="Open Sans 1 Bold" panose="020B0604020202020204" charset="0"/>
              <a:ea typeface="Open Sans 1 Bold" panose="020B0604020202020204" charset="0"/>
              <a:cs typeface="Open Sans 1 Bold" panose="020B0604020202020204" charset="0"/>
            </a:endParaRPr>
          </a:p>
        </p:txBody>
      </p:sp>
      <p:sp>
        <p:nvSpPr>
          <p:cNvPr id="101" name="Freeform 21">
            <a:extLst>
              <a:ext uri="{FF2B5EF4-FFF2-40B4-BE49-F238E27FC236}">
                <a16:creationId xmlns:a16="http://schemas.microsoft.com/office/drawing/2014/main" id="{4230F4CA-7D1E-F54E-8D07-7D37B45253A3}"/>
              </a:ext>
            </a:extLst>
          </p:cNvPr>
          <p:cNvSpPr/>
          <p:nvPr/>
        </p:nvSpPr>
        <p:spPr>
          <a:xfrm>
            <a:off x="3706854" y="1500146"/>
            <a:ext cx="3340757" cy="730716"/>
          </a:xfrm>
          <a:custGeom>
            <a:avLst/>
            <a:gdLst/>
            <a:ahLst/>
            <a:cxnLst/>
            <a:rect l="l" t="t" r="r" b="b"/>
            <a:pathLst>
              <a:path w="1083733" h="273779">
                <a:moveTo>
                  <a:pt x="25602" y="0"/>
                </a:moveTo>
                <a:lnTo>
                  <a:pt x="1058132" y="0"/>
                </a:lnTo>
                <a:cubicBezTo>
                  <a:pt x="1064922" y="0"/>
                  <a:pt x="1071434" y="2697"/>
                  <a:pt x="1076235" y="7499"/>
                </a:cubicBezTo>
                <a:cubicBezTo>
                  <a:pt x="1081036" y="12300"/>
                  <a:pt x="1083733" y="18812"/>
                  <a:pt x="1083733" y="25602"/>
                </a:cubicBezTo>
                <a:lnTo>
                  <a:pt x="1083733" y="248177"/>
                </a:lnTo>
                <a:cubicBezTo>
                  <a:pt x="1083733" y="262317"/>
                  <a:pt x="1072271" y="273779"/>
                  <a:pt x="1058132" y="273779"/>
                </a:cubicBezTo>
                <a:lnTo>
                  <a:pt x="25602" y="273779"/>
                </a:lnTo>
                <a:cubicBezTo>
                  <a:pt x="11462" y="273779"/>
                  <a:pt x="0" y="262317"/>
                  <a:pt x="0" y="248177"/>
                </a:cubicBezTo>
                <a:lnTo>
                  <a:pt x="0" y="25602"/>
                </a:lnTo>
                <a:cubicBezTo>
                  <a:pt x="0" y="11462"/>
                  <a:pt x="11462" y="0"/>
                  <a:pt x="25602" y="0"/>
                </a:cubicBezTo>
                <a:close/>
              </a:path>
            </a:pathLst>
          </a:custGeom>
          <a:solidFill>
            <a:srgbClr val="EDEDED"/>
          </a:solidFill>
        </p:spPr>
        <p:txBody>
          <a:bodyPr/>
          <a:lstStyle/>
          <a:p>
            <a:pPr marL="180975"/>
            <a:r>
              <a:rPr lang="ru-RU" sz="1600" dirty="0"/>
              <a:t>Создание Агентства по защите депозитов Кыргызской Республики</a:t>
            </a:r>
            <a:endParaRPr lang="ru-KG" sz="1600" dirty="0"/>
          </a:p>
        </p:txBody>
      </p:sp>
      <p:sp>
        <p:nvSpPr>
          <p:cNvPr id="103" name="Freeform 21">
            <a:extLst>
              <a:ext uri="{FF2B5EF4-FFF2-40B4-BE49-F238E27FC236}">
                <a16:creationId xmlns:a16="http://schemas.microsoft.com/office/drawing/2014/main" id="{3E34CCD2-5BFF-D127-387F-F1C3B5F3B6B5}"/>
              </a:ext>
            </a:extLst>
          </p:cNvPr>
          <p:cNvSpPr/>
          <p:nvPr/>
        </p:nvSpPr>
        <p:spPr>
          <a:xfrm>
            <a:off x="3706853" y="2561258"/>
            <a:ext cx="3340757" cy="753656"/>
          </a:xfrm>
          <a:custGeom>
            <a:avLst/>
            <a:gdLst/>
            <a:ahLst/>
            <a:cxnLst/>
            <a:rect l="l" t="t" r="r" b="b"/>
            <a:pathLst>
              <a:path w="1083733" h="273779">
                <a:moveTo>
                  <a:pt x="25602" y="0"/>
                </a:moveTo>
                <a:lnTo>
                  <a:pt x="1058132" y="0"/>
                </a:lnTo>
                <a:cubicBezTo>
                  <a:pt x="1064922" y="0"/>
                  <a:pt x="1071434" y="2697"/>
                  <a:pt x="1076235" y="7499"/>
                </a:cubicBezTo>
                <a:cubicBezTo>
                  <a:pt x="1081036" y="12300"/>
                  <a:pt x="1083733" y="18812"/>
                  <a:pt x="1083733" y="25602"/>
                </a:cubicBezTo>
                <a:lnTo>
                  <a:pt x="1083733" y="248177"/>
                </a:lnTo>
                <a:cubicBezTo>
                  <a:pt x="1083733" y="262317"/>
                  <a:pt x="1072271" y="273779"/>
                  <a:pt x="1058132" y="273779"/>
                </a:cubicBezTo>
                <a:lnTo>
                  <a:pt x="25602" y="273779"/>
                </a:lnTo>
                <a:cubicBezTo>
                  <a:pt x="11462" y="273779"/>
                  <a:pt x="0" y="262317"/>
                  <a:pt x="0" y="248177"/>
                </a:cubicBezTo>
                <a:lnTo>
                  <a:pt x="0" y="25602"/>
                </a:lnTo>
                <a:cubicBezTo>
                  <a:pt x="0" y="11462"/>
                  <a:pt x="11462" y="0"/>
                  <a:pt x="25602" y="0"/>
                </a:cubicBezTo>
                <a:close/>
              </a:path>
            </a:pathLst>
          </a:custGeom>
          <a:solidFill>
            <a:srgbClr val="EDEDED"/>
          </a:solidFill>
        </p:spPr>
        <p:txBody>
          <a:bodyPr/>
          <a:lstStyle/>
          <a:p>
            <a:pPr marL="180975"/>
            <a:r>
              <a:rPr lang="ru-RU" sz="1600" dirty="0"/>
              <a:t>Компенсация увеличена с 20,0 тысяч сом до 100,0 тысяч сом</a:t>
            </a:r>
            <a:endParaRPr lang="ru-KG" sz="1600" dirty="0"/>
          </a:p>
        </p:txBody>
      </p:sp>
      <p:sp>
        <p:nvSpPr>
          <p:cNvPr id="104" name="TextBox 33">
            <a:extLst>
              <a:ext uri="{FF2B5EF4-FFF2-40B4-BE49-F238E27FC236}">
                <a16:creationId xmlns:a16="http://schemas.microsoft.com/office/drawing/2014/main" id="{721249F1-176A-8382-24A6-96D98499BD27}"/>
              </a:ext>
            </a:extLst>
          </p:cNvPr>
          <p:cNvSpPr txBox="1"/>
          <p:nvPr/>
        </p:nvSpPr>
        <p:spPr>
          <a:xfrm>
            <a:off x="2141726" y="2816964"/>
            <a:ext cx="1039043" cy="179536"/>
          </a:xfrm>
          <a:prstGeom prst="rect">
            <a:avLst/>
          </a:prstGeom>
        </p:spPr>
        <p:txBody>
          <a:bodyPr wrap="square" lIns="0" tIns="0" rIns="0" bIns="0" rtlCol="0" anchor="t">
            <a:spAutoFit/>
          </a:bodyPr>
          <a:lstStyle/>
          <a:p>
            <a:pPr algn="l">
              <a:lnSpc>
                <a:spcPts val="1439"/>
              </a:lnSpc>
            </a:pPr>
            <a:r>
              <a:rPr lang="ru-RU" sz="1200" b="1" dirty="0">
                <a:solidFill>
                  <a:srgbClr val="FFFFFF"/>
                </a:solidFill>
                <a:latin typeface="Open Sans 1 Bold"/>
                <a:ea typeface="Open Sans 1 Bold"/>
                <a:cs typeface="Open Sans 1 Bold"/>
                <a:sym typeface="Open Sans 1 Bold"/>
              </a:rPr>
              <a:t>Увеличение</a:t>
            </a:r>
            <a:endParaRPr lang="en-US" sz="1200" b="1" dirty="0">
              <a:solidFill>
                <a:srgbClr val="FFFFFF"/>
              </a:solidFill>
              <a:latin typeface="Open Sans 1 Bold"/>
              <a:ea typeface="Open Sans 1 Bold"/>
              <a:cs typeface="Open Sans 1 Bold"/>
              <a:sym typeface="Open Sans 1 Bold"/>
            </a:endParaRPr>
          </a:p>
        </p:txBody>
      </p:sp>
      <p:sp>
        <p:nvSpPr>
          <p:cNvPr id="105" name="Freeform 21">
            <a:extLst>
              <a:ext uri="{FF2B5EF4-FFF2-40B4-BE49-F238E27FC236}">
                <a16:creationId xmlns:a16="http://schemas.microsoft.com/office/drawing/2014/main" id="{72B566DB-683F-1CE9-DF6A-BAA206B36CD0}"/>
              </a:ext>
            </a:extLst>
          </p:cNvPr>
          <p:cNvSpPr/>
          <p:nvPr/>
        </p:nvSpPr>
        <p:spPr>
          <a:xfrm>
            <a:off x="3706852" y="3689522"/>
            <a:ext cx="3340757" cy="753656"/>
          </a:xfrm>
          <a:custGeom>
            <a:avLst/>
            <a:gdLst/>
            <a:ahLst/>
            <a:cxnLst/>
            <a:rect l="l" t="t" r="r" b="b"/>
            <a:pathLst>
              <a:path w="1083733" h="273779">
                <a:moveTo>
                  <a:pt x="25602" y="0"/>
                </a:moveTo>
                <a:lnTo>
                  <a:pt x="1058132" y="0"/>
                </a:lnTo>
                <a:cubicBezTo>
                  <a:pt x="1064922" y="0"/>
                  <a:pt x="1071434" y="2697"/>
                  <a:pt x="1076235" y="7499"/>
                </a:cubicBezTo>
                <a:cubicBezTo>
                  <a:pt x="1081036" y="12300"/>
                  <a:pt x="1083733" y="18812"/>
                  <a:pt x="1083733" y="25602"/>
                </a:cubicBezTo>
                <a:lnTo>
                  <a:pt x="1083733" y="248177"/>
                </a:lnTo>
                <a:cubicBezTo>
                  <a:pt x="1083733" y="262317"/>
                  <a:pt x="1072271" y="273779"/>
                  <a:pt x="1058132" y="273779"/>
                </a:cubicBezTo>
                <a:lnTo>
                  <a:pt x="25602" y="273779"/>
                </a:lnTo>
                <a:cubicBezTo>
                  <a:pt x="11462" y="273779"/>
                  <a:pt x="0" y="262317"/>
                  <a:pt x="0" y="248177"/>
                </a:cubicBezTo>
                <a:lnTo>
                  <a:pt x="0" y="25602"/>
                </a:lnTo>
                <a:cubicBezTo>
                  <a:pt x="0" y="11462"/>
                  <a:pt x="11462" y="0"/>
                  <a:pt x="25602" y="0"/>
                </a:cubicBezTo>
                <a:close/>
              </a:path>
            </a:pathLst>
          </a:custGeom>
          <a:solidFill>
            <a:srgbClr val="EDEDED"/>
          </a:solidFill>
        </p:spPr>
        <p:txBody>
          <a:bodyPr/>
          <a:lstStyle/>
          <a:p>
            <a:pPr marL="180975"/>
            <a:r>
              <a:rPr lang="ru-RU" sz="1600" dirty="0"/>
              <a:t>Вступление в Международную ассоциацию страховщиков депозитов (МАСД) </a:t>
            </a:r>
            <a:endParaRPr lang="ru-KG" sz="1600" dirty="0"/>
          </a:p>
        </p:txBody>
      </p:sp>
      <p:sp>
        <p:nvSpPr>
          <p:cNvPr id="106" name="TextBox 33">
            <a:extLst>
              <a:ext uri="{FF2B5EF4-FFF2-40B4-BE49-F238E27FC236}">
                <a16:creationId xmlns:a16="http://schemas.microsoft.com/office/drawing/2014/main" id="{87B46F77-1019-6A34-9C0D-1C70D73700D5}"/>
              </a:ext>
            </a:extLst>
          </p:cNvPr>
          <p:cNvSpPr txBox="1"/>
          <p:nvPr/>
        </p:nvSpPr>
        <p:spPr>
          <a:xfrm>
            <a:off x="2128410" y="4844572"/>
            <a:ext cx="1058395" cy="179536"/>
          </a:xfrm>
          <a:prstGeom prst="rect">
            <a:avLst/>
          </a:prstGeom>
        </p:spPr>
        <p:txBody>
          <a:bodyPr wrap="square" lIns="0" tIns="0" rIns="0" bIns="0" rtlCol="0" anchor="t">
            <a:spAutoFit/>
          </a:bodyPr>
          <a:lstStyle/>
          <a:p>
            <a:pPr algn="l">
              <a:lnSpc>
                <a:spcPts val="1439"/>
              </a:lnSpc>
            </a:pPr>
            <a:r>
              <a:rPr lang="ru-RU" sz="1200" b="1" dirty="0">
                <a:solidFill>
                  <a:srgbClr val="FFFFFF"/>
                </a:solidFill>
                <a:latin typeface="Open Sans 1 Bold"/>
                <a:ea typeface="Open Sans 1 Bold"/>
                <a:cs typeface="Open Sans 1 Bold"/>
                <a:sym typeface="Open Sans 1 Bold"/>
              </a:rPr>
              <a:t>Сокращение</a:t>
            </a:r>
            <a:endParaRPr lang="en-US" sz="1200" b="1" dirty="0">
              <a:solidFill>
                <a:srgbClr val="FFFFFF"/>
              </a:solidFill>
              <a:latin typeface="Open Sans 1 Bold"/>
              <a:ea typeface="Open Sans 1 Bold"/>
              <a:cs typeface="Open Sans 1 Bold"/>
              <a:sym typeface="Open Sans 1 Bold"/>
            </a:endParaRPr>
          </a:p>
        </p:txBody>
      </p:sp>
      <p:sp>
        <p:nvSpPr>
          <p:cNvPr id="107" name="Freeform 21">
            <a:extLst>
              <a:ext uri="{FF2B5EF4-FFF2-40B4-BE49-F238E27FC236}">
                <a16:creationId xmlns:a16="http://schemas.microsoft.com/office/drawing/2014/main" id="{9953550D-D894-263B-55A5-8C4EAC31F246}"/>
              </a:ext>
            </a:extLst>
          </p:cNvPr>
          <p:cNvSpPr/>
          <p:nvPr/>
        </p:nvSpPr>
        <p:spPr>
          <a:xfrm>
            <a:off x="3701370" y="4647280"/>
            <a:ext cx="3340758" cy="753656"/>
          </a:xfrm>
          <a:custGeom>
            <a:avLst/>
            <a:gdLst/>
            <a:ahLst/>
            <a:cxnLst/>
            <a:rect l="l" t="t" r="r" b="b"/>
            <a:pathLst>
              <a:path w="1083733" h="273779">
                <a:moveTo>
                  <a:pt x="25602" y="0"/>
                </a:moveTo>
                <a:lnTo>
                  <a:pt x="1058132" y="0"/>
                </a:lnTo>
                <a:cubicBezTo>
                  <a:pt x="1064922" y="0"/>
                  <a:pt x="1071434" y="2697"/>
                  <a:pt x="1076235" y="7499"/>
                </a:cubicBezTo>
                <a:cubicBezTo>
                  <a:pt x="1081036" y="12300"/>
                  <a:pt x="1083733" y="18812"/>
                  <a:pt x="1083733" y="25602"/>
                </a:cubicBezTo>
                <a:lnTo>
                  <a:pt x="1083733" y="248177"/>
                </a:lnTo>
                <a:cubicBezTo>
                  <a:pt x="1083733" y="262317"/>
                  <a:pt x="1072271" y="273779"/>
                  <a:pt x="1058132" y="273779"/>
                </a:cubicBezTo>
                <a:lnTo>
                  <a:pt x="25602" y="273779"/>
                </a:lnTo>
                <a:cubicBezTo>
                  <a:pt x="11462" y="273779"/>
                  <a:pt x="0" y="262317"/>
                  <a:pt x="0" y="248177"/>
                </a:cubicBezTo>
                <a:lnTo>
                  <a:pt x="0" y="25602"/>
                </a:lnTo>
                <a:cubicBezTo>
                  <a:pt x="0" y="11462"/>
                  <a:pt x="11462" y="0"/>
                  <a:pt x="25602" y="0"/>
                </a:cubicBezTo>
                <a:close/>
              </a:path>
            </a:pathLst>
          </a:custGeom>
          <a:solidFill>
            <a:srgbClr val="EDEDED"/>
          </a:solidFill>
        </p:spPr>
        <p:txBody>
          <a:bodyPr/>
          <a:lstStyle/>
          <a:p>
            <a:pPr marL="180975"/>
            <a:r>
              <a:rPr lang="ru-RU" sz="1600" dirty="0"/>
              <a:t>Срок выплаты компенсаций сокращен с 60 до 30 дней</a:t>
            </a:r>
            <a:endParaRPr lang="ru-KG" sz="1600" dirty="0"/>
          </a:p>
        </p:txBody>
      </p:sp>
      <p:grpSp>
        <p:nvGrpSpPr>
          <p:cNvPr id="108" name="Group 26">
            <a:extLst>
              <a:ext uri="{FF2B5EF4-FFF2-40B4-BE49-F238E27FC236}">
                <a16:creationId xmlns:a16="http://schemas.microsoft.com/office/drawing/2014/main" id="{5F910DC4-9B8D-D8D4-0427-4BEF28312F71}"/>
              </a:ext>
            </a:extLst>
          </p:cNvPr>
          <p:cNvGrpSpPr/>
          <p:nvPr/>
        </p:nvGrpSpPr>
        <p:grpSpPr>
          <a:xfrm>
            <a:off x="1949913" y="9056001"/>
            <a:ext cx="1422670" cy="415375"/>
            <a:chOff x="0" y="0"/>
            <a:chExt cx="2438366" cy="406400"/>
          </a:xfrm>
        </p:grpSpPr>
        <p:sp>
          <p:nvSpPr>
            <p:cNvPr id="109" name="Freeform 27">
              <a:extLst>
                <a:ext uri="{FF2B5EF4-FFF2-40B4-BE49-F238E27FC236}">
                  <a16:creationId xmlns:a16="http://schemas.microsoft.com/office/drawing/2014/main" id="{E619E502-FE1F-811F-5EFA-E07F242CA983}"/>
                </a:ext>
              </a:extLst>
            </p:cNvPr>
            <p:cNvSpPr/>
            <p:nvPr/>
          </p:nvSpPr>
          <p:spPr>
            <a:xfrm>
              <a:off x="0" y="0"/>
              <a:ext cx="2438366" cy="406400"/>
            </a:xfrm>
            <a:custGeom>
              <a:avLst/>
              <a:gdLst/>
              <a:ahLst/>
              <a:cxnLst/>
              <a:rect l="l" t="t" r="r" b="b"/>
              <a:pathLst>
                <a:path w="2438366" h="406400">
                  <a:moveTo>
                    <a:pt x="2235166" y="0"/>
                  </a:moveTo>
                  <a:cubicBezTo>
                    <a:pt x="2347390" y="0"/>
                    <a:pt x="2438366" y="90976"/>
                    <a:pt x="2438366" y="203200"/>
                  </a:cubicBezTo>
                  <a:cubicBezTo>
                    <a:pt x="2438366" y="315424"/>
                    <a:pt x="2347390" y="406400"/>
                    <a:pt x="2235166" y="406400"/>
                  </a:cubicBezTo>
                  <a:lnTo>
                    <a:pt x="203200" y="406400"/>
                  </a:lnTo>
                  <a:cubicBezTo>
                    <a:pt x="90976" y="406400"/>
                    <a:pt x="0" y="315424"/>
                    <a:pt x="0" y="203200"/>
                  </a:cubicBezTo>
                  <a:cubicBezTo>
                    <a:pt x="0" y="90976"/>
                    <a:pt x="90976" y="0"/>
                    <a:pt x="203200" y="0"/>
                  </a:cubicBezTo>
                  <a:close/>
                </a:path>
              </a:pathLst>
            </a:custGeom>
            <a:solidFill>
              <a:srgbClr val="002F80"/>
            </a:solidFill>
          </p:spPr>
          <p:txBody>
            <a:bodyPr/>
            <a:lstStyle/>
            <a:p>
              <a:endParaRPr lang="ru-KG" dirty="0"/>
            </a:p>
          </p:txBody>
        </p:sp>
        <p:sp>
          <p:nvSpPr>
            <p:cNvPr id="110" name="TextBox 28">
              <a:extLst>
                <a:ext uri="{FF2B5EF4-FFF2-40B4-BE49-F238E27FC236}">
                  <a16:creationId xmlns:a16="http://schemas.microsoft.com/office/drawing/2014/main" id="{C9D02EE9-D11F-66CF-E2EF-7B27AB42791F}"/>
                </a:ext>
              </a:extLst>
            </p:cNvPr>
            <p:cNvSpPr txBox="1"/>
            <p:nvPr/>
          </p:nvSpPr>
          <p:spPr>
            <a:xfrm>
              <a:off x="0" y="0"/>
              <a:ext cx="2438366" cy="406400"/>
            </a:xfrm>
            <a:prstGeom prst="rect">
              <a:avLst/>
            </a:prstGeom>
          </p:spPr>
          <p:txBody>
            <a:bodyPr lIns="50800" tIns="50800" rIns="50800" bIns="50800" rtlCol="0" anchor="ctr"/>
            <a:lstStyle/>
            <a:p>
              <a:pPr algn="ctr">
                <a:lnSpc>
                  <a:spcPts val="1199"/>
                </a:lnSpc>
              </a:pPr>
              <a:endParaRPr/>
            </a:p>
          </p:txBody>
        </p:sp>
      </p:grpSp>
      <p:sp>
        <p:nvSpPr>
          <p:cNvPr id="111" name="TextBox 33">
            <a:extLst>
              <a:ext uri="{FF2B5EF4-FFF2-40B4-BE49-F238E27FC236}">
                <a16:creationId xmlns:a16="http://schemas.microsoft.com/office/drawing/2014/main" id="{854E7AE3-1198-1474-968E-AA00D98903FB}"/>
              </a:ext>
            </a:extLst>
          </p:cNvPr>
          <p:cNvSpPr txBox="1"/>
          <p:nvPr/>
        </p:nvSpPr>
        <p:spPr>
          <a:xfrm>
            <a:off x="2025650" y="9173920"/>
            <a:ext cx="1263914" cy="179536"/>
          </a:xfrm>
          <a:prstGeom prst="rect">
            <a:avLst/>
          </a:prstGeom>
        </p:spPr>
        <p:txBody>
          <a:bodyPr wrap="square" lIns="0" tIns="0" rIns="0" bIns="0" rtlCol="0" anchor="t">
            <a:spAutoFit/>
          </a:bodyPr>
          <a:lstStyle/>
          <a:p>
            <a:pPr algn="l">
              <a:lnSpc>
                <a:spcPts val="1439"/>
              </a:lnSpc>
            </a:pPr>
            <a:r>
              <a:rPr lang="ru-RU" sz="1200" b="1" dirty="0">
                <a:solidFill>
                  <a:srgbClr val="FFFFFF"/>
                </a:solidFill>
                <a:latin typeface="Open Sans 1 Bold"/>
                <a:ea typeface="Open Sans 1 Bold"/>
                <a:cs typeface="Open Sans 1 Bold"/>
                <a:sym typeface="Open Sans 1 Bold"/>
              </a:rPr>
              <a:t>Реорганизация</a:t>
            </a:r>
            <a:endParaRPr lang="en-US" sz="1200" b="1" dirty="0">
              <a:solidFill>
                <a:srgbClr val="FFFFFF"/>
              </a:solidFill>
              <a:latin typeface="Open Sans 1 Bold"/>
              <a:ea typeface="Open Sans 1 Bold"/>
              <a:cs typeface="Open Sans 1 Bold"/>
              <a:sym typeface="Open Sans 1 Bold"/>
            </a:endParaRPr>
          </a:p>
        </p:txBody>
      </p:sp>
      <p:sp>
        <p:nvSpPr>
          <p:cNvPr id="112" name="Freeform 21">
            <a:extLst>
              <a:ext uri="{FF2B5EF4-FFF2-40B4-BE49-F238E27FC236}">
                <a16:creationId xmlns:a16="http://schemas.microsoft.com/office/drawing/2014/main" id="{07FC5F61-F3AC-3456-20AB-256824F0B87D}"/>
              </a:ext>
            </a:extLst>
          </p:cNvPr>
          <p:cNvSpPr/>
          <p:nvPr/>
        </p:nvSpPr>
        <p:spPr>
          <a:xfrm>
            <a:off x="3701369" y="5661443"/>
            <a:ext cx="3340757" cy="753656"/>
          </a:xfrm>
          <a:custGeom>
            <a:avLst/>
            <a:gdLst/>
            <a:ahLst/>
            <a:cxnLst/>
            <a:rect l="l" t="t" r="r" b="b"/>
            <a:pathLst>
              <a:path w="1083733" h="273779">
                <a:moveTo>
                  <a:pt x="25602" y="0"/>
                </a:moveTo>
                <a:lnTo>
                  <a:pt x="1058132" y="0"/>
                </a:lnTo>
                <a:cubicBezTo>
                  <a:pt x="1064922" y="0"/>
                  <a:pt x="1071434" y="2697"/>
                  <a:pt x="1076235" y="7499"/>
                </a:cubicBezTo>
                <a:cubicBezTo>
                  <a:pt x="1081036" y="12300"/>
                  <a:pt x="1083733" y="18812"/>
                  <a:pt x="1083733" y="25602"/>
                </a:cubicBezTo>
                <a:lnTo>
                  <a:pt x="1083733" y="248177"/>
                </a:lnTo>
                <a:cubicBezTo>
                  <a:pt x="1083733" y="262317"/>
                  <a:pt x="1072271" y="273779"/>
                  <a:pt x="1058132" y="273779"/>
                </a:cubicBezTo>
                <a:lnTo>
                  <a:pt x="25602" y="273779"/>
                </a:lnTo>
                <a:cubicBezTo>
                  <a:pt x="11462" y="273779"/>
                  <a:pt x="0" y="262317"/>
                  <a:pt x="0" y="248177"/>
                </a:cubicBezTo>
                <a:lnTo>
                  <a:pt x="0" y="25602"/>
                </a:lnTo>
                <a:cubicBezTo>
                  <a:pt x="0" y="11462"/>
                  <a:pt x="11462" y="0"/>
                  <a:pt x="25602" y="0"/>
                </a:cubicBezTo>
                <a:close/>
              </a:path>
            </a:pathLst>
          </a:custGeom>
          <a:solidFill>
            <a:srgbClr val="EDEDED"/>
          </a:solidFill>
        </p:spPr>
        <p:txBody>
          <a:bodyPr/>
          <a:lstStyle/>
          <a:p>
            <a:pPr marL="180975"/>
            <a:r>
              <a:rPr lang="ru-RU" sz="1600" dirty="0"/>
              <a:t>Компенсация увеличена с 100,0 тысяч сом до 200,0 тысяч сом</a:t>
            </a:r>
            <a:endParaRPr lang="ru-KG" sz="1600" dirty="0"/>
          </a:p>
        </p:txBody>
      </p:sp>
      <p:sp>
        <p:nvSpPr>
          <p:cNvPr id="113" name="AutoShape 25">
            <a:extLst>
              <a:ext uri="{FF2B5EF4-FFF2-40B4-BE49-F238E27FC236}">
                <a16:creationId xmlns:a16="http://schemas.microsoft.com/office/drawing/2014/main" id="{944DA35E-40CA-DBEA-9791-F28B9651814F}"/>
              </a:ext>
            </a:extLst>
          </p:cNvPr>
          <p:cNvSpPr/>
          <p:nvPr/>
        </p:nvSpPr>
        <p:spPr>
          <a:xfrm>
            <a:off x="3329397" y="1886093"/>
            <a:ext cx="371119" cy="0"/>
          </a:xfrm>
          <a:prstGeom prst="line">
            <a:avLst/>
          </a:prstGeom>
          <a:ln w="19050" cap="rnd">
            <a:solidFill>
              <a:srgbClr val="FEBA3A"/>
            </a:solidFill>
            <a:prstDash val="solid"/>
            <a:headEnd type="none" w="sm" len="sm"/>
            <a:tailEnd type="none" w="sm" len="sm"/>
          </a:ln>
        </p:spPr>
      </p:sp>
      <p:sp>
        <p:nvSpPr>
          <p:cNvPr id="114" name="AutoShape 34">
            <a:extLst>
              <a:ext uri="{FF2B5EF4-FFF2-40B4-BE49-F238E27FC236}">
                <a16:creationId xmlns:a16="http://schemas.microsoft.com/office/drawing/2014/main" id="{C7EEDF3D-A4C6-CDA4-84BE-BF777C62D010}"/>
              </a:ext>
            </a:extLst>
          </p:cNvPr>
          <p:cNvSpPr/>
          <p:nvPr/>
        </p:nvSpPr>
        <p:spPr>
          <a:xfrm>
            <a:off x="3329397" y="2876796"/>
            <a:ext cx="371119" cy="0"/>
          </a:xfrm>
          <a:prstGeom prst="line">
            <a:avLst/>
          </a:prstGeom>
          <a:ln w="19050" cap="rnd">
            <a:solidFill>
              <a:srgbClr val="002F80"/>
            </a:solidFill>
            <a:prstDash val="solid"/>
            <a:headEnd type="none" w="sm" len="sm"/>
            <a:tailEnd type="none" w="sm" len="sm"/>
          </a:ln>
        </p:spPr>
      </p:sp>
      <p:grpSp>
        <p:nvGrpSpPr>
          <p:cNvPr id="116" name="Group 17">
            <a:extLst>
              <a:ext uri="{FF2B5EF4-FFF2-40B4-BE49-F238E27FC236}">
                <a16:creationId xmlns:a16="http://schemas.microsoft.com/office/drawing/2014/main" id="{2B636D08-62BD-C1E3-C03D-22AB9D33B12F}"/>
              </a:ext>
            </a:extLst>
          </p:cNvPr>
          <p:cNvGrpSpPr/>
          <p:nvPr/>
        </p:nvGrpSpPr>
        <p:grpSpPr>
          <a:xfrm>
            <a:off x="1934351" y="5842042"/>
            <a:ext cx="1438232" cy="415375"/>
            <a:chOff x="0" y="0"/>
            <a:chExt cx="2438366" cy="406400"/>
          </a:xfrm>
        </p:grpSpPr>
        <p:sp>
          <p:nvSpPr>
            <p:cNvPr id="117" name="Freeform 18">
              <a:extLst>
                <a:ext uri="{FF2B5EF4-FFF2-40B4-BE49-F238E27FC236}">
                  <a16:creationId xmlns:a16="http://schemas.microsoft.com/office/drawing/2014/main" id="{DF80B012-4FE9-40E1-A98D-0E1D694B5988}"/>
                </a:ext>
              </a:extLst>
            </p:cNvPr>
            <p:cNvSpPr/>
            <p:nvPr/>
          </p:nvSpPr>
          <p:spPr>
            <a:xfrm>
              <a:off x="0" y="0"/>
              <a:ext cx="2438366" cy="406400"/>
            </a:xfrm>
            <a:custGeom>
              <a:avLst/>
              <a:gdLst/>
              <a:ahLst/>
              <a:cxnLst/>
              <a:rect l="l" t="t" r="r" b="b"/>
              <a:pathLst>
                <a:path w="2438366" h="406400">
                  <a:moveTo>
                    <a:pt x="2235166" y="0"/>
                  </a:moveTo>
                  <a:cubicBezTo>
                    <a:pt x="2347390" y="0"/>
                    <a:pt x="2438366" y="90976"/>
                    <a:pt x="2438366" y="203200"/>
                  </a:cubicBezTo>
                  <a:cubicBezTo>
                    <a:pt x="2438366" y="315424"/>
                    <a:pt x="2347390" y="406400"/>
                    <a:pt x="2235166" y="406400"/>
                  </a:cubicBezTo>
                  <a:lnTo>
                    <a:pt x="203200" y="406400"/>
                  </a:lnTo>
                  <a:cubicBezTo>
                    <a:pt x="90976" y="406400"/>
                    <a:pt x="0" y="315424"/>
                    <a:pt x="0" y="203200"/>
                  </a:cubicBezTo>
                  <a:cubicBezTo>
                    <a:pt x="0" y="90976"/>
                    <a:pt x="90976" y="0"/>
                    <a:pt x="203200" y="0"/>
                  </a:cubicBezTo>
                  <a:close/>
                </a:path>
              </a:pathLst>
            </a:custGeom>
            <a:solidFill>
              <a:srgbClr val="FEBA3A"/>
            </a:solidFill>
          </p:spPr>
          <p:txBody>
            <a:bodyPr/>
            <a:lstStyle/>
            <a:p>
              <a:endParaRPr lang="ru-KG" dirty="0"/>
            </a:p>
          </p:txBody>
        </p:sp>
        <p:sp>
          <p:nvSpPr>
            <p:cNvPr id="125" name="TextBox 19">
              <a:extLst>
                <a:ext uri="{FF2B5EF4-FFF2-40B4-BE49-F238E27FC236}">
                  <a16:creationId xmlns:a16="http://schemas.microsoft.com/office/drawing/2014/main" id="{B70C77BC-A0E9-48CE-976A-7D1A586B391C}"/>
                </a:ext>
              </a:extLst>
            </p:cNvPr>
            <p:cNvSpPr txBox="1"/>
            <p:nvPr/>
          </p:nvSpPr>
          <p:spPr>
            <a:xfrm>
              <a:off x="0" y="0"/>
              <a:ext cx="2438366" cy="406400"/>
            </a:xfrm>
            <a:prstGeom prst="rect">
              <a:avLst/>
            </a:prstGeom>
          </p:spPr>
          <p:txBody>
            <a:bodyPr lIns="50800" tIns="50800" rIns="50800" bIns="50800" rtlCol="0" anchor="ctr"/>
            <a:lstStyle/>
            <a:p>
              <a:pPr algn="ctr">
                <a:lnSpc>
                  <a:spcPts val="1199"/>
                </a:lnSpc>
              </a:pPr>
              <a:endParaRPr/>
            </a:p>
          </p:txBody>
        </p:sp>
      </p:grpSp>
      <p:sp>
        <p:nvSpPr>
          <p:cNvPr id="129" name="TextBox 33">
            <a:extLst>
              <a:ext uri="{FF2B5EF4-FFF2-40B4-BE49-F238E27FC236}">
                <a16:creationId xmlns:a16="http://schemas.microsoft.com/office/drawing/2014/main" id="{F04E262E-AB95-DC11-B34B-B80B5A784D88}"/>
              </a:ext>
            </a:extLst>
          </p:cNvPr>
          <p:cNvSpPr txBox="1"/>
          <p:nvPr/>
        </p:nvSpPr>
        <p:spPr>
          <a:xfrm>
            <a:off x="2155899" y="5949203"/>
            <a:ext cx="1003417" cy="178920"/>
          </a:xfrm>
          <a:prstGeom prst="rect">
            <a:avLst/>
          </a:prstGeom>
        </p:spPr>
        <p:txBody>
          <a:bodyPr wrap="square" lIns="0" tIns="0" rIns="0" bIns="0" rtlCol="0" anchor="t">
            <a:spAutoFit/>
          </a:bodyPr>
          <a:lstStyle/>
          <a:p>
            <a:pPr>
              <a:lnSpc>
                <a:spcPts val="1439"/>
              </a:lnSpc>
            </a:pPr>
            <a:r>
              <a:rPr lang="ru-RU" sz="1200" b="1" dirty="0">
                <a:solidFill>
                  <a:srgbClr val="112F8D"/>
                </a:solidFill>
                <a:latin typeface="Open Sans 1 Bold" panose="020B0604020202020204" charset="0"/>
                <a:ea typeface="Open Sans 1 Bold" panose="020B0604020202020204" charset="0"/>
                <a:cs typeface="Open Sans 1 Bold" panose="020B0604020202020204" charset="0"/>
                <a:sym typeface="Open Sans 1 Bold"/>
              </a:rPr>
              <a:t>Увеличение</a:t>
            </a:r>
            <a:endParaRPr lang="en-US" sz="1200" b="1" dirty="0">
              <a:solidFill>
                <a:srgbClr val="112F8D"/>
              </a:solidFill>
              <a:latin typeface="Open Sans 1 Bold" panose="020B0604020202020204" charset="0"/>
              <a:ea typeface="Open Sans 1 Bold" panose="020B0604020202020204" charset="0"/>
              <a:cs typeface="Open Sans 1 Bold" panose="020B0604020202020204" charset="0"/>
              <a:sym typeface="Open Sans 1 Bold"/>
            </a:endParaRPr>
          </a:p>
        </p:txBody>
      </p:sp>
      <p:grpSp>
        <p:nvGrpSpPr>
          <p:cNvPr id="130" name="Group 26">
            <a:extLst>
              <a:ext uri="{FF2B5EF4-FFF2-40B4-BE49-F238E27FC236}">
                <a16:creationId xmlns:a16="http://schemas.microsoft.com/office/drawing/2014/main" id="{BDCE27B7-865B-E2B6-6A13-4B528EB4C1E8}"/>
              </a:ext>
            </a:extLst>
          </p:cNvPr>
          <p:cNvGrpSpPr/>
          <p:nvPr/>
        </p:nvGrpSpPr>
        <p:grpSpPr>
          <a:xfrm>
            <a:off x="1949913" y="6986876"/>
            <a:ext cx="1422670" cy="415375"/>
            <a:chOff x="0" y="0"/>
            <a:chExt cx="2438366" cy="406400"/>
          </a:xfrm>
        </p:grpSpPr>
        <p:sp>
          <p:nvSpPr>
            <p:cNvPr id="131" name="Freeform 27">
              <a:extLst>
                <a:ext uri="{FF2B5EF4-FFF2-40B4-BE49-F238E27FC236}">
                  <a16:creationId xmlns:a16="http://schemas.microsoft.com/office/drawing/2014/main" id="{6D339C9B-F9C0-F4C8-63E1-2369FC6FAF71}"/>
                </a:ext>
              </a:extLst>
            </p:cNvPr>
            <p:cNvSpPr/>
            <p:nvPr/>
          </p:nvSpPr>
          <p:spPr>
            <a:xfrm>
              <a:off x="0" y="0"/>
              <a:ext cx="2438366" cy="406400"/>
            </a:xfrm>
            <a:custGeom>
              <a:avLst/>
              <a:gdLst/>
              <a:ahLst/>
              <a:cxnLst/>
              <a:rect l="l" t="t" r="r" b="b"/>
              <a:pathLst>
                <a:path w="2438366" h="406400">
                  <a:moveTo>
                    <a:pt x="2235166" y="0"/>
                  </a:moveTo>
                  <a:cubicBezTo>
                    <a:pt x="2347390" y="0"/>
                    <a:pt x="2438366" y="90976"/>
                    <a:pt x="2438366" y="203200"/>
                  </a:cubicBezTo>
                  <a:cubicBezTo>
                    <a:pt x="2438366" y="315424"/>
                    <a:pt x="2347390" y="406400"/>
                    <a:pt x="2235166" y="406400"/>
                  </a:cubicBezTo>
                  <a:lnTo>
                    <a:pt x="203200" y="406400"/>
                  </a:lnTo>
                  <a:cubicBezTo>
                    <a:pt x="90976" y="406400"/>
                    <a:pt x="0" y="315424"/>
                    <a:pt x="0" y="203200"/>
                  </a:cubicBezTo>
                  <a:cubicBezTo>
                    <a:pt x="0" y="90976"/>
                    <a:pt x="90976" y="0"/>
                    <a:pt x="203200" y="0"/>
                  </a:cubicBezTo>
                  <a:close/>
                </a:path>
              </a:pathLst>
            </a:custGeom>
            <a:solidFill>
              <a:srgbClr val="002F80"/>
            </a:solidFill>
          </p:spPr>
          <p:txBody>
            <a:bodyPr/>
            <a:lstStyle/>
            <a:p>
              <a:endParaRPr lang="ru-KG" dirty="0"/>
            </a:p>
          </p:txBody>
        </p:sp>
        <p:sp>
          <p:nvSpPr>
            <p:cNvPr id="132" name="TextBox 28">
              <a:extLst>
                <a:ext uri="{FF2B5EF4-FFF2-40B4-BE49-F238E27FC236}">
                  <a16:creationId xmlns:a16="http://schemas.microsoft.com/office/drawing/2014/main" id="{6819D95C-7515-9D00-2257-9762A329C2EB}"/>
                </a:ext>
              </a:extLst>
            </p:cNvPr>
            <p:cNvSpPr txBox="1"/>
            <p:nvPr/>
          </p:nvSpPr>
          <p:spPr>
            <a:xfrm>
              <a:off x="0" y="0"/>
              <a:ext cx="2438366" cy="406400"/>
            </a:xfrm>
            <a:prstGeom prst="rect">
              <a:avLst/>
            </a:prstGeom>
          </p:spPr>
          <p:txBody>
            <a:bodyPr lIns="50800" tIns="50800" rIns="50800" bIns="50800" rtlCol="0" anchor="ctr"/>
            <a:lstStyle/>
            <a:p>
              <a:pPr algn="ctr">
                <a:lnSpc>
                  <a:spcPts val="1199"/>
                </a:lnSpc>
              </a:pPr>
              <a:endParaRPr/>
            </a:p>
          </p:txBody>
        </p:sp>
      </p:grpSp>
      <p:sp>
        <p:nvSpPr>
          <p:cNvPr id="144" name="TextBox 33">
            <a:extLst>
              <a:ext uri="{FF2B5EF4-FFF2-40B4-BE49-F238E27FC236}">
                <a16:creationId xmlns:a16="http://schemas.microsoft.com/office/drawing/2014/main" id="{846034E2-5CDC-A7DC-DCEC-1FCB228E25E9}"/>
              </a:ext>
            </a:extLst>
          </p:cNvPr>
          <p:cNvSpPr txBox="1"/>
          <p:nvPr/>
        </p:nvSpPr>
        <p:spPr>
          <a:xfrm>
            <a:off x="2175182" y="7096177"/>
            <a:ext cx="964850" cy="179536"/>
          </a:xfrm>
          <a:prstGeom prst="rect">
            <a:avLst/>
          </a:prstGeom>
        </p:spPr>
        <p:txBody>
          <a:bodyPr wrap="square" lIns="0" tIns="0" rIns="0" bIns="0" rtlCol="0" anchor="t">
            <a:spAutoFit/>
          </a:bodyPr>
          <a:lstStyle/>
          <a:p>
            <a:pPr algn="l">
              <a:lnSpc>
                <a:spcPts val="1439"/>
              </a:lnSpc>
            </a:pPr>
            <a:r>
              <a:rPr lang="ru-RU" sz="1200" b="1" dirty="0">
                <a:solidFill>
                  <a:srgbClr val="FFFFFF"/>
                </a:solidFill>
                <a:latin typeface="Open Sans 1 Bold"/>
                <a:ea typeface="Open Sans 1 Bold"/>
                <a:cs typeface="Open Sans 1 Bold"/>
                <a:sym typeface="Open Sans 1 Bold"/>
              </a:rPr>
              <a:t>Включение</a:t>
            </a:r>
            <a:endParaRPr lang="en-US" sz="1200" b="1" dirty="0">
              <a:solidFill>
                <a:srgbClr val="FFFFFF"/>
              </a:solidFill>
              <a:latin typeface="Open Sans 1 Bold"/>
              <a:ea typeface="Open Sans 1 Bold"/>
              <a:cs typeface="Open Sans 1 Bold"/>
              <a:sym typeface="Open Sans 1 Bold"/>
            </a:endParaRPr>
          </a:p>
        </p:txBody>
      </p:sp>
      <p:sp>
        <p:nvSpPr>
          <p:cNvPr id="145" name="Freeform 21">
            <a:extLst>
              <a:ext uri="{FF2B5EF4-FFF2-40B4-BE49-F238E27FC236}">
                <a16:creationId xmlns:a16="http://schemas.microsoft.com/office/drawing/2014/main" id="{56349C27-0F2F-13DE-F9DF-5A7E87142B12}"/>
              </a:ext>
            </a:extLst>
          </p:cNvPr>
          <p:cNvSpPr/>
          <p:nvPr/>
        </p:nvSpPr>
        <p:spPr>
          <a:xfrm>
            <a:off x="3701367" y="6837340"/>
            <a:ext cx="3340757" cy="857487"/>
          </a:xfrm>
          <a:custGeom>
            <a:avLst/>
            <a:gdLst/>
            <a:ahLst/>
            <a:cxnLst/>
            <a:rect l="l" t="t" r="r" b="b"/>
            <a:pathLst>
              <a:path w="1083733" h="273779">
                <a:moveTo>
                  <a:pt x="25602" y="0"/>
                </a:moveTo>
                <a:lnTo>
                  <a:pt x="1058132" y="0"/>
                </a:lnTo>
                <a:cubicBezTo>
                  <a:pt x="1064922" y="0"/>
                  <a:pt x="1071434" y="2697"/>
                  <a:pt x="1076235" y="7499"/>
                </a:cubicBezTo>
                <a:cubicBezTo>
                  <a:pt x="1081036" y="12300"/>
                  <a:pt x="1083733" y="18812"/>
                  <a:pt x="1083733" y="25602"/>
                </a:cubicBezTo>
                <a:lnTo>
                  <a:pt x="1083733" y="248177"/>
                </a:lnTo>
                <a:cubicBezTo>
                  <a:pt x="1083733" y="262317"/>
                  <a:pt x="1072271" y="273779"/>
                  <a:pt x="1058132" y="273779"/>
                </a:cubicBezTo>
                <a:lnTo>
                  <a:pt x="25602" y="273779"/>
                </a:lnTo>
                <a:cubicBezTo>
                  <a:pt x="11462" y="273779"/>
                  <a:pt x="0" y="262317"/>
                  <a:pt x="0" y="248177"/>
                </a:cubicBezTo>
                <a:lnTo>
                  <a:pt x="0" y="25602"/>
                </a:lnTo>
                <a:cubicBezTo>
                  <a:pt x="0" y="11462"/>
                  <a:pt x="11462" y="0"/>
                  <a:pt x="25602" y="0"/>
                </a:cubicBezTo>
                <a:close/>
              </a:path>
            </a:pathLst>
          </a:custGeom>
          <a:solidFill>
            <a:srgbClr val="EDEDED"/>
          </a:solidFill>
        </p:spPr>
        <p:txBody>
          <a:bodyPr/>
          <a:lstStyle/>
          <a:p>
            <a:pPr marL="180975"/>
            <a:r>
              <a:rPr lang="ru-RU" sz="1600" dirty="0"/>
              <a:t>Включение микрофинансовых и жилищно-сберегательных кредитных компаний под защиту</a:t>
            </a:r>
          </a:p>
          <a:p>
            <a:pPr marL="180975"/>
            <a:endParaRPr lang="ru-KG" sz="1600" dirty="0"/>
          </a:p>
        </p:txBody>
      </p:sp>
      <p:grpSp>
        <p:nvGrpSpPr>
          <p:cNvPr id="146" name="Group 17">
            <a:extLst>
              <a:ext uri="{FF2B5EF4-FFF2-40B4-BE49-F238E27FC236}">
                <a16:creationId xmlns:a16="http://schemas.microsoft.com/office/drawing/2014/main" id="{B2D649F9-09C2-6648-9F1A-27337C5463A0}"/>
              </a:ext>
            </a:extLst>
          </p:cNvPr>
          <p:cNvGrpSpPr/>
          <p:nvPr/>
        </p:nvGrpSpPr>
        <p:grpSpPr>
          <a:xfrm>
            <a:off x="1934351" y="8089245"/>
            <a:ext cx="1438232" cy="415375"/>
            <a:chOff x="0" y="0"/>
            <a:chExt cx="2438366" cy="406401"/>
          </a:xfrm>
        </p:grpSpPr>
        <p:sp>
          <p:nvSpPr>
            <p:cNvPr id="154" name="Freeform 18">
              <a:extLst>
                <a:ext uri="{FF2B5EF4-FFF2-40B4-BE49-F238E27FC236}">
                  <a16:creationId xmlns:a16="http://schemas.microsoft.com/office/drawing/2014/main" id="{57981E92-7B63-6FA4-48C6-721FB69076DB}"/>
                </a:ext>
              </a:extLst>
            </p:cNvPr>
            <p:cNvSpPr/>
            <p:nvPr/>
          </p:nvSpPr>
          <p:spPr>
            <a:xfrm>
              <a:off x="0" y="0"/>
              <a:ext cx="2438366" cy="406401"/>
            </a:xfrm>
            <a:custGeom>
              <a:avLst/>
              <a:gdLst/>
              <a:ahLst/>
              <a:cxnLst/>
              <a:rect l="l" t="t" r="r" b="b"/>
              <a:pathLst>
                <a:path w="2438366" h="406400">
                  <a:moveTo>
                    <a:pt x="2235166" y="0"/>
                  </a:moveTo>
                  <a:cubicBezTo>
                    <a:pt x="2347390" y="0"/>
                    <a:pt x="2438366" y="90976"/>
                    <a:pt x="2438366" y="203200"/>
                  </a:cubicBezTo>
                  <a:cubicBezTo>
                    <a:pt x="2438366" y="315424"/>
                    <a:pt x="2347390" y="406400"/>
                    <a:pt x="2235166" y="406400"/>
                  </a:cubicBezTo>
                  <a:lnTo>
                    <a:pt x="203200" y="406400"/>
                  </a:lnTo>
                  <a:cubicBezTo>
                    <a:pt x="90976" y="406400"/>
                    <a:pt x="0" y="315424"/>
                    <a:pt x="0" y="203200"/>
                  </a:cubicBezTo>
                  <a:cubicBezTo>
                    <a:pt x="0" y="90976"/>
                    <a:pt x="90976" y="0"/>
                    <a:pt x="203200" y="0"/>
                  </a:cubicBezTo>
                  <a:close/>
                </a:path>
              </a:pathLst>
            </a:custGeom>
            <a:solidFill>
              <a:srgbClr val="FEBA3A"/>
            </a:solidFill>
          </p:spPr>
          <p:txBody>
            <a:bodyPr/>
            <a:lstStyle/>
            <a:p>
              <a:endParaRPr lang="ru-KG" dirty="0"/>
            </a:p>
          </p:txBody>
        </p:sp>
        <p:sp>
          <p:nvSpPr>
            <p:cNvPr id="155" name="TextBox 19">
              <a:extLst>
                <a:ext uri="{FF2B5EF4-FFF2-40B4-BE49-F238E27FC236}">
                  <a16:creationId xmlns:a16="http://schemas.microsoft.com/office/drawing/2014/main" id="{1572A9A3-AE00-4E3F-2744-DF3720242F30}"/>
                </a:ext>
              </a:extLst>
            </p:cNvPr>
            <p:cNvSpPr txBox="1"/>
            <p:nvPr/>
          </p:nvSpPr>
          <p:spPr>
            <a:xfrm>
              <a:off x="0" y="0"/>
              <a:ext cx="2438366" cy="406401"/>
            </a:xfrm>
            <a:prstGeom prst="rect">
              <a:avLst/>
            </a:prstGeom>
          </p:spPr>
          <p:txBody>
            <a:bodyPr lIns="50800" tIns="50800" rIns="50800" bIns="50800" rtlCol="0" anchor="ctr"/>
            <a:lstStyle/>
            <a:p>
              <a:pPr algn="ctr">
                <a:lnSpc>
                  <a:spcPts val="1199"/>
                </a:lnSpc>
              </a:pPr>
              <a:endParaRPr/>
            </a:p>
          </p:txBody>
        </p:sp>
      </p:grpSp>
      <p:sp>
        <p:nvSpPr>
          <p:cNvPr id="156" name="TextBox 33">
            <a:extLst>
              <a:ext uri="{FF2B5EF4-FFF2-40B4-BE49-F238E27FC236}">
                <a16:creationId xmlns:a16="http://schemas.microsoft.com/office/drawing/2014/main" id="{AE2E7C22-11B6-39F3-89C4-3B41B9DD134B}"/>
              </a:ext>
            </a:extLst>
          </p:cNvPr>
          <p:cNvSpPr txBox="1"/>
          <p:nvPr/>
        </p:nvSpPr>
        <p:spPr>
          <a:xfrm>
            <a:off x="2159183" y="8224523"/>
            <a:ext cx="996849" cy="179536"/>
          </a:xfrm>
          <a:prstGeom prst="rect">
            <a:avLst/>
          </a:prstGeom>
        </p:spPr>
        <p:txBody>
          <a:bodyPr wrap="square" lIns="0" tIns="0" rIns="0" bIns="0" rtlCol="0" anchor="t">
            <a:spAutoFit/>
          </a:bodyPr>
          <a:lstStyle/>
          <a:p>
            <a:pPr algn="l">
              <a:lnSpc>
                <a:spcPts val="1439"/>
              </a:lnSpc>
            </a:pPr>
            <a:r>
              <a:rPr lang="ru-RU" sz="1200" b="1" dirty="0">
                <a:solidFill>
                  <a:srgbClr val="003399"/>
                </a:solidFill>
                <a:latin typeface="Open Sans 1 Bold"/>
                <a:ea typeface="Open Sans 1 Bold"/>
                <a:cs typeface="Open Sans 1 Bold"/>
                <a:sym typeface="Open Sans 1 Bold"/>
              </a:rPr>
              <a:t>Увеличение</a:t>
            </a:r>
            <a:endParaRPr lang="en-US" sz="1200" b="1" dirty="0">
              <a:solidFill>
                <a:srgbClr val="003399"/>
              </a:solidFill>
              <a:latin typeface="Open Sans 1 Bold"/>
              <a:ea typeface="Open Sans 1 Bold"/>
              <a:cs typeface="Open Sans 1 Bold"/>
              <a:sym typeface="Open Sans 1 Bold"/>
            </a:endParaRPr>
          </a:p>
        </p:txBody>
      </p:sp>
      <p:sp>
        <p:nvSpPr>
          <p:cNvPr id="158" name="Freeform 21">
            <a:extLst>
              <a:ext uri="{FF2B5EF4-FFF2-40B4-BE49-F238E27FC236}">
                <a16:creationId xmlns:a16="http://schemas.microsoft.com/office/drawing/2014/main" id="{476F7773-6BBA-481C-5B79-77A65160F57A}"/>
              </a:ext>
            </a:extLst>
          </p:cNvPr>
          <p:cNvSpPr/>
          <p:nvPr/>
        </p:nvSpPr>
        <p:spPr>
          <a:xfrm>
            <a:off x="3700517" y="7949273"/>
            <a:ext cx="3340757" cy="753656"/>
          </a:xfrm>
          <a:custGeom>
            <a:avLst/>
            <a:gdLst/>
            <a:ahLst/>
            <a:cxnLst/>
            <a:rect l="l" t="t" r="r" b="b"/>
            <a:pathLst>
              <a:path w="1083733" h="273779">
                <a:moveTo>
                  <a:pt x="25602" y="0"/>
                </a:moveTo>
                <a:lnTo>
                  <a:pt x="1058132" y="0"/>
                </a:lnTo>
                <a:cubicBezTo>
                  <a:pt x="1064922" y="0"/>
                  <a:pt x="1071434" y="2697"/>
                  <a:pt x="1076235" y="7499"/>
                </a:cubicBezTo>
                <a:cubicBezTo>
                  <a:pt x="1081036" y="12300"/>
                  <a:pt x="1083733" y="18812"/>
                  <a:pt x="1083733" y="25602"/>
                </a:cubicBezTo>
                <a:lnTo>
                  <a:pt x="1083733" y="248177"/>
                </a:lnTo>
                <a:cubicBezTo>
                  <a:pt x="1083733" y="262317"/>
                  <a:pt x="1072271" y="273779"/>
                  <a:pt x="1058132" y="273779"/>
                </a:cubicBezTo>
                <a:lnTo>
                  <a:pt x="25602" y="273779"/>
                </a:lnTo>
                <a:cubicBezTo>
                  <a:pt x="11462" y="273779"/>
                  <a:pt x="0" y="262317"/>
                  <a:pt x="0" y="248177"/>
                </a:cubicBezTo>
                <a:lnTo>
                  <a:pt x="0" y="25602"/>
                </a:lnTo>
                <a:cubicBezTo>
                  <a:pt x="0" y="11462"/>
                  <a:pt x="11462" y="0"/>
                  <a:pt x="25602" y="0"/>
                </a:cubicBezTo>
                <a:close/>
              </a:path>
            </a:pathLst>
          </a:custGeom>
          <a:solidFill>
            <a:srgbClr val="EDEDED"/>
          </a:solidFill>
        </p:spPr>
        <p:txBody>
          <a:bodyPr/>
          <a:lstStyle/>
          <a:p>
            <a:pPr marL="180975"/>
            <a:r>
              <a:rPr lang="ru-RU" sz="1600" dirty="0"/>
              <a:t>Компенсация увеличена с 200,0 тысяч сом до 1 миллиона сом</a:t>
            </a:r>
            <a:endParaRPr lang="ru-KG" sz="1600" dirty="0"/>
          </a:p>
        </p:txBody>
      </p:sp>
      <p:sp>
        <p:nvSpPr>
          <p:cNvPr id="159" name="Freeform 21">
            <a:extLst>
              <a:ext uri="{FF2B5EF4-FFF2-40B4-BE49-F238E27FC236}">
                <a16:creationId xmlns:a16="http://schemas.microsoft.com/office/drawing/2014/main" id="{FDC58F2F-C1CE-7079-CF05-3AF92E96CC60}"/>
              </a:ext>
            </a:extLst>
          </p:cNvPr>
          <p:cNvSpPr/>
          <p:nvPr/>
        </p:nvSpPr>
        <p:spPr>
          <a:xfrm>
            <a:off x="3700517" y="8957375"/>
            <a:ext cx="3340757" cy="753656"/>
          </a:xfrm>
          <a:custGeom>
            <a:avLst/>
            <a:gdLst/>
            <a:ahLst/>
            <a:cxnLst/>
            <a:rect l="l" t="t" r="r" b="b"/>
            <a:pathLst>
              <a:path w="1083733" h="273779">
                <a:moveTo>
                  <a:pt x="25602" y="0"/>
                </a:moveTo>
                <a:lnTo>
                  <a:pt x="1058132" y="0"/>
                </a:lnTo>
                <a:cubicBezTo>
                  <a:pt x="1064922" y="0"/>
                  <a:pt x="1071434" y="2697"/>
                  <a:pt x="1076235" y="7499"/>
                </a:cubicBezTo>
                <a:cubicBezTo>
                  <a:pt x="1081036" y="12300"/>
                  <a:pt x="1083733" y="18812"/>
                  <a:pt x="1083733" y="25602"/>
                </a:cubicBezTo>
                <a:lnTo>
                  <a:pt x="1083733" y="248177"/>
                </a:lnTo>
                <a:cubicBezTo>
                  <a:pt x="1083733" y="262317"/>
                  <a:pt x="1072271" y="273779"/>
                  <a:pt x="1058132" y="273779"/>
                </a:cubicBezTo>
                <a:lnTo>
                  <a:pt x="25602" y="273779"/>
                </a:lnTo>
                <a:cubicBezTo>
                  <a:pt x="11462" y="273779"/>
                  <a:pt x="0" y="262317"/>
                  <a:pt x="0" y="248177"/>
                </a:cubicBezTo>
                <a:lnTo>
                  <a:pt x="0" y="25602"/>
                </a:lnTo>
                <a:cubicBezTo>
                  <a:pt x="0" y="11462"/>
                  <a:pt x="11462" y="0"/>
                  <a:pt x="25602" y="0"/>
                </a:cubicBezTo>
                <a:close/>
              </a:path>
            </a:pathLst>
          </a:custGeom>
          <a:solidFill>
            <a:srgbClr val="EDEDED"/>
          </a:solidFill>
        </p:spPr>
        <p:txBody>
          <a:bodyPr/>
          <a:lstStyle/>
          <a:p>
            <a:pPr marL="180975"/>
            <a:r>
              <a:rPr lang="ru-RU" sz="1600" dirty="0"/>
              <a:t>Реорганизация Агентства путем присоединения Агентства по ликвидации банков</a:t>
            </a:r>
            <a:endParaRPr lang="ru-KG" sz="1600" dirty="0"/>
          </a:p>
        </p:txBody>
      </p:sp>
      <p:sp>
        <p:nvSpPr>
          <p:cNvPr id="160" name="AutoShape 34">
            <a:extLst>
              <a:ext uri="{FF2B5EF4-FFF2-40B4-BE49-F238E27FC236}">
                <a16:creationId xmlns:a16="http://schemas.microsoft.com/office/drawing/2014/main" id="{FE78AFE7-B288-FB0B-6839-0D1DF8322B33}"/>
              </a:ext>
            </a:extLst>
          </p:cNvPr>
          <p:cNvSpPr/>
          <p:nvPr/>
        </p:nvSpPr>
        <p:spPr>
          <a:xfrm>
            <a:off x="3367073" y="9299575"/>
            <a:ext cx="333444" cy="0"/>
          </a:xfrm>
          <a:prstGeom prst="line">
            <a:avLst/>
          </a:prstGeom>
          <a:ln w="19050" cap="rnd">
            <a:solidFill>
              <a:srgbClr val="002F80"/>
            </a:solidFill>
            <a:prstDash val="solid"/>
            <a:headEnd type="none" w="sm" len="sm"/>
            <a:tailEnd type="none" w="sm" len="sm"/>
          </a:ln>
        </p:spPr>
      </p:sp>
      <p:sp>
        <p:nvSpPr>
          <p:cNvPr id="171" name="AutoShape 34">
            <a:extLst>
              <a:ext uri="{FF2B5EF4-FFF2-40B4-BE49-F238E27FC236}">
                <a16:creationId xmlns:a16="http://schemas.microsoft.com/office/drawing/2014/main" id="{5EFFB9CA-7407-FA80-8DFE-D0DD1DD05671}"/>
              </a:ext>
            </a:extLst>
          </p:cNvPr>
          <p:cNvSpPr/>
          <p:nvPr/>
        </p:nvSpPr>
        <p:spPr>
          <a:xfrm>
            <a:off x="3326047" y="7194564"/>
            <a:ext cx="374469" cy="0"/>
          </a:xfrm>
          <a:prstGeom prst="line">
            <a:avLst/>
          </a:prstGeom>
          <a:ln w="19050" cap="rnd">
            <a:solidFill>
              <a:srgbClr val="002F80"/>
            </a:solidFill>
            <a:prstDash val="solid"/>
            <a:headEnd type="none" w="sm" len="sm"/>
            <a:tailEnd type="none" w="sm" len="sm"/>
          </a:ln>
        </p:spPr>
      </p:sp>
      <p:sp>
        <p:nvSpPr>
          <p:cNvPr id="175" name="AutoShape 34">
            <a:extLst>
              <a:ext uri="{FF2B5EF4-FFF2-40B4-BE49-F238E27FC236}">
                <a16:creationId xmlns:a16="http://schemas.microsoft.com/office/drawing/2014/main" id="{DB618D1E-E704-4E50-68EA-5944513801E7}"/>
              </a:ext>
            </a:extLst>
          </p:cNvPr>
          <p:cNvSpPr/>
          <p:nvPr/>
        </p:nvSpPr>
        <p:spPr>
          <a:xfrm>
            <a:off x="3282068" y="4935589"/>
            <a:ext cx="418448" cy="0"/>
          </a:xfrm>
          <a:prstGeom prst="line">
            <a:avLst/>
          </a:prstGeom>
          <a:ln w="19050" cap="rnd">
            <a:solidFill>
              <a:srgbClr val="002F80"/>
            </a:solidFill>
            <a:prstDash val="solid"/>
            <a:headEnd type="none" w="sm" len="sm"/>
            <a:tailEnd type="none" w="sm" len="sm"/>
          </a:ln>
        </p:spPr>
      </p:sp>
      <p:sp>
        <p:nvSpPr>
          <p:cNvPr id="179" name="AutoShape 25">
            <a:extLst>
              <a:ext uri="{FF2B5EF4-FFF2-40B4-BE49-F238E27FC236}">
                <a16:creationId xmlns:a16="http://schemas.microsoft.com/office/drawing/2014/main" id="{83FF3422-2A48-151E-C3EB-A14DCFEAD69D}"/>
              </a:ext>
            </a:extLst>
          </p:cNvPr>
          <p:cNvSpPr/>
          <p:nvPr/>
        </p:nvSpPr>
        <p:spPr>
          <a:xfrm>
            <a:off x="3359515" y="8326101"/>
            <a:ext cx="342535" cy="0"/>
          </a:xfrm>
          <a:prstGeom prst="line">
            <a:avLst/>
          </a:prstGeom>
          <a:ln w="19050" cap="rnd">
            <a:solidFill>
              <a:srgbClr val="FEBA3A"/>
            </a:solidFill>
            <a:prstDash val="solid"/>
            <a:headEnd type="none" w="sm" len="sm"/>
            <a:tailEnd type="none" w="sm" len="sm"/>
          </a:ln>
        </p:spPr>
      </p:sp>
      <p:sp>
        <p:nvSpPr>
          <p:cNvPr id="181" name="AutoShape 25">
            <a:extLst>
              <a:ext uri="{FF2B5EF4-FFF2-40B4-BE49-F238E27FC236}">
                <a16:creationId xmlns:a16="http://schemas.microsoft.com/office/drawing/2014/main" id="{603074F1-4F0D-9245-187E-E7B55B981071}"/>
              </a:ext>
            </a:extLst>
          </p:cNvPr>
          <p:cNvSpPr/>
          <p:nvPr/>
        </p:nvSpPr>
        <p:spPr>
          <a:xfrm flipV="1">
            <a:off x="3334988" y="6046367"/>
            <a:ext cx="365528" cy="1"/>
          </a:xfrm>
          <a:prstGeom prst="line">
            <a:avLst/>
          </a:prstGeom>
          <a:ln w="19050" cap="rnd">
            <a:solidFill>
              <a:srgbClr val="FEBA3A"/>
            </a:solidFill>
            <a:prstDash val="solid"/>
            <a:headEnd type="none" w="sm" len="sm"/>
            <a:tailEnd type="none" w="sm" len="sm"/>
          </a:ln>
        </p:spPr>
      </p:sp>
      <p:sp>
        <p:nvSpPr>
          <p:cNvPr id="182" name="AutoShape 25">
            <a:extLst>
              <a:ext uri="{FF2B5EF4-FFF2-40B4-BE49-F238E27FC236}">
                <a16:creationId xmlns:a16="http://schemas.microsoft.com/office/drawing/2014/main" id="{1FC54174-CBCB-501E-C017-18C6B1801B9C}"/>
              </a:ext>
            </a:extLst>
          </p:cNvPr>
          <p:cNvSpPr/>
          <p:nvPr/>
        </p:nvSpPr>
        <p:spPr>
          <a:xfrm>
            <a:off x="3367072" y="3980739"/>
            <a:ext cx="333444" cy="0"/>
          </a:xfrm>
          <a:prstGeom prst="line">
            <a:avLst/>
          </a:prstGeom>
          <a:ln w="19050" cap="rnd">
            <a:solidFill>
              <a:srgbClr val="FEBA3A"/>
            </a:solidFill>
            <a:prstDash val="solid"/>
            <a:headEnd type="none" w="sm" len="sm"/>
            <a:tailEnd type="none" w="sm" len="sm"/>
          </a:ln>
        </p:spPr>
      </p:sp>
      <p:sp>
        <p:nvSpPr>
          <p:cNvPr id="176" name="Freeform 75">
            <a:extLst>
              <a:ext uri="{FF2B5EF4-FFF2-40B4-BE49-F238E27FC236}">
                <a16:creationId xmlns:a16="http://schemas.microsoft.com/office/drawing/2014/main" id="{674B44FC-352B-7F44-62F5-0188489BAF0B}"/>
              </a:ext>
            </a:extLst>
          </p:cNvPr>
          <p:cNvSpPr>
            <a:spLocks noChangeAspect="1"/>
          </p:cNvSpPr>
          <p:nvPr/>
        </p:nvSpPr>
        <p:spPr>
          <a:xfrm>
            <a:off x="1075461" y="1460638"/>
            <a:ext cx="356850" cy="360000"/>
          </a:xfrm>
          <a:custGeom>
            <a:avLst/>
            <a:gdLst/>
            <a:ahLst/>
            <a:cxnLst/>
            <a:rect l="l" t="t" r="r" b="b"/>
            <a:pathLst>
              <a:path w="396550" h="400050">
                <a:moveTo>
                  <a:pt x="0" y="0"/>
                </a:moveTo>
                <a:lnTo>
                  <a:pt x="396549" y="0"/>
                </a:lnTo>
                <a:lnTo>
                  <a:pt x="396549" y="400050"/>
                </a:lnTo>
                <a:lnTo>
                  <a:pt x="0" y="400050"/>
                </a:lnTo>
                <a:lnTo>
                  <a:pt x="0" y="0"/>
                </a:lnTo>
                <a:close/>
              </a:path>
            </a:pathLst>
          </a:custGeom>
          <a:blipFill>
            <a:blip>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ru-KG" dirty="0"/>
          </a:p>
        </p:txBody>
      </p:sp>
    </p:spTree>
    <p:extLst>
      <p:ext uri="{BB962C8B-B14F-4D97-AF65-F5344CB8AC3E}">
        <p14:creationId xmlns:p14="http://schemas.microsoft.com/office/powerpoint/2010/main" val="10752608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5D2E83-9E84-FF70-250E-3943D1FF5EB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75AA97F-C7C3-8662-4173-FC68D352E0D6}"/>
              </a:ext>
            </a:extLst>
          </p:cNvPr>
          <p:cNvSpPr/>
          <p:nvPr/>
        </p:nvSpPr>
        <p:spPr>
          <a:xfrm>
            <a:off x="0" y="0"/>
            <a:ext cx="7556500" cy="10692000"/>
          </a:xfrm>
          <a:custGeom>
            <a:avLst/>
            <a:gdLst/>
            <a:ahLst/>
            <a:cxnLst/>
            <a:rect l="l" t="t" r="r" b="b"/>
            <a:pathLst>
              <a:path w="7560000" h="10692000">
                <a:moveTo>
                  <a:pt x="0" y="0"/>
                </a:moveTo>
                <a:lnTo>
                  <a:pt x="7560000" y="0"/>
                </a:lnTo>
                <a:lnTo>
                  <a:pt x="7560000" y="10692000"/>
                </a:lnTo>
                <a:lnTo>
                  <a:pt x="0" y="10692000"/>
                </a:lnTo>
                <a:lnTo>
                  <a:pt x="0" y="0"/>
                </a:lnTo>
                <a:close/>
              </a:path>
            </a:pathLst>
          </a:custGeom>
          <a:blipFill>
            <a:blip r:embed="rId3"/>
            <a:stretch>
              <a:fillRect l="-4952" t="-1069" r="-168243" b="-1069"/>
            </a:stretch>
          </a:blipFill>
        </p:spPr>
        <p:txBody>
          <a:bodyPr/>
          <a:lstStyle/>
          <a:p>
            <a:endParaRPr lang="ru-KG" dirty="0"/>
          </a:p>
        </p:txBody>
      </p:sp>
      <p:sp>
        <p:nvSpPr>
          <p:cNvPr id="3" name="AutoShape 7">
            <a:extLst>
              <a:ext uri="{FF2B5EF4-FFF2-40B4-BE49-F238E27FC236}">
                <a16:creationId xmlns:a16="http://schemas.microsoft.com/office/drawing/2014/main" id="{20AB0BAF-B896-3EF6-5E06-BBABE903798D}"/>
              </a:ext>
            </a:extLst>
          </p:cNvPr>
          <p:cNvSpPr/>
          <p:nvPr/>
        </p:nvSpPr>
        <p:spPr>
          <a:xfrm>
            <a:off x="756008" y="9933619"/>
            <a:ext cx="6047992" cy="2381"/>
          </a:xfrm>
          <a:prstGeom prst="line">
            <a:avLst/>
          </a:prstGeom>
          <a:ln w="19050" cap="rnd">
            <a:solidFill>
              <a:srgbClr val="4F4F4F"/>
            </a:solidFill>
            <a:prstDash val="solid"/>
            <a:headEnd type="none" w="sm" len="sm"/>
            <a:tailEnd type="none" w="sm" len="sm"/>
          </a:ln>
        </p:spPr>
      </p:sp>
      <p:sp>
        <p:nvSpPr>
          <p:cNvPr id="4" name="TextBox 15">
            <a:extLst>
              <a:ext uri="{FF2B5EF4-FFF2-40B4-BE49-F238E27FC236}">
                <a16:creationId xmlns:a16="http://schemas.microsoft.com/office/drawing/2014/main" id="{7D425473-7E84-BFB7-3FCB-A047903BF700}"/>
              </a:ext>
            </a:extLst>
          </p:cNvPr>
          <p:cNvSpPr txBox="1"/>
          <p:nvPr/>
        </p:nvSpPr>
        <p:spPr>
          <a:xfrm>
            <a:off x="3608398" y="10210902"/>
            <a:ext cx="3201564" cy="181012"/>
          </a:xfrm>
          <a:prstGeom prst="rect">
            <a:avLst/>
          </a:prstGeom>
        </p:spPr>
        <p:txBody>
          <a:bodyPr lIns="0" tIns="0" rIns="0" bIns="0" rtlCol="0" anchor="t">
            <a:spAutoFit/>
          </a:bodyPr>
          <a:lstStyle/>
          <a:p>
            <a:pPr algn="r">
              <a:lnSpc>
                <a:spcPts val="1400"/>
              </a:lnSpc>
            </a:pPr>
            <a:r>
              <a:rPr lang="ru-RU" sz="1400" i="1" dirty="0">
                <a:solidFill>
                  <a:srgbClr val="4F4F4F"/>
                </a:solidFill>
                <a:latin typeface="Open Sans 1 Italics"/>
                <a:ea typeface="Open Sans 1 Italics"/>
                <a:cs typeface="Open Sans 1 Italics"/>
                <a:sym typeface="Open Sans 1 Italics"/>
              </a:rPr>
              <a:t>Годовой отчет за </a:t>
            </a:r>
            <a:r>
              <a:rPr lang="en-US" sz="1400" i="1" dirty="0">
                <a:solidFill>
                  <a:srgbClr val="4F4F4F"/>
                </a:solidFill>
                <a:latin typeface="Open Sans 1 Italics"/>
                <a:ea typeface="Open Sans 1 Italics"/>
                <a:cs typeface="Open Sans 1 Italics"/>
                <a:sym typeface="Open Sans 1 Italics"/>
              </a:rPr>
              <a:t>202</a:t>
            </a:r>
            <a:r>
              <a:rPr lang="ru-RU" sz="1400" i="1" dirty="0">
                <a:solidFill>
                  <a:srgbClr val="4F4F4F"/>
                </a:solidFill>
                <a:latin typeface="Open Sans 1 Italics"/>
                <a:ea typeface="Open Sans 1 Italics"/>
                <a:cs typeface="Open Sans 1 Italics"/>
                <a:sym typeface="Open Sans 1 Italics"/>
              </a:rPr>
              <a:t>5 год</a:t>
            </a:r>
            <a:endParaRPr lang="en-US" sz="1400" i="1" dirty="0">
              <a:solidFill>
                <a:srgbClr val="4F4F4F"/>
              </a:solidFill>
              <a:latin typeface="Open Sans 1 Italics"/>
              <a:ea typeface="Open Sans 1 Italics"/>
              <a:cs typeface="Open Sans 1 Italics"/>
              <a:sym typeface="Open Sans 1 Italics"/>
            </a:endParaRPr>
          </a:p>
        </p:txBody>
      </p:sp>
      <p:grpSp>
        <p:nvGrpSpPr>
          <p:cNvPr id="5" name="Group 2">
            <a:extLst>
              <a:ext uri="{FF2B5EF4-FFF2-40B4-BE49-F238E27FC236}">
                <a16:creationId xmlns:a16="http://schemas.microsoft.com/office/drawing/2014/main" id="{F3A7A5ED-4D38-7705-A7A1-E9BD7D90F9F4}"/>
              </a:ext>
            </a:extLst>
          </p:cNvPr>
          <p:cNvGrpSpPr/>
          <p:nvPr/>
        </p:nvGrpSpPr>
        <p:grpSpPr>
          <a:xfrm>
            <a:off x="756000" y="10050300"/>
            <a:ext cx="490114" cy="490114"/>
            <a:chOff x="0" y="0"/>
            <a:chExt cx="812800" cy="812800"/>
          </a:xfrm>
        </p:grpSpPr>
        <p:sp>
          <p:nvSpPr>
            <p:cNvPr id="6" name="Freeform 3">
              <a:extLst>
                <a:ext uri="{FF2B5EF4-FFF2-40B4-BE49-F238E27FC236}">
                  <a16:creationId xmlns:a16="http://schemas.microsoft.com/office/drawing/2014/main" id="{7053161C-66EC-06E3-D74D-43805EE7670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DEDED"/>
            </a:solidFill>
          </p:spPr>
        </p:sp>
        <p:sp>
          <p:nvSpPr>
            <p:cNvPr id="8" name="TextBox 4">
              <a:extLst>
                <a:ext uri="{FF2B5EF4-FFF2-40B4-BE49-F238E27FC236}">
                  <a16:creationId xmlns:a16="http://schemas.microsoft.com/office/drawing/2014/main" id="{92B86C49-D3A3-F2B2-48DD-5F9988D5467D}"/>
                </a:ext>
              </a:extLst>
            </p:cNvPr>
            <p:cNvSpPr txBox="1"/>
            <p:nvPr/>
          </p:nvSpPr>
          <p:spPr>
            <a:xfrm>
              <a:off x="76200" y="76200"/>
              <a:ext cx="660400" cy="660400"/>
            </a:xfrm>
            <a:prstGeom prst="rect">
              <a:avLst/>
            </a:prstGeom>
          </p:spPr>
          <p:txBody>
            <a:bodyPr lIns="50800" tIns="50800" rIns="50800" bIns="50800" rtlCol="0" anchor="ctr"/>
            <a:lstStyle/>
            <a:p>
              <a:pPr algn="ctr">
                <a:lnSpc>
                  <a:spcPts val="1439"/>
                </a:lnSpc>
              </a:pPr>
              <a:endParaRPr/>
            </a:p>
          </p:txBody>
        </p:sp>
      </p:grpSp>
      <p:sp>
        <p:nvSpPr>
          <p:cNvPr id="12" name="TextBox 18">
            <a:extLst>
              <a:ext uri="{FF2B5EF4-FFF2-40B4-BE49-F238E27FC236}">
                <a16:creationId xmlns:a16="http://schemas.microsoft.com/office/drawing/2014/main" id="{CB4CAFF9-BF13-DA91-E081-4FE1430B8BC8}"/>
              </a:ext>
            </a:extLst>
          </p:cNvPr>
          <p:cNvSpPr txBox="1"/>
          <p:nvPr/>
        </p:nvSpPr>
        <p:spPr>
          <a:xfrm>
            <a:off x="812421" y="10173437"/>
            <a:ext cx="377272" cy="271485"/>
          </a:xfrm>
          <a:prstGeom prst="rect">
            <a:avLst/>
          </a:prstGeom>
        </p:spPr>
        <p:txBody>
          <a:bodyPr lIns="0" tIns="0" rIns="0" bIns="0" rtlCol="0" anchor="t">
            <a:spAutoFit/>
          </a:bodyPr>
          <a:lstStyle/>
          <a:p>
            <a:pPr algn="ctr">
              <a:lnSpc>
                <a:spcPts val="2100"/>
              </a:lnSpc>
            </a:pPr>
            <a:r>
              <a:rPr lang="ru-RU" sz="2100" b="1" dirty="0">
                <a:solidFill>
                  <a:srgbClr val="002F80"/>
                </a:solidFill>
                <a:latin typeface="Open Sans 1 Bold"/>
                <a:ea typeface="Open Sans 1 Bold"/>
                <a:cs typeface="Open Sans 1 Bold"/>
                <a:sym typeface="Open Sans 1 Bold"/>
              </a:rPr>
              <a:t>09</a:t>
            </a:r>
            <a:endParaRPr lang="en-US" sz="2100" b="1" dirty="0">
              <a:solidFill>
                <a:srgbClr val="002F80"/>
              </a:solidFill>
              <a:latin typeface="Open Sans 1 Bold"/>
              <a:ea typeface="Open Sans 1 Bold"/>
              <a:cs typeface="Open Sans 1 Bold"/>
              <a:sym typeface="Open Sans 1 Bold"/>
            </a:endParaRPr>
          </a:p>
        </p:txBody>
      </p:sp>
      <p:sp>
        <p:nvSpPr>
          <p:cNvPr id="18" name="AutoShape 6">
            <a:extLst>
              <a:ext uri="{FF2B5EF4-FFF2-40B4-BE49-F238E27FC236}">
                <a16:creationId xmlns:a16="http://schemas.microsoft.com/office/drawing/2014/main" id="{09E7605D-4D89-F2AC-312B-8A65A0FEC309}"/>
              </a:ext>
            </a:extLst>
          </p:cNvPr>
          <p:cNvSpPr/>
          <p:nvPr/>
        </p:nvSpPr>
        <p:spPr>
          <a:xfrm>
            <a:off x="1240260" y="1993900"/>
            <a:ext cx="935285" cy="0"/>
          </a:xfrm>
          <a:prstGeom prst="line">
            <a:avLst/>
          </a:prstGeom>
          <a:ln w="47625" cap="rnd">
            <a:solidFill>
              <a:srgbClr val="FEBA3A"/>
            </a:solidFill>
            <a:prstDash val="solid"/>
            <a:headEnd type="none" w="sm" len="sm"/>
            <a:tailEnd type="none" w="sm" len="sm"/>
          </a:ln>
        </p:spPr>
      </p:sp>
      <p:grpSp>
        <p:nvGrpSpPr>
          <p:cNvPr id="13" name="Group 33">
            <a:extLst>
              <a:ext uri="{FF2B5EF4-FFF2-40B4-BE49-F238E27FC236}">
                <a16:creationId xmlns:a16="http://schemas.microsoft.com/office/drawing/2014/main" id="{B6B4B1D2-69DA-B25A-01C6-53E639685AB9}"/>
              </a:ext>
            </a:extLst>
          </p:cNvPr>
          <p:cNvGrpSpPr/>
          <p:nvPr/>
        </p:nvGrpSpPr>
        <p:grpSpPr>
          <a:xfrm>
            <a:off x="1240261" y="908400"/>
            <a:ext cx="935285" cy="852877"/>
            <a:chOff x="0" y="0"/>
            <a:chExt cx="335185" cy="305652"/>
          </a:xfrm>
        </p:grpSpPr>
        <p:sp>
          <p:nvSpPr>
            <p:cNvPr id="14" name="Freeform 34">
              <a:extLst>
                <a:ext uri="{FF2B5EF4-FFF2-40B4-BE49-F238E27FC236}">
                  <a16:creationId xmlns:a16="http://schemas.microsoft.com/office/drawing/2014/main" id="{C54AAB58-A487-A855-E7F7-C84A585A761F}"/>
                </a:ext>
              </a:extLst>
            </p:cNvPr>
            <p:cNvSpPr/>
            <p:nvPr/>
          </p:nvSpPr>
          <p:spPr>
            <a:xfrm>
              <a:off x="0" y="0"/>
              <a:ext cx="335185" cy="305652"/>
            </a:xfrm>
            <a:custGeom>
              <a:avLst/>
              <a:gdLst/>
              <a:ahLst/>
              <a:cxnLst/>
              <a:rect l="l" t="t" r="r" b="b"/>
              <a:pathLst>
                <a:path w="335185" h="305652">
                  <a:moveTo>
                    <a:pt x="0" y="0"/>
                  </a:moveTo>
                  <a:lnTo>
                    <a:pt x="335185" y="0"/>
                  </a:lnTo>
                  <a:lnTo>
                    <a:pt x="335185" y="305652"/>
                  </a:lnTo>
                  <a:lnTo>
                    <a:pt x="0" y="305652"/>
                  </a:lnTo>
                  <a:close/>
                </a:path>
              </a:pathLst>
            </a:custGeom>
            <a:solidFill>
              <a:srgbClr val="FEBA3A"/>
            </a:solidFill>
          </p:spPr>
          <p:txBody>
            <a:bodyPr/>
            <a:lstStyle/>
            <a:p>
              <a:endParaRPr lang="ru-KG" dirty="0"/>
            </a:p>
          </p:txBody>
        </p:sp>
        <p:sp>
          <p:nvSpPr>
            <p:cNvPr id="15" name="TextBox 35">
              <a:extLst>
                <a:ext uri="{FF2B5EF4-FFF2-40B4-BE49-F238E27FC236}">
                  <a16:creationId xmlns:a16="http://schemas.microsoft.com/office/drawing/2014/main" id="{59CAB640-97FB-DD66-CAF7-FDB128DB9D8B}"/>
                </a:ext>
              </a:extLst>
            </p:cNvPr>
            <p:cNvSpPr txBox="1"/>
            <p:nvPr/>
          </p:nvSpPr>
          <p:spPr>
            <a:xfrm>
              <a:off x="0" y="0"/>
              <a:ext cx="335185" cy="305652"/>
            </a:xfrm>
            <a:prstGeom prst="rect">
              <a:avLst/>
            </a:prstGeom>
          </p:spPr>
          <p:txBody>
            <a:bodyPr lIns="50800" tIns="50800" rIns="50800" bIns="50800" rtlCol="0" anchor="ctr"/>
            <a:lstStyle/>
            <a:p>
              <a:pPr algn="ctr">
                <a:lnSpc>
                  <a:spcPts val="1439"/>
                </a:lnSpc>
              </a:pPr>
              <a:endParaRPr/>
            </a:p>
          </p:txBody>
        </p:sp>
      </p:grpSp>
      <p:sp>
        <p:nvSpPr>
          <p:cNvPr id="16" name="TextBox 36">
            <a:extLst>
              <a:ext uri="{FF2B5EF4-FFF2-40B4-BE49-F238E27FC236}">
                <a16:creationId xmlns:a16="http://schemas.microsoft.com/office/drawing/2014/main" id="{94CA5F00-B6BC-8814-8DF0-7B3BB61BC4AC}"/>
              </a:ext>
            </a:extLst>
          </p:cNvPr>
          <p:cNvSpPr txBox="1"/>
          <p:nvPr/>
        </p:nvSpPr>
        <p:spPr>
          <a:xfrm>
            <a:off x="1402297" y="1142859"/>
            <a:ext cx="611212" cy="424180"/>
          </a:xfrm>
          <a:prstGeom prst="rect">
            <a:avLst/>
          </a:prstGeom>
        </p:spPr>
        <p:txBody>
          <a:bodyPr lIns="0" tIns="0" rIns="0" bIns="0" rtlCol="0" anchor="t">
            <a:spAutoFit/>
          </a:bodyPr>
          <a:lstStyle/>
          <a:p>
            <a:pPr algn="ctr">
              <a:lnSpc>
                <a:spcPts val="3200"/>
              </a:lnSpc>
            </a:pPr>
            <a:r>
              <a:rPr lang="en-US" sz="3200" b="1" dirty="0">
                <a:solidFill>
                  <a:srgbClr val="FFFFFF"/>
                </a:solidFill>
                <a:latin typeface="Open Sans 2 Ultra-Bold"/>
                <a:ea typeface="Open Sans 2 Ultra-Bold"/>
                <a:cs typeface="Open Sans 2 Ultra-Bold"/>
                <a:sym typeface="Open Sans 2 Ultra-Bold"/>
              </a:rPr>
              <a:t>02</a:t>
            </a:r>
          </a:p>
        </p:txBody>
      </p:sp>
      <p:sp>
        <p:nvSpPr>
          <p:cNvPr id="17" name="TextBox 9">
            <a:extLst>
              <a:ext uri="{FF2B5EF4-FFF2-40B4-BE49-F238E27FC236}">
                <a16:creationId xmlns:a16="http://schemas.microsoft.com/office/drawing/2014/main" id="{12D541FF-0BEF-E19E-2078-EB8981B298DD}"/>
              </a:ext>
            </a:extLst>
          </p:cNvPr>
          <p:cNvSpPr txBox="1"/>
          <p:nvPr/>
        </p:nvSpPr>
        <p:spPr>
          <a:xfrm>
            <a:off x="1133280" y="2192602"/>
            <a:ext cx="5890789" cy="1234440"/>
          </a:xfrm>
          <a:prstGeom prst="rect">
            <a:avLst/>
          </a:prstGeom>
        </p:spPr>
        <p:txBody>
          <a:bodyPr wrap="square" lIns="0" tIns="0" rIns="0" bIns="0" rtlCol="0" anchor="t">
            <a:spAutoFit/>
          </a:bodyPr>
          <a:lstStyle/>
          <a:p>
            <a:pPr algn="l">
              <a:lnSpc>
                <a:spcPts val="3200"/>
              </a:lnSpc>
            </a:pPr>
            <a:r>
              <a:rPr lang="ru-RU" sz="3200" b="1" dirty="0">
                <a:solidFill>
                  <a:srgbClr val="002F80"/>
                </a:solidFill>
                <a:latin typeface="Open Sans 2 Ultra-Bold"/>
                <a:ea typeface="Open Sans 2 Ultra-Bold"/>
                <a:cs typeface="Open Sans 2 Ultra-Bold"/>
                <a:sym typeface="Open Sans 2 Ultra-Bold"/>
              </a:rPr>
              <a:t>ОБЗОР УЧАСТНИКОВ СИСТЕМЫ ЗАЩИТЫ ДЕПОЗИТОВ</a:t>
            </a:r>
            <a:endParaRPr lang="en-US" sz="3200" b="1" dirty="0">
              <a:solidFill>
                <a:srgbClr val="002F80"/>
              </a:solidFill>
              <a:latin typeface="Open Sans 2 Ultra-Bold"/>
              <a:ea typeface="Open Sans 2 Ultra-Bold"/>
              <a:cs typeface="Open Sans 2 Ultra-Bold"/>
              <a:sym typeface="Open Sans 2 Ultra-Bold"/>
            </a:endParaRPr>
          </a:p>
        </p:txBody>
      </p:sp>
      <p:pic>
        <p:nvPicPr>
          <p:cNvPr id="9" name="Рисунок 8">
            <a:extLst>
              <a:ext uri="{FF2B5EF4-FFF2-40B4-BE49-F238E27FC236}">
                <a16:creationId xmlns:a16="http://schemas.microsoft.com/office/drawing/2014/main" id="{377EBAB6-A2B0-3D0F-4B92-5B52137020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8075" y="4474898"/>
            <a:ext cx="6597650" cy="3598718"/>
          </a:xfrm>
          <a:prstGeom prst="rect">
            <a:avLst/>
          </a:prstGeom>
          <a:ln>
            <a:noFill/>
          </a:ln>
          <a:effectLst>
            <a:softEdge rad="112500"/>
          </a:effectLst>
        </p:spPr>
      </p:pic>
    </p:spTree>
    <p:extLst>
      <p:ext uri="{BB962C8B-B14F-4D97-AF65-F5344CB8AC3E}">
        <p14:creationId xmlns:p14="http://schemas.microsoft.com/office/powerpoint/2010/main" val="29980718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11998</TotalTime>
  <Words>8482</Words>
  <Application>Microsoft Office PowerPoint</Application>
  <PresentationFormat>Произвольный</PresentationFormat>
  <Paragraphs>956</Paragraphs>
  <Slides>39</Slides>
  <Notes>33</Notes>
  <HiddenSlides>0</HiddenSlides>
  <MMClips>0</MMClips>
  <ScaleCrop>false</ScaleCrop>
  <HeadingPairs>
    <vt:vector size="6" baseType="variant">
      <vt:variant>
        <vt:lpstr>Использованные шрифты</vt:lpstr>
      </vt:variant>
      <vt:variant>
        <vt:i4>12</vt:i4>
      </vt:variant>
      <vt:variant>
        <vt:lpstr>Тема</vt:lpstr>
      </vt:variant>
      <vt:variant>
        <vt:i4>1</vt:i4>
      </vt:variant>
      <vt:variant>
        <vt:lpstr>Заголовки слайдов</vt:lpstr>
      </vt:variant>
      <vt:variant>
        <vt:i4>39</vt:i4>
      </vt:variant>
    </vt:vector>
  </HeadingPairs>
  <TitlesOfParts>
    <vt:vector size="52" baseType="lpstr">
      <vt:lpstr>Public Sans</vt:lpstr>
      <vt:lpstr>Times New Roman</vt:lpstr>
      <vt:lpstr>Garet</vt:lpstr>
      <vt:lpstr>Garet Bold</vt:lpstr>
      <vt:lpstr>Open Sans 2 Ultra-Bold</vt:lpstr>
      <vt:lpstr>Open Sans 1 Bold</vt:lpstr>
      <vt:lpstr>Open Sans 1</vt:lpstr>
      <vt:lpstr>Open Sans 1 Italics</vt:lpstr>
      <vt:lpstr>Wingdings</vt:lpstr>
      <vt:lpstr>Arial</vt:lpstr>
      <vt:lpstr>Calibri</vt:lpstr>
      <vt:lpstr>TT Hoves Bold</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Yellow Professional Corporate Annual Report Cover</dc:title>
  <dc:creator>Айдарова Гульжан Бекжановна</dc:creator>
  <cp:lastModifiedBy>Олжобаев Айдар</cp:lastModifiedBy>
  <cp:revision>109</cp:revision>
  <cp:lastPrinted>2026-04-08T07:39:08Z</cp:lastPrinted>
  <dcterms:created xsi:type="dcterms:W3CDTF">2006-08-16T00:00:00Z</dcterms:created>
  <dcterms:modified xsi:type="dcterms:W3CDTF">2026-04-17T02:45:17Z</dcterms:modified>
  <dc:identifier>DAHAhOCMsng</dc:identifier>
</cp:coreProperties>
</file>