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292" r:id="rId3"/>
    <p:sldId id="293" r:id="rId4"/>
    <p:sldId id="296" r:id="rId5"/>
    <p:sldId id="295" r:id="rId6"/>
    <p:sldId id="291" r:id="rId7"/>
    <p:sldId id="28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0C0CC-9DA6-485D-9A7E-9644E6D218CE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92C80-E993-4557-9652-A5ABCC1AB1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628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4F5D5-25CD-4919-8289-7C68DB0F5EA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398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43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66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07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77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58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712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90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97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52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031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59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36E1A-F9BA-43AE-BED3-5EC998D563CD}" type="datetimeFigureOut">
              <a:rPr lang="ru-RU" smtClean="0"/>
              <a:t>09.04.2026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082F6-CBEE-49A7-AECC-A439BA7A5E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694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5"/>
          <p:cNvSpPr/>
          <p:nvPr/>
        </p:nvSpPr>
        <p:spPr>
          <a:xfrm rot="-5400000">
            <a:off x="8735359" y="3420367"/>
            <a:ext cx="6858000" cy="0"/>
          </a:xfrm>
          <a:prstGeom prst="line">
            <a:avLst/>
          </a:prstGeom>
          <a:ln w="190500" cap="flat">
            <a:solidFill>
              <a:srgbClr val="D5D528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" name="TextBox 8"/>
          <p:cNvSpPr txBox="1"/>
          <p:nvPr/>
        </p:nvSpPr>
        <p:spPr>
          <a:xfrm>
            <a:off x="353512" y="2827468"/>
            <a:ext cx="5723092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ликвидатора</a:t>
            </a:r>
          </a:p>
          <a:p>
            <a:pPr lvl="0"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ОАО «Ак Банк»</a:t>
            </a:r>
            <a:endParaRPr lang="ru-RU" sz="48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s://informburo.kz/storage/uploads/oldArticles/bD0HG34BeMiUxGw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179" y="1519238"/>
            <a:ext cx="5365696" cy="359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74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47156"/>
            <a:ext cx="10515600" cy="502980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Постановления НБКР № 29/2 от 26 сентября 2005 года с 28 сентября 2005 года введен режим консервации;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ноября 2005 года отозвана лицензия на проведение банковских операций;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с 28 сентября 2005 года по 21 июня 2017 года банк находился в режиме консервации; 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Правления НБКР № 2017-П-11/26-2-(БС) от 26.06.2017 года режим консервации с 22.06.2017 года преобразован в специальный режим Временной администрации;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22.02.2018 – Межрайонный суд г. Бишкек признал ОАО «Ак Банк» банкротом.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28.02.2018 – НБКР прекратил специальный режим временной администрации и инициировал принудительную ликвидацию банка, назначив ликвидатором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Шаршекееву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К.Ш.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04.05.2018 –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Бишкекский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городской суд оставил без изменения решение межрайонного суда.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14.06.2018 – Верховный суд КР отменил решения нижестоящих судов, что привело к восстановлению специального режима временной администрации в ОАО «Ак Банк» сроком на шесть месяцев.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13.02.2019 – НБКР признал ОАО «Ак Банк» неплатежеспособным и поддержал рекомендации о принудительной ликвидации.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13.03.2019 – Межрайонный суд г. Бишкек удовлетворил заявление НБКР о возбуждении процесса принудительной ликвидации.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19.03.2019 – НБКР прекратил специальный режим временной администрации и передал все дела ликвидатору.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30.05.2024 – НБКР принял решение о замене ликвидатора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Шаршекеевой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К.Ш. на Агентство по защите депозитов КР.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21.06.2024 – Первомайский районный суд удовлетворил заявление НБКР о замене ликвидатора.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29.07.2024 –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Бишкекский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городской суд оставил определение Первомайского суда в силе.</a:t>
            </a:r>
          </a:p>
          <a:p>
            <a:pPr>
              <a:lnSpc>
                <a:spcPct val="100000"/>
              </a:lnSpc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09.09.2024 – Верховный суд КР оставил кассационную жалобу акционера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Молдоматова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Т.А. без удовлетворения.</a:t>
            </a:r>
          </a:p>
          <a:p>
            <a:pPr>
              <a:lnSpc>
                <a:spcPct val="100000"/>
              </a:lnSpc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</a:pP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indent="-228600"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Хронология событий: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5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233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23703"/>
            <a:ext cx="10515600" cy="182880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Информация о проделанной работе АЗД КР при назначении ликвидатором ОАО «Ак Банк"</a:t>
            </a:r>
            <a:b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6829"/>
            <a:ext cx="10515600" cy="5976851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17 октября 2024 года Агентство приступило к обязанности ликвидатора ОАО «Ак Банк», произведена прием-передача печатей,  учредительных документов банка, ключей от здания  головного офиса и филиала 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г.Кара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Балта.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инвентаризация имущества банка по состоянию на 17 октября 2024 года, составлен акт приема-передачи имущества.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 меры по обеспечения сохранности активов банка.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Размещено объявление о замене ликвидатора в республиканской газете «Эркин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от 22 октября 2024 года.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 План ликвидации банка. Постановлением Правления НБКР от 19 февраля 2025 года согласован план ликвидации банка. Определением Первомайского районного суда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г.Бишкек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22 мая 2025г. срок проведения процедуры принудительной ликвидации ОАО «Ак Банк»  продлен до 13 марта  2026 г., а также утвержден План ликвидации ОАО «Ак Банк».</a:t>
            </a:r>
          </a:p>
          <a:p>
            <a:pPr fontAlgn="t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 перечень принятых требований и перечень отклоненных требований кредиторов банка. 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Установлена очередность и график выплат по требованиям кредиторов.</a:t>
            </a:r>
          </a:p>
          <a:p>
            <a:pPr lvl="0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Сняты аресты с 6 автомашин Банка, ранее наложенные в рамках исполнительного производства постановлением судебного исполнителя ПССИ по экономическим делам г. Бишкек от </a:t>
            </a:r>
            <a:r>
              <a:rPr lang="ky-KG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01.09.2010г. В целях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проведение оценки рыночной стоимости всего имущества банка, Агентство приняло решение реализовать данные автомашины. </a:t>
            </a:r>
          </a:p>
          <a:p>
            <a:pPr lvl="0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Независимой оценочной компанией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«Ваш эксперт» проведена оценка рыночной стоимости автомашин. В результате торгов на открытом аукционе от 25 марта 2025 года были реализованы 4 автомашины на общую сумму 386,0 тыс. сом (ожидаемая сумма от продажи 256,0 тыс. сом).  </a:t>
            </a:r>
          </a:p>
          <a:p>
            <a:pPr lvl="0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апреле 2025 года независимой оценочной компаний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«Азия Оценка» проведена оценка рыночной стоимости имущества Банка.  На основании отчетов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«Азия Оценка» от 28 мая 2025 года были определены рыночная (начальная цена продажи на открытых торгах) и утилизационная цена имущества Банка в количестве 750 единиц на общую сумму  405,2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тыс.сом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т.ч.  мебели и оборудования в количестве 94 единиц, компьютерного оборудования - 66 единиц и МБП – 582 единиц, тогда как балансовая стоимость данных имуществ по состоянию на 17.10.2024 года была равна нулю.</a:t>
            </a:r>
          </a:p>
          <a:p>
            <a:pPr fontAlgn="t"/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2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87B20-7BB1-6FC4-AE1C-7BF575EDF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B1BCE5-FAEA-1CDA-F1DF-7445C284A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3703"/>
            <a:ext cx="10515600" cy="182880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Информация о проделанной работе АЗД КР при назначении ликвидатором ОАО «Ак Банк"</a:t>
            </a:r>
            <a:br>
              <a:rPr lang="en-US" sz="1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3A28C2-F45F-A612-19CD-A8D243582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6829"/>
            <a:ext cx="10515600" cy="597685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Правления Национального банка Кыргызской Республики от 09 июля 2025 года за №2025-П-11/33-1-(БС)  согласован перечень активов (имущества) ОАО «Ак Банк». Определением Первомайского районного суда г. Бишкек от 30 июля 2025 года перечень имущества Банка утвержден.</a:t>
            </a:r>
          </a:p>
          <a:p>
            <a:pPr lvl="0"/>
            <a:r>
              <a:rPr lang="ky-KG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Проведены 2 открытых аукциона по продаже имущества банка.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реализовано 474 единиц имущества на общую сумму 682,9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тыс.сом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составляет 63% от общего количества выставляемого имущества банка. </a:t>
            </a:r>
          </a:p>
          <a:p>
            <a:pPr lvl="0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определения Первомайского районного суда г. Бишкек от 5 ноября 2025 года, остаток нереализованного имущества, пригодного к использованию Агентством  реализуется методом прямой продажи по цене последнего аукциона. Размещены объявления в СМИ газете Эркин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сайте АЗД и на других сайтах. 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Проведены мероприятия по закрытию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Жалалабадского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филиала ОАО «Ак Банк» по адресу: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г.Жалал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-Абад, ул. Токтогула, 54. Приказом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Жалалабадского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управления юстиции №618 от 03.06.2025 года исключен из единого реестра юридических лиц.</a:t>
            </a:r>
          </a:p>
          <a:p>
            <a:pPr fontAlgn="t"/>
            <a:r>
              <a:rPr lang="ky-KG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августа  2025 года ОАО “МБанк”  возвратил списанные на основании НПТ ГНИ денежные средства Банка на </a:t>
            </a:r>
            <a:r>
              <a:rPr lang="ky-KG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сумму 283,1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тыс.сом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fontAlgn="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работа по восстановлению права  собственности на земельные участки зданий Банка.</a:t>
            </a:r>
          </a:p>
          <a:p>
            <a:pPr fontAlgn="t"/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Определением Первомайского районного суда г. Бишкек от 17 марта 2026 года срок ликвидации Банка продлен до 13 марта 2027 года, ранее согласован Правление НБКР от 06 марта 2026 года.</a:t>
            </a:r>
          </a:p>
          <a:p>
            <a:pPr fontAlgn="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711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9135"/>
            <a:ext cx="10515600" cy="62262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Краткий отчет о финансовом состоянии ОАО «Ак Банк» (на момент принятия банка 17.10.2024г.)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Общие показатели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59 412,5 тыс. сомов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23 361,4 тыс. сомов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обязательства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Обязательства превышают активы на 36 051,1 тыс. сомов.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Структура активов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средства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97,7% активов (23 198,4 тыс. сомов)</a:t>
            </a:r>
          </a:p>
          <a:p>
            <a:pPr lvl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Административные здания в Бишкеке: 15 076,2 тыс. сомов</a:t>
            </a:r>
          </a:p>
          <a:p>
            <a:pPr lvl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Административные здания в Кара-Балте: 8 122,2 тыс. сомов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Нулевые балансовые стоимости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Мебель, транспортные средства, компьютерное оборудование и нематериальные активы.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Денежные средства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Касса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4,4 тыс. сомов;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Специальный счет ликвидатора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0,0 сомов;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Корреспондентские счета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6,5 тыс. сомов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Выданные кредиты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14 698,6 тыс. сомов;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 по потерям по кредитам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100%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Обязательства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Совокупные обязательства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59 412,5 тыс. сомов</a:t>
            </a:r>
          </a:p>
          <a:p>
            <a:pPr lvl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Начисленные обязательства перед НБКР: 9 975,1 тыс. сомов</a:t>
            </a:r>
          </a:p>
          <a:p>
            <a:pPr lvl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Депозиты и расчетные счета: 206,1 тыс. сомов</a:t>
            </a:r>
          </a:p>
          <a:p>
            <a:pPr lvl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начисленные обязательства: 6 375,2 тыс. сомов</a:t>
            </a:r>
          </a:p>
          <a:p>
            <a:pPr lvl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Кредиты НБКР: 8 884,8 тыс. сомов</a:t>
            </a:r>
          </a:p>
          <a:p>
            <a:pPr lvl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Начисленные проценты по кредитам НБКР: 24 501,2 тыс. сомов</a:t>
            </a:r>
          </a:p>
          <a:p>
            <a:pPr lvl="1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Начисленные обязательства по заработной плате: 4 823,9 тыс. сомов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377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2729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Кредитный портфель.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полученных от экс-ликвидатора данных, на балансе ОАО «Ак Банк» числятся 6 кредитов в национальной валюте, выданных в 2003 году с сроком погашения один год. Все кредиты были обеспечены движимым и недвижимым имуществом. Однако, заемщики не погасили кредиты в установленный срок, и по ним был создан резерв по потере по кредитам (РППУ) в размере 100%, что указывает на их безнадежный статус. 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6279942"/>
              </p:ext>
            </p:extLst>
          </p:nvPr>
        </p:nvGraphicFramePr>
        <p:xfrm>
          <a:off x="457200" y="1795395"/>
          <a:ext cx="10515599" cy="43731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1933">
                  <a:extLst>
                    <a:ext uri="{9D8B030D-6E8A-4147-A177-3AD203B41FA5}">
                      <a16:colId xmlns:a16="http://schemas.microsoft.com/office/drawing/2014/main" val="428983312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60277828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47286742"/>
                    </a:ext>
                  </a:extLst>
                </a:gridCol>
                <a:gridCol w="677334">
                  <a:extLst>
                    <a:ext uri="{9D8B030D-6E8A-4147-A177-3AD203B41FA5}">
                      <a16:colId xmlns:a16="http://schemas.microsoft.com/office/drawing/2014/main" val="3731376864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3200281724"/>
                    </a:ext>
                  </a:extLst>
                </a:gridCol>
                <a:gridCol w="464282">
                  <a:extLst>
                    <a:ext uri="{9D8B030D-6E8A-4147-A177-3AD203B41FA5}">
                      <a16:colId xmlns:a16="http://schemas.microsoft.com/office/drawing/2014/main" val="371740819"/>
                    </a:ext>
                  </a:extLst>
                </a:gridCol>
                <a:gridCol w="1422238">
                  <a:extLst>
                    <a:ext uri="{9D8B030D-6E8A-4147-A177-3AD203B41FA5}">
                      <a16:colId xmlns:a16="http://schemas.microsoft.com/office/drawing/2014/main" val="2299740587"/>
                    </a:ext>
                  </a:extLst>
                </a:gridCol>
                <a:gridCol w="712746">
                  <a:extLst>
                    <a:ext uri="{9D8B030D-6E8A-4147-A177-3AD203B41FA5}">
                      <a16:colId xmlns:a16="http://schemas.microsoft.com/office/drawing/2014/main" val="1367812980"/>
                    </a:ext>
                  </a:extLst>
                </a:gridCol>
                <a:gridCol w="3080337">
                  <a:extLst>
                    <a:ext uri="{9D8B030D-6E8A-4147-A177-3AD203B41FA5}">
                      <a16:colId xmlns:a16="http://schemas.microsoft.com/office/drawing/2014/main" val="3024175996"/>
                    </a:ext>
                  </a:extLst>
                </a:gridCol>
                <a:gridCol w="1042929">
                  <a:extLst>
                    <a:ext uri="{9D8B030D-6E8A-4147-A177-3AD203B41FA5}">
                      <a16:colId xmlns:a16="http://schemas.microsoft.com/office/drawing/2014/main" val="3420478285"/>
                    </a:ext>
                  </a:extLst>
                </a:gridCol>
              </a:tblGrid>
              <a:tr h="315438">
                <a:tc rowSpan="2">
                  <a:txBody>
                    <a:bodyPr/>
                    <a:lstStyle/>
                    <a:p>
                      <a:pPr marL="1397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en-US" sz="8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заемщика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выдачи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143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кредита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погашения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16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кредита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кредита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ставка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Залоговое обеспечение (наименование)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Связанность с банком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кредитного досье при приеме-передачи от 17.10.2024г.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Остаток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задолженности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extLst>
                  <a:ext uri="{0D108BD9-81ED-4DB2-BD59-A6C34878D82A}">
                    <a16:rowId xmlns:a16="http://schemas.microsoft.com/office/drawing/2014/main" val="2389772354"/>
                  </a:ext>
                </a:extLst>
              </a:tr>
              <a:tr h="2390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Осн. долг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extLst>
                  <a:ext uri="{0D108BD9-81ED-4DB2-BD59-A6C34878D82A}">
                    <a16:rowId xmlns:a16="http://schemas.microsoft.com/office/drawing/2014/main" val="274884850"/>
                  </a:ext>
                </a:extLst>
              </a:tr>
              <a:tr h="4780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ОсОО</a:t>
                      </a: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РИА «Ретро плюс»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03.09.2003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31.12.2003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400 000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Бензин М- А-80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Кредитный договор №12 \09 от 03.09.2003г. оригинал отсутствует, имеется оригинал договор о залоге товаров в обороте. Банком подана  претензия от 30.04.2004г.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363 563,8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extLst>
                  <a:ext uri="{0D108BD9-81ED-4DB2-BD59-A6C34878D82A}">
                    <a16:rowId xmlns:a16="http://schemas.microsoft.com/office/drawing/2014/main" val="2786092835"/>
                  </a:ext>
                </a:extLst>
              </a:tr>
              <a:tr h="54141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ОсОО Многопрофильная клиника «КАМЭК»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18.07.2003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18.07.2004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6 570 000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Медицинское</a:t>
                      </a:r>
                      <a:endParaRPr lang="en-US" sz="800" kern="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оборудование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Имеются оригиналы кредитного договора и договора о залоге, в материалах досье имеется претензия от 20.08.2008 года. Направлен запрос в Чуй Бишкекское управление юстиции 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5 869 500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extLst>
                  <a:ext uri="{0D108BD9-81ED-4DB2-BD59-A6C34878D82A}">
                    <a16:rowId xmlns:a16="http://schemas.microsoft.com/office/drawing/2014/main" val="2739906263"/>
                  </a:ext>
                </a:extLst>
              </a:tr>
              <a:tr h="83653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marL="1397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ОсОО </a:t>
                      </a:r>
                      <a:r>
                        <a:rPr lang="en-US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Blaze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25.07.2003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24.07.2004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6 750 000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Токмакская</a:t>
                      </a: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нефтебаза </a:t>
                      </a:r>
                      <a:r>
                        <a:rPr lang="ru-RU" sz="700" kern="100" spc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наход</a:t>
                      </a: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по адресу: </a:t>
                      </a:r>
                      <a:r>
                        <a:rPr lang="ru-RU" sz="700" kern="100" spc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г.Токмок</a:t>
                      </a: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ул.Жантаева,78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оригиналов кредитного договора и договора об ипотеке. в материалах досье имеется последнее уведомление от консерватора </a:t>
                      </a:r>
                      <a:r>
                        <a:rPr lang="ru-RU" sz="7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Шаршенова</a:t>
                      </a: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С.К.  от 07.09.2004г. о погашении кредита. Согласно данных Единого </a:t>
                      </a:r>
                      <a:r>
                        <a:rPr lang="ru-RU" sz="7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госреестра</a:t>
                      </a: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7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юр.лиц</a:t>
                      </a: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МЮКР  от 30.08.2019  года, </a:t>
                      </a:r>
                      <a:r>
                        <a:rPr lang="ru-RU" sz="7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ОсОО</a:t>
                      </a: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en-US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Blaze</a:t>
                      </a: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ликвидирован 09.02.2015 году.</a:t>
                      </a:r>
                      <a:endParaRPr lang="en-US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5 759 000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extLst>
                  <a:ext uri="{0D108BD9-81ED-4DB2-BD59-A6C34878D82A}">
                    <a16:rowId xmlns:a16="http://schemas.microsoft.com/office/drawing/2014/main" val="1238400091"/>
                  </a:ext>
                </a:extLst>
              </a:tr>
              <a:tr h="8677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Молдоматов Таалайбек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04.08.2003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04.08.2004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1 500 000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подсобное хозяйство с земельным участком общ.пл.1,06га, площадь застроек-2472,3кв.м, по адресу Сокулукский р-н с.Комсомольское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акционер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Кредитное досье в копиях. Имеется кредитный договор и договор об ипотеке.  Последняя переписка- распоряжение бухгалтерии от 29.10.2004г. о создании РППУ 100% на сумму просроченных начисленных процентных платежей. В базе данных ГРС </a:t>
                      </a:r>
                      <a:r>
                        <a:rPr lang="ru-RU" sz="700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г.Бишкек</a:t>
                      </a: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подсобное хоз-во не числится.</a:t>
                      </a:r>
                      <a:endParaRPr lang="en-US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1 500 000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extLst>
                  <a:ext uri="{0D108BD9-81ED-4DB2-BD59-A6C34878D82A}">
                    <a16:rowId xmlns:a16="http://schemas.microsoft.com/office/drawing/2014/main" val="203518903"/>
                  </a:ext>
                </a:extLst>
              </a:tr>
              <a:tr h="49746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ОсОО ПФК  "Алтын азык"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23.07.2003г.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23.04.2004г.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1 470 000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Жилой дом по адресу: г.Бишкек, ул. Мостовая д.76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Имеются оригиналы кредитного договора и договора об ипотеке. Последняя переписка от 05.04.2005 уведомление о погашении остатка долга. Обнаружен факт снятия ареста с залога 2019 г.</a:t>
                      </a:r>
                      <a:endParaRPr lang="en-US" sz="9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457 000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extLst>
                  <a:ext uri="{0D108BD9-81ED-4DB2-BD59-A6C34878D82A}">
                    <a16:rowId xmlns:a16="http://schemas.microsoft.com/office/drawing/2014/main" val="2766677531"/>
                  </a:ext>
                </a:extLst>
              </a:tr>
              <a:tr h="59752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ОсОО "МЕДДАН"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30.09.2003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18.07.2004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700 000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Автомобиль Мерседес- Бенц-Р230 г-н </a:t>
                      </a:r>
                      <a:r>
                        <a:rPr lang="en-US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ru-RU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0005</a:t>
                      </a:r>
                      <a:r>
                        <a:rPr lang="en-US" sz="700" kern="100" spc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n-US" sz="800" b="1" kern="1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Оригиналы кредитного договора и договора залога имеются. Последняя переписка консерватора Шаршенова С.К. от 20.12.2004г. о погашении задолженности по %. Направлен запрос в Унаа по залогу</a:t>
                      </a:r>
                      <a:endParaRPr lang="en-US" sz="9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700" kern="100" spc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699 500</a:t>
                      </a:r>
                      <a:endParaRPr lang="en-US" sz="800" b="1" kern="1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5" marR="5145" marT="0" marB="0" anchor="ctr"/>
                </a:tc>
                <a:extLst>
                  <a:ext uri="{0D108BD9-81ED-4DB2-BD59-A6C34878D82A}">
                    <a16:rowId xmlns:a16="http://schemas.microsoft.com/office/drawing/2014/main" val="1287897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40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73825"/>
            <a:ext cx="10515600" cy="4405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мероприятия: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9091"/>
            <a:ext cx="10515600" cy="5137872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 с Национальным банков КР провести работу по восстановлению права собственности на земельный участок здания по ул.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Жумабека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203.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 с правоохранительными органами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Жайылского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провести работу по восстановлению права собственности на земельный участков здания филиала в г. Кара-Балта.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восстановления права собственности на земельные участки Банка, начать мероприятия по реализации зданий с открытых торгов (оценка, объявление в СМИ, открытый аукцион).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Удовлетворение требований кредиторов в порядке очередности.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Предложить нереализованные активы кредиторам и акционерам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Завершить процедуру ликвидации банка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1800" dirty="0">
              <a:solidFill>
                <a:srgbClr val="24292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7830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1488</TotalTime>
  <Words>1666</Words>
  <Application>Microsoft Office PowerPoint</Application>
  <PresentationFormat>Широкоэкранный</PresentationFormat>
  <Paragraphs>152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Хронология событий: </vt:lpstr>
      <vt:lpstr>Информация о проделанной работе АЗД КР при назначении ликвидатором ОАО «Ак Банк" </vt:lpstr>
      <vt:lpstr>Информация о проделанной работе АЗД КР при назначении ликвидатором ОАО «Ак Банк" </vt:lpstr>
      <vt:lpstr>Презентация PowerPoint</vt:lpstr>
      <vt:lpstr>Кредитный портфель. Согласно полученных от экс-ликвидатора данных, на балансе ОАО «Ак Банк» числятся 6 кредитов в национальной валюте, выданных в 2003 году с сроком погашения один год. Все кредиты были обеспечены движимым и недвижимым имуществом. Однако, заемщики не погасили кредиты в установленный срок, и по ним был создан резерв по потере по кредитам (РППУ) в размере 100%, что указывает на их безнадежный статус. </vt:lpstr>
      <vt:lpstr>Планируемые мероприятия: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Сооронбек кызы Алтынай</dc:creator>
  <cp:lastModifiedBy>Карагулова Гульзат Дайырбековна</cp:lastModifiedBy>
  <cp:revision>101</cp:revision>
  <dcterms:created xsi:type="dcterms:W3CDTF">2024-11-01T04:12:49Z</dcterms:created>
  <dcterms:modified xsi:type="dcterms:W3CDTF">2026-04-09T03:14:16Z</dcterms:modified>
</cp:coreProperties>
</file>