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1" r:id="rId12"/>
    <p:sldId id="269" r:id="rId13"/>
    <p:sldId id="270" r:id="rId14"/>
  </p:sldIdLst>
  <p:sldSz cx="18288000" cy="10287000"/>
  <p:notesSz cx="6858000" cy="9144000"/>
  <p:embeddedFontLst>
    <p:embeddedFont>
      <p:font typeface="Arial Black" panose="020B0A04020102020204" pitchFamily="34" charset="0"/>
      <p:bold r:id="rId16"/>
    </p:embeddedFont>
    <p:embeddedFont>
      <p:font typeface="Book Antiqua" panose="02040602050305030304" pitchFamily="18" charset="0"/>
      <p:regular r:id="rId17"/>
      <p:bold r:id="rId18"/>
      <p:italic r:id="rId19"/>
      <p:boldItalic r:id="rId20"/>
    </p:embeddedFont>
    <p:embeddedFont>
      <p:font typeface="Public Sans Thin" panose="020B0604020202020204" charset="0"/>
      <p:regular r:id="rId21"/>
    </p:embeddedFont>
    <p:embeddedFont>
      <p:font typeface="Public Sans Thin Bold" panose="020B0604020202020204" charset="0"/>
      <p:regular r:id="rId2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7CE84F3-28C3-443E-9E96-99CF82512B78}" styleName="Темный стиль 1 — акцент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72" d="100"/>
          <a:sy n="72" d="100"/>
        </p:scale>
        <p:origin x="654" y="-2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3.fntdata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font" Target="fonts/font6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font" Target="fonts/font5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7.fntdata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000" b="1">
                <a:latin typeface="Book Antiqua" panose="02040602050305030304" pitchFamily="18" charset="0"/>
              </a:rPr>
              <a:t>Очередность удовлетворенных</a:t>
            </a:r>
            <a:r>
              <a:rPr lang="ru-RU" sz="1000" b="1" baseline="0">
                <a:latin typeface="Book Antiqua" panose="02040602050305030304" pitchFamily="18" charset="0"/>
              </a:rPr>
              <a:t> требований кредиторов </a:t>
            </a:r>
            <a:r>
              <a:rPr lang="en-US" sz="1000" b="1" baseline="0">
                <a:latin typeface="Book Antiqua" panose="02040602050305030304" pitchFamily="18" charset="0"/>
              </a:rPr>
              <a:t>AUB</a:t>
            </a:r>
            <a:r>
              <a:rPr lang="ru-RU" sz="1000" b="1" baseline="0">
                <a:latin typeface="Book Antiqua" panose="02040602050305030304" pitchFamily="18" charset="0"/>
              </a:rPr>
              <a:t> на 01.04.2026г.</a:t>
            </a:r>
            <a:endParaRPr lang="ru-RU" sz="1000" b="1">
              <a:latin typeface="Book Antiqua" panose="02040602050305030304" pitchFamily="18" charset="0"/>
            </a:endParaRPr>
          </a:p>
        </c:rich>
      </c:tx>
      <c:layout>
        <c:manualLayout>
          <c:xMode val="edge"/>
          <c:yMode val="edge"/>
          <c:x val="0.13568044619422573"/>
          <c:y val="1.388888888888888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blipFill>
          <a:blip xmlns:r="http://schemas.openxmlformats.org/officeDocument/2006/relationships" r:embed="rId3"/>
          <a:tile tx="0" ty="0" sx="100000" sy="100000" flip="none" algn="tl"/>
        </a:blipFill>
        <a:ln>
          <a:noFill/>
        </a:ln>
        <a:effectLst/>
        <a:sp3d/>
      </c:spPr>
    </c:sideWall>
    <c:backWall>
      <c:thickness val="0"/>
      <c:spPr>
        <a:blipFill>
          <a:blip xmlns:r="http://schemas.openxmlformats.org/officeDocument/2006/relationships" r:embed="rId3"/>
          <a:tile tx="0" ty="0" sx="100000" sy="100000" flip="none" algn="tl"/>
        </a:blipFill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1724759405074366"/>
          <c:y val="0.14308071071580447"/>
          <c:w val="0.85219685039370074"/>
          <c:h val="0.76499947116574107"/>
        </c:manualLayout>
      </c:layout>
      <c:bar3DChart>
        <c:barDir val="col"/>
        <c:grouping val="stacked"/>
        <c:varyColors val="0"/>
        <c:ser>
          <c:idx val="0"/>
          <c:order val="0"/>
          <c:spPr>
            <a:solidFill>
              <a:schemeClr val="accent2">
                <a:lumMod val="75000"/>
              </a:schemeClr>
            </a:solidFill>
            <a:ln>
              <a:noFill/>
            </a:ln>
            <a:effectLst/>
            <a:sp3d/>
          </c:spPr>
          <c:invertIfNegative val="0"/>
          <c:cat>
            <c:strRef>
              <c:f>выплаты!$A$3:$A$7</c:f>
              <c:strCache>
                <c:ptCount val="5"/>
                <c:pt idx="0">
                  <c:v>1 очередь</c:v>
                </c:pt>
                <c:pt idx="1">
                  <c:v>2 очередь</c:v>
                </c:pt>
                <c:pt idx="2">
                  <c:v>3 очередь</c:v>
                </c:pt>
                <c:pt idx="3">
                  <c:v>4 очередь</c:v>
                </c:pt>
                <c:pt idx="4">
                  <c:v>5 очередь</c:v>
                </c:pt>
              </c:strCache>
            </c:strRef>
          </c:cat>
          <c:val>
            <c:numRef>
              <c:f>выплаты!$B$3:$B$7</c:f>
              <c:numCache>
                <c:formatCode>General</c:formatCode>
                <c:ptCount val="5"/>
                <c:pt idx="0">
                  <c:v>483</c:v>
                </c:pt>
                <c:pt idx="1">
                  <c:v>34352</c:v>
                </c:pt>
                <c:pt idx="2">
                  <c:v>1411</c:v>
                </c:pt>
                <c:pt idx="3">
                  <c:v>107085</c:v>
                </c:pt>
                <c:pt idx="4">
                  <c:v>185866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F78-4043-89DA-C2E4ADB2945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570701071"/>
        <c:axId val="1570665551"/>
        <c:axId val="0"/>
      </c:bar3DChart>
      <c:catAx>
        <c:axId val="157070107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570665551"/>
        <c:crosses val="autoZero"/>
        <c:auto val="1"/>
        <c:lblAlgn val="ctr"/>
        <c:lblOffset val="100"/>
        <c:noMultiLvlLbl val="0"/>
      </c:catAx>
      <c:valAx>
        <c:axId val="157066555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accent1"/>
              </a:solidFill>
              <a:round/>
            </a:ln>
            <a:effectLst>
              <a:outerShdw blurRad="50800" dist="50800" dir="5400000" algn="ctr" rotWithShape="0">
                <a:schemeClr val="bg1">
                  <a:lumMod val="65000"/>
                </a:schemeClr>
              </a:outerShdw>
            </a:effectLst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570701071"/>
        <c:crosses val="autoZero"/>
        <c:crossBetween val="between"/>
      </c:valAx>
      <c:spPr>
        <a:noFill/>
        <a:ln>
          <a:solidFill>
            <a:schemeClr val="accent1"/>
          </a:solidFill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Структура активов на 01.04.2026г.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explosion val="14"/>
          <c:dPt>
            <c:idx val="0"/>
            <c:bubble3D val="0"/>
            <c:explosion val="33"/>
            <c:spPr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1-6644-430F-890A-510AB2ADDF17}"/>
              </c:ext>
            </c:extLst>
          </c:dPt>
          <c:dPt>
            <c:idx val="1"/>
            <c:bubble3D val="0"/>
            <c:explosion val="20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3-6644-430F-890A-510AB2ADDF17}"/>
              </c:ext>
            </c:extLst>
          </c:dPt>
          <c:dPt>
            <c:idx val="2"/>
            <c:bubble3D val="0"/>
            <c:explosion val="22"/>
            <c:spPr>
              <a:solidFill>
                <a:srgbClr val="CC3300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5-6644-430F-890A-510AB2ADDF17}"/>
              </c:ext>
            </c:extLst>
          </c:dPt>
          <c:dPt>
            <c:idx val="3"/>
            <c:bubble3D val="0"/>
            <c:spPr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7-6644-430F-890A-510AB2ADDF1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Корр. счет в других банках</c:v>
                </c:pt>
                <c:pt idx="1">
                  <c:v>Кредитный портфель</c:v>
                </c:pt>
                <c:pt idx="2">
                  <c:v>РППУ</c:v>
                </c:pt>
                <c:pt idx="3">
                  <c:v>Основные средства</c:v>
                </c:pt>
              </c:strCache>
            </c:strRef>
          </c:cat>
          <c:val>
            <c:numRef>
              <c:f>Лист1!$B$2:$B$5</c:f>
              <c:numCache>
                <c:formatCode>#,##0</c:formatCode>
                <c:ptCount val="4"/>
                <c:pt idx="0">
                  <c:v>11766</c:v>
                </c:pt>
                <c:pt idx="1">
                  <c:v>28326</c:v>
                </c:pt>
                <c:pt idx="2">
                  <c:v>-28326</c:v>
                </c:pt>
                <c:pt idx="3">
                  <c:v>421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6644-430F-890A-510AB2ADDF17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05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050">
                <a:latin typeface="Arial Black" panose="020B0A04020102020204" pitchFamily="34" charset="0"/>
              </a:rPr>
              <a:t>Структура обязательств</a:t>
            </a:r>
            <a:r>
              <a:rPr lang="ru-RU" sz="1050" baseline="0">
                <a:latin typeface="Arial Black" panose="020B0A04020102020204" pitchFamily="34" charset="0"/>
              </a:rPr>
              <a:t> на 01.04.2026г.</a:t>
            </a:r>
            <a:endParaRPr lang="ru-RU" sz="1050">
              <a:latin typeface="Arial Black" panose="020B0A04020102020204" pitchFamily="34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4.4444388605006414E-2"/>
          <c:y val="0.25509251390395371"/>
          <c:w val="0.95555561139499356"/>
          <c:h val="0.64718945311667764"/>
        </c:manualLayout>
      </c:layout>
      <c:pie3DChart>
        <c:varyColors val="1"/>
        <c:ser>
          <c:idx val="0"/>
          <c:order val="0"/>
          <c:explosion val="19"/>
          <c:dPt>
            <c:idx val="0"/>
            <c:bubble3D val="0"/>
            <c:spPr>
              <a:solidFill>
                <a:schemeClr val="accent2">
                  <a:tint val="58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A719-487F-8732-ED94EE24BC09}"/>
              </c:ext>
            </c:extLst>
          </c:dPt>
          <c:dPt>
            <c:idx val="1"/>
            <c:bubble3D val="0"/>
            <c:spPr>
              <a:solidFill>
                <a:schemeClr val="accent6">
                  <a:lumMod val="75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A719-487F-8732-ED94EE24BC09}"/>
              </c:ext>
            </c:extLst>
          </c:dPt>
          <c:dPt>
            <c:idx val="2"/>
            <c:bubble3D val="0"/>
            <c:spPr>
              <a:solidFill>
                <a:schemeClr val="accent2">
                  <a:shade val="86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A719-487F-8732-ED94EE24BC09}"/>
              </c:ext>
            </c:extLst>
          </c:dPt>
          <c:dPt>
            <c:idx val="3"/>
            <c:bubble3D val="0"/>
            <c:explosion val="17"/>
            <c:spPr>
              <a:solidFill>
                <a:schemeClr val="accent2">
                  <a:shade val="58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A719-487F-8732-ED94EE24BC09}"/>
              </c:ext>
            </c:extLst>
          </c:dPt>
          <c:dLbls>
            <c:dLbl>
              <c:idx val="0"/>
              <c:layout>
                <c:manualLayout>
                  <c:x val="8.8755914247165626E-2"/>
                  <c:y val="-2.7057493978938234E-2"/>
                </c:manualLayout>
              </c:layout>
              <c:spPr>
                <a:solidFill>
                  <a:sysClr val="window" lastClr="FFFFFF"/>
                </a:solidFill>
                <a:ln>
                  <a:solidFill>
                    <a:sysClr val="windowText" lastClr="000000">
                      <a:lumMod val="25000"/>
                      <a:lumOff val="75000"/>
                    </a:sysClr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dk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22810984531830025"/>
                      <c:h val="9.111202749401207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A719-487F-8732-ED94EE24BC09}"/>
                </c:ext>
              </c:extLst>
            </c:dLbl>
            <c:dLbl>
              <c:idx val="1"/>
              <c:layout>
                <c:manualLayout>
                  <c:x val="-0.58838190343626651"/>
                  <c:y val="-0.13979705222451422"/>
                </c:manualLayout>
              </c:layout>
              <c:spPr>
                <a:xfrm>
                  <a:off x="96329" y="3221704"/>
                  <a:ext cx="1098249" cy="383716"/>
                </a:xfrm>
                <a:solidFill>
                  <a:sysClr val="window" lastClr="FFFFFF"/>
                </a:solidFill>
                <a:ln w="9525" cap="flat" cmpd="sng" algn="ctr">
                  <a:solidFill>
                    <a:sysClr val="windowText" lastClr="000000">
                      <a:lumMod val="25000"/>
                      <a:lumOff val="75000"/>
                    </a:sysClr>
                  </a:solidFill>
                  <a:prstDash val="solid"/>
                  <a:round/>
                  <a:headEnd type="none" w="med" len="med"/>
                  <a:tailEnd type="none" w="med" len="med"/>
                  <a:extLst>
                    <a:ext uri="{C807C97D-BFC1-408E-A445-0C87EB9F89A2}">
                      <ask:lineSketchStyleProps xmlns:ask="http://schemas.microsoft.com/office/drawing/2018/sketchyshapes" sd="0">
                        <a:custGeom>
                          <a:avLst/>
                          <a:gdLst/>
                          <a:ahLst/>
                          <a:cxnLst/>
                          <a:rect l="0" t="0" r="0" b="0"/>
                          <a:pathLst/>
                        </a:custGeom>
                        <ask:type/>
                      </ask:lineSketchStyleProps>
                    </a:ext>
                  </a:extLst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dk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>
                        <a:gd name="adj1" fmla="val 177320"/>
                        <a:gd name="adj2" fmla="val -107487"/>
                      </a:avLst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17247826960282298"/>
                      <c:h val="9.083458757324816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A719-487F-8732-ED94EE24BC09}"/>
                </c:ext>
              </c:extLst>
            </c:dLbl>
            <c:dLbl>
              <c:idx val="2"/>
              <c:layout>
                <c:manualLayout>
                  <c:x val="-0.14460233220043839"/>
                  <c:y val="0.10672678180581194"/>
                </c:manualLayout>
              </c:layout>
              <c:spPr>
                <a:solidFill>
                  <a:sysClr val="window" lastClr="FFFFFF"/>
                </a:solidFill>
                <a:ln>
                  <a:solidFill>
                    <a:sysClr val="windowText" lastClr="000000">
                      <a:lumMod val="25000"/>
                      <a:lumOff val="75000"/>
                    </a:sysClr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dk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10075739741243885"/>
                      <c:h val="0.1482334036717705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A719-487F-8732-ED94EE24BC09}"/>
                </c:ext>
              </c:extLst>
            </c:dLbl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Лист1!$A$7:$A$10</c:f>
              <c:strCache>
                <c:ptCount val="4"/>
                <c:pt idx="0">
                  <c:v>Депозиты физических лиц</c:v>
                </c:pt>
                <c:pt idx="1">
                  <c:v>Депозиты юрид. лиц</c:v>
                </c:pt>
                <c:pt idx="2">
                  <c:v>Межбанковские обязательства</c:v>
                </c:pt>
                <c:pt idx="3">
                  <c:v>Кредиты, полученные от банков</c:v>
                </c:pt>
              </c:strCache>
            </c:strRef>
          </c:cat>
          <c:val>
            <c:numRef>
              <c:f>Лист1!$B$7:$B$10</c:f>
              <c:numCache>
                <c:formatCode>#,##0</c:formatCode>
                <c:ptCount val="4"/>
                <c:pt idx="0">
                  <c:v>36230</c:v>
                </c:pt>
                <c:pt idx="1">
                  <c:v>1314351</c:v>
                </c:pt>
                <c:pt idx="2">
                  <c:v>31</c:v>
                </c:pt>
                <c:pt idx="3">
                  <c:v>125727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A719-487F-8732-ED94EE24BC0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9525" cap="flat" cmpd="sng" algn="ctr">
      <a:solidFill>
        <a:schemeClr val="bg1"/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.xml><?xml version="1.0" encoding="utf-8"?>
<cs:colorStyle xmlns:cs="http://schemas.microsoft.com/office/drawing/2012/chartStyle" xmlns:a="http://schemas.openxmlformats.org/drawingml/2006/main" meth="withinLinearReversed" id="22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4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6933D6-6384-4B56-A0FE-6DEC73FF0E1D}" type="datetimeFigureOut">
              <a:rPr lang="ru-RU" smtClean="0"/>
              <a:t>09.04.2026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67B8B5-0B9B-4226-9501-8077484650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11811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67B8B5-0B9B-4226-9501-8077484650F3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69293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67B8B5-0B9B-4226-9501-8077484650F3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85008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1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71999" y="271999"/>
            <a:ext cx="10138099" cy="9743002"/>
            <a:chOff x="0" y="0"/>
            <a:chExt cx="845761" cy="812800"/>
          </a:xfrm>
        </p:grpSpPr>
        <p:sp>
          <p:nvSpPr>
            <p:cNvPr id="3" name="Freeform 3" descr="Один из офисов бывшего АУБ находится на арендованном частным лицом участке  на территории роддома № 1 – K-News"/>
            <p:cNvSpPr/>
            <p:nvPr/>
          </p:nvSpPr>
          <p:spPr>
            <a:xfrm>
              <a:off x="0" y="0"/>
              <a:ext cx="845761" cy="812800"/>
            </a:xfrm>
            <a:custGeom>
              <a:avLst/>
              <a:gdLst/>
              <a:ahLst/>
              <a:cxnLst/>
              <a:rect l="l" t="t" r="r" b="b"/>
              <a:pathLst>
                <a:path w="845761" h="812800">
                  <a:moveTo>
                    <a:pt x="0" y="0"/>
                  </a:moveTo>
                  <a:lnTo>
                    <a:pt x="845761" y="0"/>
                  </a:lnTo>
                  <a:lnTo>
                    <a:pt x="845761" y="812800"/>
                  </a:lnTo>
                  <a:lnTo>
                    <a:pt x="0" y="812800"/>
                  </a:lnTo>
                  <a:close/>
                </a:path>
              </a:pathLst>
            </a:custGeom>
            <a:blipFill>
              <a:blip r:embed="rId2"/>
              <a:stretch>
                <a:fillRect l="-19639" r="-19639"/>
              </a:stretch>
            </a:blipFill>
          </p:spPr>
        </p:sp>
      </p:grpSp>
      <p:grpSp>
        <p:nvGrpSpPr>
          <p:cNvPr id="4" name="Group 4"/>
          <p:cNvGrpSpPr/>
          <p:nvPr/>
        </p:nvGrpSpPr>
        <p:grpSpPr>
          <a:xfrm>
            <a:off x="10560773" y="3289087"/>
            <a:ext cx="7677289" cy="4587303"/>
            <a:chOff x="0" y="0"/>
            <a:chExt cx="10236386" cy="6116404"/>
          </a:xfrm>
        </p:grpSpPr>
        <p:sp>
          <p:nvSpPr>
            <p:cNvPr id="5" name="TextBox 5"/>
            <p:cNvSpPr txBox="1"/>
            <p:nvPr/>
          </p:nvSpPr>
          <p:spPr>
            <a:xfrm>
              <a:off x="345369" y="0"/>
              <a:ext cx="9790293" cy="332757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l">
                <a:lnSpc>
                  <a:spcPts val="9855"/>
                </a:lnSpc>
              </a:pPr>
              <a:r>
                <a:rPr lang="en-US" sz="8212" b="1">
                  <a:solidFill>
                    <a:srgbClr val="000000"/>
                  </a:solidFill>
                  <a:latin typeface="Public Sans Thin Bold"/>
                  <a:ea typeface="Public Sans Thin Bold"/>
                  <a:cs typeface="Public Sans Thin Bold"/>
                  <a:sym typeface="Public Sans Thin Bold"/>
                </a:rPr>
                <a:t>Отчет ликвидатора</a:t>
              </a:r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345369" y="5225463"/>
              <a:ext cx="9790293" cy="89094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l">
                <a:lnSpc>
                  <a:spcPts val="5460"/>
                </a:lnSpc>
              </a:pPr>
              <a:r>
                <a:rPr lang="en-US" sz="4200">
                  <a:solidFill>
                    <a:srgbClr val="000000"/>
                  </a:solidFill>
                  <a:latin typeface="Public Sans Thin"/>
                  <a:ea typeface="Public Sans Thin"/>
                  <a:cs typeface="Public Sans Thin"/>
                  <a:sym typeface="Public Sans Thin"/>
                </a:rPr>
                <a:t>ОАО «АзияУниверсалБанк»</a:t>
              </a:r>
            </a:p>
          </p:txBody>
        </p:sp>
        <p:sp>
          <p:nvSpPr>
            <p:cNvPr id="7" name="AutoShape 7"/>
            <p:cNvSpPr/>
            <p:nvPr/>
          </p:nvSpPr>
          <p:spPr>
            <a:xfrm>
              <a:off x="0" y="4709582"/>
              <a:ext cx="10236386" cy="0"/>
            </a:xfrm>
            <a:prstGeom prst="line">
              <a:avLst/>
            </a:prstGeom>
            <a:ln w="139700" cap="flat">
              <a:solidFill>
                <a:srgbClr val="65212A"/>
              </a:solidFill>
              <a:prstDash val="solid"/>
              <a:headEnd type="none" w="sm" len="sm"/>
              <a:tailEnd type="none" w="sm" len="sm"/>
            </a:ln>
          </p:spPr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1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780118" y="549583"/>
            <a:ext cx="15773400" cy="1988344"/>
            <a:chOff x="0" y="0"/>
            <a:chExt cx="21031200" cy="265112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1031200" cy="2651126"/>
            </a:xfrm>
            <a:custGeom>
              <a:avLst/>
              <a:gdLst/>
              <a:ahLst/>
              <a:cxnLst/>
              <a:rect l="l" t="t" r="r" b="b"/>
              <a:pathLst>
                <a:path w="21031200" h="2651126">
                  <a:moveTo>
                    <a:pt x="0" y="0"/>
                  </a:moveTo>
                  <a:lnTo>
                    <a:pt x="21031200" y="0"/>
                  </a:lnTo>
                  <a:lnTo>
                    <a:pt x="21031200" y="2651126"/>
                  </a:lnTo>
                  <a:lnTo>
                    <a:pt x="0" y="2651126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66675"/>
              <a:ext cx="21031200" cy="2717801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lnSpc>
                  <a:spcPts val="4277"/>
                </a:lnSpc>
              </a:pPr>
              <a:r>
                <a:rPr lang="en-US" sz="3099" b="1" dirty="0" err="1">
                  <a:solidFill>
                    <a:srgbClr val="65212A"/>
                  </a:solidFill>
                  <a:latin typeface="Public Sans Thin Bold"/>
                  <a:ea typeface="Public Sans Thin Bold"/>
                  <a:cs typeface="Public Sans Thin Bold"/>
                  <a:sym typeface="Public Sans Thin Bold"/>
                </a:rPr>
                <a:t>Работа</a:t>
              </a:r>
              <a:r>
                <a:rPr lang="en-US" sz="3099" b="1" dirty="0">
                  <a:solidFill>
                    <a:srgbClr val="65212A"/>
                  </a:solidFill>
                  <a:latin typeface="Public Sans Thin Bold"/>
                  <a:ea typeface="Public Sans Thin Bold"/>
                  <a:cs typeface="Public Sans Thin Bold"/>
                  <a:sym typeface="Public Sans Thin Bold"/>
                </a:rPr>
                <a:t>  </a:t>
              </a:r>
              <a:r>
                <a:rPr lang="en-US" sz="3099" b="1" dirty="0" err="1">
                  <a:solidFill>
                    <a:srgbClr val="65212A"/>
                  </a:solidFill>
                  <a:latin typeface="Public Sans Thin Bold"/>
                  <a:ea typeface="Public Sans Thin Bold"/>
                  <a:cs typeface="Public Sans Thin Bold"/>
                  <a:sym typeface="Public Sans Thin Bold"/>
                </a:rPr>
                <a:t>по</a:t>
              </a:r>
              <a:r>
                <a:rPr lang="en-US" sz="3099" b="1" dirty="0">
                  <a:solidFill>
                    <a:srgbClr val="65212A"/>
                  </a:solidFill>
                  <a:latin typeface="Public Sans Thin Bold"/>
                  <a:ea typeface="Public Sans Thin Bold"/>
                  <a:cs typeface="Public Sans Thin Bold"/>
                  <a:sym typeface="Public Sans Thin Bold"/>
                </a:rPr>
                <a:t> </a:t>
              </a:r>
              <a:r>
                <a:rPr lang="en-US" sz="3099" b="1" dirty="0" err="1">
                  <a:solidFill>
                    <a:srgbClr val="65212A"/>
                  </a:solidFill>
                  <a:latin typeface="Public Sans Thin Bold"/>
                  <a:ea typeface="Public Sans Thin Bold"/>
                  <a:cs typeface="Public Sans Thin Bold"/>
                  <a:sym typeface="Public Sans Thin Bold"/>
                </a:rPr>
                <a:t>кредитному</a:t>
              </a:r>
              <a:r>
                <a:rPr lang="en-US" sz="3099" b="1" dirty="0">
                  <a:solidFill>
                    <a:srgbClr val="65212A"/>
                  </a:solidFill>
                  <a:latin typeface="Public Sans Thin Bold"/>
                  <a:ea typeface="Public Sans Thin Bold"/>
                  <a:cs typeface="Public Sans Thin Bold"/>
                  <a:sym typeface="Public Sans Thin Bold"/>
                </a:rPr>
                <a:t> </a:t>
              </a:r>
              <a:r>
                <a:rPr lang="en-US" sz="3099" b="1" dirty="0" err="1">
                  <a:solidFill>
                    <a:srgbClr val="65212A"/>
                  </a:solidFill>
                  <a:latin typeface="Public Sans Thin Bold"/>
                  <a:ea typeface="Public Sans Thin Bold"/>
                  <a:cs typeface="Public Sans Thin Bold"/>
                  <a:sym typeface="Public Sans Thin Bold"/>
                </a:rPr>
                <a:t>портфелю</a:t>
              </a:r>
              <a:r>
                <a:rPr lang="en-US" sz="3099" b="1" dirty="0">
                  <a:solidFill>
                    <a:srgbClr val="65212A"/>
                  </a:solidFill>
                  <a:latin typeface="Public Sans Thin Bold"/>
                  <a:ea typeface="Public Sans Thin Bold"/>
                  <a:cs typeface="Public Sans Thin Bold"/>
                  <a:sym typeface="Public Sans Thin Bold"/>
                </a:rPr>
                <a:t>  и </a:t>
              </a:r>
              <a:r>
                <a:rPr lang="en-US" sz="3099" b="1" dirty="0" err="1">
                  <a:solidFill>
                    <a:srgbClr val="65212A"/>
                  </a:solidFill>
                  <a:latin typeface="Public Sans Thin Bold"/>
                  <a:ea typeface="Public Sans Thin Bold"/>
                  <a:cs typeface="Public Sans Thin Bold"/>
                  <a:sym typeface="Public Sans Thin Bold"/>
                </a:rPr>
                <a:t>прочей</a:t>
              </a:r>
              <a:r>
                <a:rPr lang="en-US" sz="3099" b="1" dirty="0">
                  <a:solidFill>
                    <a:srgbClr val="65212A"/>
                  </a:solidFill>
                  <a:latin typeface="Public Sans Thin Bold"/>
                  <a:ea typeface="Public Sans Thin Bold"/>
                  <a:cs typeface="Public Sans Thin Bold"/>
                  <a:sym typeface="Public Sans Thin Bold"/>
                </a:rPr>
                <a:t> </a:t>
              </a:r>
              <a:r>
                <a:rPr lang="en-US" sz="3099" b="1" dirty="0" err="1">
                  <a:solidFill>
                    <a:srgbClr val="65212A"/>
                  </a:solidFill>
                  <a:latin typeface="Public Sans Thin Bold"/>
                  <a:ea typeface="Public Sans Thin Bold"/>
                  <a:cs typeface="Public Sans Thin Bold"/>
                  <a:sym typeface="Public Sans Thin Bold"/>
                </a:rPr>
                <a:t>собственности</a:t>
              </a:r>
              <a:r>
                <a:rPr lang="en-US" sz="3099" b="1" dirty="0">
                  <a:solidFill>
                    <a:srgbClr val="65212A"/>
                  </a:solidFill>
                  <a:latin typeface="Public Sans Thin Bold"/>
                  <a:ea typeface="Public Sans Thin Bold"/>
                  <a:cs typeface="Public Sans Thin Bold"/>
                  <a:sym typeface="Public Sans Thin Bold"/>
                </a:rPr>
                <a:t> ОАО «АУБ» </a:t>
              </a:r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257300" y="1838793"/>
            <a:ext cx="15773400" cy="7882024"/>
            <a:chOff x="0" y="0"/>
            <a:chExt cx="21031200" cy="10509366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1031200" cy="10509366"/>
            </a:xfrm>
            <a:custGeom>
              <a:avLst/>
              <a:gdLst/>
              <a:ahLst/>
              <a:cxnLst/>
              <a:rect l="l" t="t" r="r" b="b"/>
              <a:pathLst>
                <a:path w="21031200" h="10509366">
                  <a:moveTo>
                    <a:pt x="0" y="0"/>
                  </a:moveTo>
                  <a:lnTo>
                    <a:pt x="21031200" y="0"/>
                  </a:lnTo>
                  <a:lnTo>
                    <a:pt x="21031200" y="10509366"/>
                  </a:lnTo>
                  <a:lnTo>
                    <a:pt x="0" y="10509366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57150"/>
              <a:ext cx="21031200" cy="10566516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just">
                <a:lnSpc>
                  <a:spcPts val="3347"/>
                </a:lnSpc>
              </a:pPr>
              <a:r>
                <a:rPr lang="en-US" sz="2325" dirty="0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1. </a:t>
              </a:r>
              <a:r>
                <a:rPr lang="en-US" sz="2325" dirty="0" err="1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Сумма</a:t>
              </a:r>
              <a:r>
                <a:rPr lang="en-US" sz="2325" dirty="0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 </a:t>
              </a:r>
              <a:r>
                <a:rPr lang="en-US" sz="2325" dirty="0" err="1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кредита</a:t>
              </a:r>
              <a:r>
                <a:rPr lang="en-US" sz="2325" dirty="0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 </a:t>
              </a:r>
              <a:r>
                <a:rPr lang="en-US" sz="2325" dirty="0" err="1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ОсОО</a:t>
              </a:r>
              <a:r>
                <a:rPr lang="en-US" sz="2325" dirty="0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 «</a:t>
              </a:r>
              <a:r>
                <a:rPr lang="en-US" sz="2325" dirty="0" err="1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Континент</a:t>
              </a:r>
              <a:r>
                <a:rPr lang="en-US" sz="2325" dirty="0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 </a:t>
              </a:r>
              <a:r>
                <a:rPr lang="en-US" sz="2325" dirty="0" err="1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Принт</a:t>
              </a:r>
              <a:r>
                <a:rPr lang="en-US" sz="2325" dirty="0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» - 632 000 </a:t>
              </a:r>
              <a:r>
                <a:rPr lang="en-US" sz="2325" dirty="0" err="1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евро</a:t>
              </a:r>
              <a:r>
                <a:rPr lang="en-US" sz="2325" dirty="0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, </a:t>
              </a:r>
              <a:r>
                <a:rPr lang="en-US" sz="2325" dirty="0" err="1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срок</a:t>
              </a:r>
              <a:r>
                <a:rPr lang="en-US" sz="2325" dirty="0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 </a:t>
              </a:r>
              <a:r>
                <a:rPr lang="en-US" sz="2325" dirty="0" err="1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погашения</a:t>
              </a:r>
              <a:r>
                <a:rPr lang="en-US" sz="2325" dirty="0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 10.09.2010 </a:t>
              </a:r>
              <a:r>
                <a:rPr lang="en-US" sz="2325" dirty="0" err="1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год</a:t>
              </a:r>
              <a:r>
                <a:rPr lang="en-US" sz="2325" dirty="0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. </a:t>
              </a:r>
              <a:r>
                <a:rPr lang="en-US" sz="2325" dirty="0" err="1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ОсОО</a:t>
              </a:r>
              <a:r>
                <a:rPr lang="en-US" sz="2325" dirty="0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 «</a:t>
              </a:r>
              <a:r>
                <a:rPr lang="en-US" sz="2325" dirty="0" err="1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Гознак</a:t>
              </a:r>
              <a:r>
                <a:rPr lang="en-US" sz="2325" dirty="0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», </a:t>
              </a:r>
              <a:r>
                <a:rPr lang="en-US" sz="2325" dirty="0" err="1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правопреемник</a:t>
              </a:r>
              <a:r>
                <a:rPr lang="en-US" sz="2325" dirty="0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 </a:t>
              </a:r>
              <a:r>
                <a:rPr lang="en-US" sz="2325" dirty="0" err="1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ОсОО</a:t>
              </a:r>
              <a:r>
                <a:rPr lang="en-US" sz="2325" dirty="0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 «</a:t>
              </a:r>
              <a:r>
                <a:rPr lang="en-US" sz="2325" dirty="0" err="1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Континент</a:t>
              </a:r>
              <a:r>
                <a:rPr lang="en-US" sz="2325" dirty="0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 </a:t>
              </a:r>
              <a:r>
                <a:rPr lang="en-US" sz="2325" dirty="0" err="1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Принт</a:t>
              </a:r>
              <a:r>
                <a:rPr lang="en-US" sz="2325" dirty="0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» </a:t>
              </a:r>
              <a:r>
                <a:rPr lang="en-US" sz="2325" dirty="0" err="1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производил</a:t>
              </a:r>
              <a:r>
                <a:rPr lang="en-US" sz="2325" dirty="0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 </a:t>
              </a:r>
              <a:r>
                <a:rPr lang="en-US" sz="2325" dirty="0" err="1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ежемесячные</a:t>
              </a:r>
              <a:r>
                <a:rPr lang="en-US" sz="2325" dirty="0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 </a:t>
              </a:r>
              <a:r>
                <a:rPr lang="en-US" sz="2325" dirty="0" err="1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погашения</a:t>
              </a:r>
              <a:r>
                <a:rPr lang="en-US" sz="2325" dirty="0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 </a:t>
              </a:r>
              <a:r>
                <a:rPr lang="en-US" sz="2325" dirty="0" err="1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по</a:t>
              </a:r>
              <a:r>
                <a:rPr lang="en-US" sz="2325" dirty="0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 </a:t>
              </a:r>
              <a:r>
                <a:rPr lang="en-US" sz="2325" dirty="0" err="1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кредиту</a:t>
              </a:r>
              <a:r>
                <a:rPr lang="en-US" sz="2325" dirty="0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, </a:t>
              </a:r>
              <a:r>
                <a:rPr lang="en-US" sz="2325" dirty="0" err="1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согласно</a:t>
              </a:r>
              <a:r>
                <a:rPr lang="en-US" sz="2325" dirty="0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 </a:t>
              </a:r>
              <a:r>
                <a:rPr lang="en-US" sz="2325" dirty="0" err="1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Соглашения</a:t>
              </a:r>
              <a:r>
                <a:rPr lang="en-US" sz="2325" dirty="0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 о </a:t>
              </a:r>
              <a:r>
                <a:rPr lang="en-US" sz="2325" dirty="0" err="1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погашении</a:t>
              </a:r>
              <a:r>
                <a:rPr lang="en-US" sz="2325" dirty="0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 </a:t>
              </a:r>
              <a:r>
                <a:rPr lang="en-US" sz="2325" dirty="0" err="1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долга</a:t>
              </a:r>
              <a:r>
                <a:rPr lang="en-US" sz="2325" dirty="0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.  </a:t>
              </a:r>
              <a:r>
                <a:rPr lang="en-US" sz="2325" dirty="0" err="1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Всего</a:t>
              </a:r>
              <a:r>
                <a:rPr lang="en-US" sz="2325" dirty="0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 </a:t>
              </a:r>
              <a:r>
                <a:rPr lang="en-US" sz="2325" dirty="0" err="1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погашено</a:t>
              </a:r>
              <a:r>
                <a:rPr lang="en-US" sz="2325" dirty="0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  3</a:t>
              </a:r>
              <a:r>
                <a:rPr lang="ru-RU" sz="2325" dirty="0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60 2</a:t>
              </a:r>
              <a:r>
                <a:rPr lang="en-US" sz="2325" dirty="0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60 </a:t>
              </a:r>
              <a:r>
                <a:rPr lang="en-US" sz="2325" dirty="0" err="1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евро</a:t>
              </a:r>
              <a:r>
                <a:rPr lang="ru-RU" sz="2325" dirty="0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.</a:t>
              </a:r>
            </a:p>
            <a:p>
              <a:pPr algn="just">
                <a:lnSpc>
                  <a:spcPts val="3347"/>
                </a:lnSpc>
              </a:pPr>
              <a:r>
                <a:rPr lang="en-US" sz="2325" dirty="0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 </a:t>
              </a:r>
              <a:r>
                <a:rPr lang="en-US" sz="2325" dirty="0" err="1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Остаток</a:t>
              </a:r>
              <a:r>
                <a:rPr lang="en-US" sz="2325" dirty="0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 </a:t>
              </a:r>
              <a:r>
                <a:rPr lang="en-US" sz="2325" dirty="0" err="1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задолженности</a:t>
              </a:r>
              <a:r>
                <a:rPr lang="en-US" sz="2325" dirty="0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 </a:t>
              </a:r>
              <a:r>
                <a:rPr lang="en-US" sz="2325" dirty="0" err="1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по</a:t>
              </a:r>
              <a:r>
                <a:rPr lang="en-US" sz="2325" dirty="0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 </a:t>
              </a:r>
              <a:r>
                <a:rPr lang="en-US" sz="2325" dirty="0" err="1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основному</a:t>
              </a:r>
              <a:r>
                <a:rPr lang="en-US" sz="2325" dirty="0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 </a:t>
              </a:r>
              <a:r>
                <a:rPr lang="en-US" sz="2325" dirty="0" err="1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долгу</a:t>
              </a:r>
              <a:r>
                <a:rPr lang="en-US" sz="2325" dirty="0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- </a:t>
              </a:r>
              <a:r>
                <a:rPr lang="ru-RU" sz="2325" dirty="0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271 </a:t>
              </a:r>
              <a:r>
                <a:rPr lang="en-US" sz="2325" dirty="0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740 </a:t>
              </a:r>
              <a:r>
                <a:rPr lang="en-US" sz="2325" dirty="0" err="1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евро</a:t>
              </a:r>
              <a:r>
                <a:rPr lang="en-US" sz="2325" dirty="0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 и </a:t>
              </a:r>
              <a:r>
                <a:rPr lang="en-US" sz="2325" dirty="0" err="1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по</a:t>
              </a:r>
              <a:r>
                <a:rPr lang="en-US" sz="2325" dirty="0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 </a:t>
              </a:r>
              <a:r>
                <a:rPr lang="en-US" sz="2325" dirty="0" err="1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начисленным</a:t>
              </a:r>
              <a:r>
                <a:rPr lang="en-US" sz="2325" dirty="0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 </a:t>
              </a:r>
              <a:r>
                <a:rPr lang="en-US" sz="2325" dirty="0" err="1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процентам</a:t>
              </a:r>
              <a:r>
                <a:rPr lang="en-US" sz="2325" dirty="0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 – 56 347,15 </a:t>
              </a:r>
              <a:r>
                <a:rPr lang="en-US" sz="2325" dirty="0" err="1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евро</a:t>
              </a:r>
              <a:r>
                <a:rPr lang="en-US" sz="2325" dirty="0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. </a:t>
              </a:r>
              <a:r>
                <a:rPr lang="ru-RU" sz="2325" dirty="0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В</a:t>
              </a:r>
              <a:r>
                <a:rPr lang="en-US" sz="2325" dirty="0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 </a:t>
              </a:r>
              <a:r>
                <a:rPr lang="en-US" sz="2325" dirty="0" err="1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связи</a:t>
              </a:r>
              <a:r>
                <a:rPr lang="en-US" sz="2325" dirty="0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 с </a:t>
              </a:r>
              <a:r>
                <a:rPr lang="ru-RU" sz="2325" dirty="0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передачей</a:t>
              </a:r>
              <a:r>
                <a:rPr lang="en-US" sz="2325" dirty="0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,</a:t>
              </a:r>
              <a:r>
                <a:rPr lang="ru-RU" sz="2325" dirty="0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 на основании </a:t>
              </a:r>
              <a:r>
                <a:rPr lang="en-US" sz="2325" dirty="0" err="1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распоряжени</a:t>
              </a:r>
              <a:r>
                <a:rPr lang="ru-RU" sz="2325" dirty="0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я</a:t>
              </a:r>
              <a:r>
                <a:rPr lang="en-US" sz="2325" dirty="0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 </a:t>
              </a:r>
              <a:r>
                <a:rPr lang="en-US" sz="2325" dirty="0" err="1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Кабинета</a:t>
              </a:r>
              <a:r>
                <a:rPr lang="en-US" sz="2325" dirty="0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 </a:t>
              </a:r>
              <a:r>
                <a:rPr lang="en-US" sz="2325" dirty="0" err="1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Министров</a:t>
              </a:r>
              <a:r>
                <a:rPr lang="en-US" sz="2325" dirty="0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 КР </a:t>
              </a:r>
              <a:r>
                <a:rPr lang="en-US" sz="2325" dirty="0" err="1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от</a:t>
              </a:r>
              <a:r>
                <a:rPr lang="en-US" sz="2325" dirty="0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 16.05.2024 </a:t>
              </a:r>
              <a:r>
                <a:rPr lang="en-US" sz="2325" dirty="0" err="1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года</a:t>
              </a:r>
              <a:r>
                <a:rPr lang="en-US" sz="2325" dirty="0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 №246-р, </a:t>
              </a:r>
              <a:r>
                <a:rPr lang="en-US" sz="2325" dirty="0" err="1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оборудовани</a:t>
              </a:r>
              <a:r>
                <a:rPr lang="ru-RU" sz="2325" dirty="0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я</a:t>
              </a:r>
              <a:r>
                <a:rPr lang="en-US" sz="2325" dirty="0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 и </a:t>
              </a:r>
              <a:r>
                <a:rPr lang="en-US" sz="2325" dirty="0" err="1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недвижимо</a:t>
              </a:r>
              <a:r>
                <a:rPr lang="ru-RU" sz="2325" dirty="0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го</a:t>
              </a:r>
              <a:r>
                <a:rPr lang="en-US" sz="2325" dirty="0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 </a:t>
              </a:r>
              <a:r>
                <a:rPr lang="en-US" sz="2325" dirty="0" err="1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имуществ</a:t>
              </a:r>
              <a:r>
                <a:rPr lang="ru-RU" sz="2325" dirty="0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а</a:t>
              </a:r>
              <a:r>
                <a:rPr lang="en-US" sz="2325" dirty="0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 </a:t>
              </a:r>
              <a:r>
                <a:rPr lang="en-US" sz="2325" dirty="0" err="1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ОсОО</a:t>
              </a:r>
              <a:r>
                <a:rPr lang="en-US" sz="2325" dirty="0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 «</a:t>
              </a:r>
              <a:r>
                <a:rPr lang="en-US" sz="2325" dirty="0" err="1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Гознак</a:t>
              </a:r>
              <a:r>
                <a:rPr lang="en-US" sz="2325" dirty="0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» в ОАО “</a:t>
              </a:r>
              <a:r>
                <a:rPr lang="en-US" sz="2325" dirty="0" err="1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Учкун</a:t>
              </a:r>
              <a:r>
                <a:rPr lang="en-US" sz="2325" dirty="0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”. </a:t>
              </a:r>
              <a:r>
                <a:rPr lang="ru-RU" sz="2325" dirty="0" err="1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ОсОО</a:t>
              </a:r>
              <a:r>
                <a:rPr lang="ru-RU" sz="2325" dirty="0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 «Гознак» прекратил погашения, а </a:t>
              </a:r>
              <a:r>
                <a:rPr lang="en-US" sz="2325" dirty="0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ОАО «</a:t>
              </a:r>
              <a:r>
                <a:rPr lang="en-US" sz="2325" dirty="0" err="1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Учкун</a:t>
              </a:r>
              <a:r>
                <a:rPr lang="en-US" sz="2325" dirty="0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» </a:t>
              </a:r>
              <a:r>
                <a:rPr lang="en-US" sz="2325" dirty="0" err="1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отказывается</a:t>
              </a:r>
              <a:r>
                <a:rPr lang="en-US" sz="2325" dirty="0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 </a:t>
              </a:r>
              <a:r>
                <a:rPr lang="en-US" sz="2325" dirty="0" err="1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принять</a:t>
              </a:r>
              <a:r>
                <a:rPr lang="en-US" sz="2325" dirty="0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 </a:t>
              </a:r>
              <a:r>
                <a:rPr lang="en-US" sz="2325" dirty="0" err="1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финансовы</a:t>
              </a:r>
              <a:r>
                <a:rPr lang="ru-RU" sz="2325" dirty="0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е</a:t>
              </a:r>
              <a:r>
                <a:rPr lang="en-US" sz="2325" dirty="0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 </a:t>
              </a:r>
              <a:r>
                <a:rPr lang="en-US" sz="2325" dirty="0" err="1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обязательства</a:t>
              </a:r>
              <a:r>
                <a:rPr lang="ru-RU" sz="2325" dirty="0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 перед АУБ</a:t>
              </a:r>
              <a:r>
                <a:rPr lang="en-US" sz="2325" dirty="0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. </a:t>
              </a:r>
              <a:r>
                <a:rPr lang="en-US" sz="2325" dirty="0" err="1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ОсОО</a:t>
              </a:r>
              <a:r>
                <a:rPr lang="en-US" sz="2325" dirty="0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 “</a:t>
              </a:r>
              <a:r>
                <a:rPr lang="en-US" sz="2325" dirty="0" err="1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Гознак</a:t>
              </a:r>
              <a:r>
                <a:rPr lang="en-US" sz="2325" dirty="0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” </a:t>
              </a:r>
              <a:r>
                <a:rPr lang="en-US" sz="2325" dirty="0" err="1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письмом</a:t>
              </a:r>
              <a:r>
                <a:rPr lang="en-US" sz="2325" dirty="0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 </a:t>
              </a:r>
              <a:r>
                <a:rPr lang="en-US" sz="2325" dirty="0" err="1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от</a:t>
              </a:r>
              <a:r>
                <a:rPr lang="en-US" sz="2325" dirty="0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 28.01.2025 </a:t>
              </a:r>
              <a:r>
                <a:rPr lang="en-US" sz="2325" dirty="0" err="1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года</a:t>
              </a:r>
              <a:r>
                <a:rPr lang="en-US" sz="2325" dirty="0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 </a:t>
              </a:r>
              <a:r>
                <a:rPr lang="en-US" sz="2325" dirty="0" err="1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уведом</a:t>
              </a:r>
              <a:r>
                <a:rPr lang="ru-RU" sz="2325" dirty="0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я</a:t>
              </a:r>
              <a:r>
                <a:rPr lang="en-US" sz="2325" dirty="0" err="1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ло</a:t>
              </a:r>
              <a:r>
                <a:rPr lang="en-US" sz="2325" dirty="0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 </a:t>
              </a:r>
              <a:r>
                <a:rPr lang="en-US" sz="2325" dirty="0" err="1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ликвидатора</a:t>
              </a:r>
              <a:r>
                <a:rPr lang="en-US" sz="2325" dirty="0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 АУБ о </a:t>
              </a:r>
              <a:r>
                <a:rPr lang="en-US" sz="2325" dirty="0" err="1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том</a:t>
              </a:r>
              <a:r>
                <a:rPr lang="en-US" sz="2325" dirty="0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, </a:t>
              </a:r>
              <a:r>
                <a:rPr lang="en-US" sz="2325" dirty="0" err="1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что</a:t>
              </a:r>
              <a:r>
                <a:rPr lang="en-US" sz="2325" dirty="0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 </a:t>
              </a:r>
              <a:r>
                <a:rPr lang="en-US" sz="2325" dirty="0" err="1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после</a:t>
              </a:r>
              <a:r>
                <a:rPr lang="en-US" sz="2325" dirty="0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 </a:t>
              </a:r>
              <a:r>
                <a:rPr lang="en-US" sz="2325" dirty="0" err="1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передачи</a:t>
              </a:r>
              <a:r>
                <a:rPr lang="en-US" sz="2325" dirty="0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 </a:t>
              </a:r>
              <a:r>
                <a:rPr lang="en-US" sz="2325" dirty="0" err="1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имущества</a:t>
              </a:r>
              <a:r>
                <a:rPr lang="en-US" sz="2325" dirty="0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 ОАО «</a:t>
              </a:r>
              <a:r>
                <a:rPr lang="en-US" sz="2325" dirty="0" err="1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Учкун</a:t>
              </a:r>
              <a:r>
                <a:rPr lang="en-US" sz="2325" dirty="0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», </a:t>
              </a:r>
              <a:r>
                <a:rPr lang="en-US" sz="2325" dirty="0" err="1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он</a:t>
              </a:r>
              <a:r>
                <a:rPr lang="en-US" sz="2325" dirty="0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 </a:t>
              </a:r>
              <a:r>
                <a:rPr lang="en-US" sz="2325" dirty="0" err="1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подлежит</a:t>
              </a:r>
              <a:r>
                <a:rPr lang="en-US" sz="2325" dirty="0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 в </a:t>
              </a:r>
              <a:r>
                <a:rPr lang="en-US" sz="2325" dirty="0" err="1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дальнейшем</a:t>
              </a:r>
              <a:r>
                <a:rPr lang="en-US" sz="2325" dirty="0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 </a:t>
              </a:r>
              <a:r>
                <a:rPr lang="en-US" sz="2325" dirty="0" err="1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ликвидации</a:t>
              </a:r>
              <a:r>
                <a:rPr lang="ru-RU" sz="2325" dirty="0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.</a:t>
              </a:r>
            </a:p>
            <a:p>
              <a:pPr algn="just">
                <a:lnSpc>
                  <a:spcPts val="3347"/>
                </a:lnSpc>
              </a:pPr>
              <a:r>
                <a:rPr lang="en-US" sz="2325" dirty="0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 </a:t>
              </a:r>
              <a:r>
                <a:rPr lang="ru-RU" sz="2325" dirty="0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 Агентством ведутся переговоры с </a:t>
              </a:r>
              <a:r>
                <a:rPr lang="en-US" sz="2325" dirty="0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 ОАО «</a:t>
              </a:r>
              <a:r>
                <a:rPr lang="en-US" sz="2325" dirty="0" err="1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Учкун</a:t>
              </a:r>
              <a:r>
                <a:rPr lang="en-US" sz="2325" dirty="0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» </a:t>
              </a:r>
              <a:r>
                <a:rPr lang="ru-RU" sz="2325" dirty="0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о принятии обязательств по </a:t>
              </a:r>
              <a:r>
                <a:rPr lang="en-US" sz="2325" dirty="0" err="1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погашени</a:t>
              </a:r>
              <a:r>
                <a:rPr lang="ru-RU" sz="2325" dirty="0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ю</a:t>
              </a:r>
              <a:r>
                <a:rPr lang="en-US" sz="2325" dirty="0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 </a:t>
              </a:r>
              <a:r>
                <a:rPr lang="en-US" sz="2325" dirty="0" err="1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кредита</a:t>
              </a:r>
              <a:r>
                <a:rPr lang="ru-RU" sz="2325" dirty="0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 АУБ.</a:t>
              </a:r>
            </a:p>
            <a:p>
              <a:pPr algn="just">
                <a:lnSpc>
                  <a:spcPts val="3347"/>
                </a:lnSpc>
              </a:pPr>
              <a:endParaRPr lang="ru-RU" sz="2325" dirty="0">
                <a:solidFill>
                  <a:srgbClr val="000000"/>
                </a:solidFill>
                <a:latin typeface="Times New Roman" panose="02020603050405020304" pitchFamily="18" charset="0"/>
                <a:ea typeface="Public Sans Thin"/>
                <a:cs typeface="Times New Roman" panose="02020603050405020304" pitchFamily="18" charset="0"/>
                <a:sym typeface="Public Sans Thin"/>
              </a:endParaRPr>
            </a:p>
            <a:p>
              <a:pPr algn="just">
                <a:lnSpc>
                  <a:spcPts val="3347"/>
                </a:lnSpc>
              </a:pPr>
              <a:r>
                <a:rPr lang="en-US" sz="2325" dirty="0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 </a:t>
              </a:r>
              <a:r>
                <a:rPr lang="ru-RU" sz="2325" dirty="0">
                  <a:solidFill>
                    <a:srgbClr val="000000"/>
                  </a:solidFill>
                  <a:latin typeface="Times New Roman" panose="02020603050405020304" pitchFamily="18" charset="0"/>
                  <a:ea typeface="Public Sans Thin"/>
                  <a:cs typeface="Times New Roman" panose="02020603050405020304" pitchFamily="18" charset="0"/>
                  <a:sym typeface="Public Sans Thin"/>
                </a:rPr>
                <a:t>2. Кредит ЗАО «Ала-Арчинское ПМК», без залогового обеспечения. Есть решение суда о взыскании ссудной задолженности, но взыскание безнадежно в связи с отсутствием имущества у должника. </a:t>
              </a:r>
            </a:p>
            <a:p>
              <a:pPr algn="just">
                <a:lnSpc>
                  <a:spcPts val="3347"/>
                </a:lnSpc>
              </a:pPr>
              <a:endParaRPr lang="ru-RU" sz="2325" dirty="0">
                <a:solidFill>
                  <a:srgbClr val="000000"/>
                </a:solidFill>
                <a:latin typeface="Times New Roman" panose="02020603050405020304" pitchFamily="18" charset="0"/>
                <a:ea typeface="Public Sans Thin"/>
                <a:cs typeface="Times New Roman" panose="02020603050405020304" pitchFamily="18" charset="0"/>
                <a:sym typeface="Public Sans Thin"/>
              </a:endParaRPr>
            </a:p>
            <a:p>
              <a:pPr algn="just">
                <a:lnSpc>
                  <a:spcPts val="3347"/>
                </a:lnSpc>
              </a:pPr>
              <a:r>
                <a:rPr lang="ru-RU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3. По выкупу прочей собственности банка- жилого дома в жилмассиве «</a:t>
              </a:r>
              <a:r>
                <a:rPr lang="ru-RU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Учкун</a:t>
              </a:r>
              <a:r>
                <a: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». На основании Соглашения о поэтапном выкупе от  15 мая 2023 года </a:t>
              </a:r>
              <a:r>
                <a:rPr lang="ru-RU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Моноловым</a:t>
              </a:r>
              <a:r>
                <a: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М. выкуплен жилой дом на сумму 4 045,5 тыс. сом. </a:t>
              </a:r>
              <a:endPara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Public Sans Thin"/>
                <a:cs typeface="Times New Roman" panose="02020603050405020304" pitchFamily="18" charset="0"/>
                <a:sym typeface="Public Sans Thin"/>
              </a:endParaRPr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1ED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667C5A5-70E7-AB2A-7A6F-386747C75E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5">
            <a:extLst>
              <a:ext uri="{FF2B5EF4-FFF2-40B4-BE49-F238E27FC236}">
                <a16:creationId xmlns:a16="http://schemas.microsoft.com/office/drawing/2014/main" id="{49112AAB-EA8D-AA03-C821-0AFE494EBC8E}"/>
              </a:ext>
            </a:extLst>
          </p:cNvPr>
          <p:cNvGrpSpPr/>
          <p:nvPr/>
        </p:nvGrpSpPr>
        <p:grpSpPr>
          <a:xfrm>
            <a:off x="1257300" y="1838793"/>
            <a:ext cx="15773400" cy="7882024"/>
            <a:chOff x="0" y="0"/>
            <a:chExt cx="21031200" cy="10509366"/>
          </a:xfrm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AD42EAE2-5D98-901C-545F-157E65892505}"/>
                </a:ext>
              </a:extLst>
            </p:cNvPr>
            <p:cNvSpPr/>
            <p:nvPr/>
          </p:nvSpPr>
          <p:spPr>
            <a:xfrm>
              <a:off x="0" y="0"/>
              <a:ext cx="21031200" cy="10509366"/>
            </a:xfrm>
            <a:custGeom>
              <a:avLst/>
              <a:gdLst/>
              <a:ahLst/>
              <a:cxnLst/>
              <a:rect l="l" t="t" r="r" b="b"/>
              <a:pathLst>
                <a:path w="21031200" h="10509366">
                  <a:moveTo>
                    <a:pt x="0" y="0"/>
                  </a:moveTo>
                  <a:lnTo>
                    <a:pt x="21031200" y="0"/>
                  </a:lnTo>
                  <a:lnTo>
                    <a:pt x="21031200" y="10509366"/>
                  </a:lnTo>
                  <a:lnTo>
                    <a:pt x="0" y="10509366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id="7" name="TextBox 7">
              <a:extLst>
                <a:ext uri="{FF2B5EF4-FFF2-40B4-BE49-F238E27FC236}">
                  <a16:creationId xmlns:a16="http://schemas.microsoft.com/office/drawing/2014/main" id="{7DF9B6B0-E5A6-2FCD-C6BC-0A798D1BC7B7}"/>
                </a:ext>
              </a:extLst>
            </p:cNvPr>
            <p:cNvSpPr txBox="1"/>
            <p:nvPr/>
          </p:nvSpPr>
          <p:spPr>
            <a:xfrm>
              <a:off x="0" y="-57150"/>
              <a:ext cx="21031200" cy="10566516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just">
                <a:lnSpc>
                  <a:spcPts val="3347"/>
                </a:lnSpc>
              </a:pPr>
              <a:r>
                <a:rPr lang="ru-RU" sz="2325" dirty="0">
                  <a:solidFill>
                    <a:srgbClr val="000000"/>
                  </a:solidFill>
                  <a:ea typeface="Public Sans Thin"/>
                  <a:cs typeface="Public Sans Thin"/>
                  <a:sym typeface="Public Sans Thin"/>
                </a:rPr>
                <a:t>4.</a:t>
              </a:r>
              <a:endParaRPr lang="ru-RU" sz="2400" dirty="0">
                <a:solidFill>
                  <a:srgbClr val="000000"/>
                </a:solidFill>
                <a:ea typeface="Public Sans Thin"/>
                <a:cs typeface="Public Sans Thin"/>
                <a:sym typeface="Public Sans Thin"/>
              </a:endParaRP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9A87EEB0-40B8-24C9-905F-E1B2F49D8C0B}"/>
              </a:ext>
            </a:extLst>
          </p:cNvPr>
          <p:cNvSpPr txBox="1"/>
          <p:nvPr/>
        </p:nvSpPr>
        <p:spPr>
          <a:xfrm>
            <a:off x="1066800" y="1028700"/>
            <a:ext cx="15773400" cy="6648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ky-KG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			</a:t>
            </a:r>
            <a:r>
              <a:rPr lang="ky-KG" sz="310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Работа по удовлетворению требований кредиторов АУБ </a:t>
            </a:r>
          </a:p>
          <a:p>
            <a:pPr marL="45720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ky-KG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октябре 2025 года п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роведена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работа </a:t>
            </a:r>
            <a:r>
              <a:rPr lang="ky-KG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 анализу и выявлению отсутствующих кредиторов 5 очереди (закрытие юр. лиц, отсутствие адресов и аналитических данных). На основании выявленных фактов Агентство обратилось в Ленинский районный суд с заявление 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 опротестовании отдельных требований кредиторов АУБ. </a:t>
            </a:r>
          </a:p>
          <a:p>
            <a:pPr marL="45720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Определением Ленинского районного суда г. Бишкек от </a:t>
            </a:r>
            <a:r>
              <a:rPr lang="ky-KG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 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декабря 2025 года исключены из перечня принятых требований кредиторы и включены в перечень опротестованных требований 22 кредитора на сумму 133 400,0 тыс. сомов. </a:t>
            </a:r>
            <a:r>
              <a:rPr lang="ky-KG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 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 итогам проведенных работ по взысканию и продажи активов, Агентством аккумулированы 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расчетном счете ликвидатора АУБ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денежные средства на сумму </a:t>
            </a:r>
            <a:r>
              <a:rPr lang="ru-RU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11 230,0 тыс. сом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 24 декабря 2025 года ликвидатором АУБ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начат третий транш выплат кредиторам 5 очереди (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всего 55 кредиторов 5 очереди на сумму 659 564,3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тыс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сом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), о чем было размещено объявление в газете «Эркин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Тоо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 от 26 декабря 2025 года и на сайте АЗД. Накопленные денежные средства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размере 11 230,0 тыс. сомов распределены между кредиторами 5 очереди исходя из суммы обязательств перед каждым кредитором и их количеством в пропорциональном соотношении 2,08%.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04635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1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457200" y="2171700"/>
            <a:ext cx="9144000" cy="5069731"/>
          </a:xfrm>
          <a:prstGeom prst="rect">
            <a:avLst/>
          </a:prstGeom>
          <a:solidFill>
            <a:srgbClr val="65212A"/>
          </a:solidFill>
        </p:spPr>
        <p:txBody>
          <a:bodyPr/>
          <a:lstStyle/>
          <a:p>
            <a:r>
              <a:rPr lang="ru-RU" sz="3200" dirty="0">
                <a:solidFill>
                  <a:srgbClr val="F4F1ED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Продолжить работу по взысканию остатка задолженности по кредиту </a:t>
            </a:r>
            <a:r>
              <a:rPr lang="ru-RU" sz="3200" dirty="0" err="1">
                <a:solidFill>
                  <a:srgbClr val="F4F1ED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ОсОО</a:t>
            </a:r>
            <a:r>
              <a:rPr lang="ru-RU" sz="3200" dirty="0">
                <a:solidFill>
                  <a:srgbClr val="F4F1ED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 «Континент Принт».</a:t>
            </a:r>
          </a:p>
          <a:p>
            <a:endParaRPr lang="ru-RU" sz="3200" dirty="0">
              <a:solidFill>
                <a:srgbClr val="F4F1ED"/>
              </a:solidFill>
              <a:latin typeface="Public Sans Thin"/>
              <a:ea typeface="Public Sans Thin"/>
              <a:cs typeface="Public Sans Thin"/>
              <a:sym typeface="Public Sans Thin"/>
            </a:endParaRPr>
          </a:p>
          <a:p>
            <a:pPr algn="just"/>
            <a:r>
              <a:rPr lang="ru-RU" sz="3200" dirty="0">
                <a:solidFill>
                  <a:srgbClr val="F4F1ED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По </a:t>
            </a:r>
            <a:r>
              <a:rPr lang="en-US" sz="3200" dirty="0" err="1">
                <a:solidFill>
                  <a:srgbClr val="F4F1ED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результат</a:t>
            </a:r>
            <a:r>
              <a:rPr lang="ru-RU" sz="3200" dirty="0" err="1">
                <a:solidFill>
                  <a:srgbClr val="F4F1ED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ам</a:t>
            </a:r>
            <a:r>
              <a:rPr lang="en-US" sz="3200" dirty="0">
                <a:solidFill>
                  <a:srgbClr val="F4F1ED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 </a:t>
            </a:r>
            <a:r>
              <a:rPr lang="ru-RU" sz="3200" dirty="0">
                <a:solidFill>
                  <a:srgbClr val="F4F1ED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погашения кредита </a:t>
            </a:r>
            <a:r>
              <a:rPr lang="ru-RU" sz="3200" dirty="0" err="1">
                <a:solidFill>
                  <a:srgbClr val="F4F1ED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ОсОО</a:t>
            </a:r>
            <a:r>
              <a:rPr lang="ru-RU" sz="3200" dirty="0">
                <a:solidFill>
                  <a:srgbClr val="F4F1ED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 «Континент Принт» до конца 2026 года произвести четвертый транш </a:t>
            </a:r>
            <a:r>
              <a:rPr lang="en-US" sz="3200" dirty="0" err="1">
                <a:solidFill>
                  <a:srgbClr val="F4F1ED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выплат</a:t>
            </a:r>
            <a:r>
              <a:rPr lang="en-US" sz="3200" dirty="0">
                <a:solidFill>
                  <a:srgbClr val="F4F1ED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 </a:t>
            </a:r>
            <a:r>
              <a:rPr lang="en-US" sz="3200" dirty="0" err="1">
                <a:solidFill>
                  <a:srgbClr val="F4F1ED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кредиторам</a:t>
            </a:r>
            <a:r>
              <a:rPr lang="en-US" sz="3200" dirty="0">
                <a:solidFill>
                  <a:srgbClr val="F4F1ED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 5 </a:t>
            </a:r>
            <a:r>
              <a:rPr lang="en-US" sz="3200" dirty="0" err="1">
                <a:solidFill>
                  <a:srgbClr val="F4F1ED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очереди</a:t>
            </a:r>
            <a:r>
              <a:rPr lang="en-US" sz="3200" dirty="0">
                <a:solidFill>
                  <a:srgbClr val="F4F1ED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 (</a:t>
            </a:r>
            <a:r>
              <a:rPr lang="ru-RU" sz="3200" dirty="0">
                <a:solidFill>
                  <a:srgbClr val="F4F1ED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55</a:t>
            </a:r>
            <a:r>
              <a:rPr lang="en-US" sz="3200" dirty="0">
                <a:solidFill>
                  <a:srgbClr val="F4F1ED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 </a:t>
            </a:r>
            <a:r>
              <a:rPr lang="en-US" sz="3200" dirty="0" err="1">
                <a:solidFill>
                  <a:srgbClr val="F4F1ED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кредитор</a:t>
            </a:r>
            <a:r>
              <a:rPr lang="ru-RU" sz="3200" dirty="0">
                <a:solidFill>
                  <a:srgbClr val="F4F1ED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а</a:t>
            </a:r>
            <a:r>
              <a:rPr lang="en-US" sz="3200" dirty="0">
                <a:solidFill>
                  <a:srgbClr val="F4F1ED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).</a:t>
            </a:r>
          </a:p>
          <a:p>
            <a:endParaRPr lang="ru-RU" dirty="0"/>
          </a:p>
        </p:txBody>
      </p:sp>
      <p:sp>
        <p:nvSpPr>
          <p:cNvPr id="3" name="TextBox 3"/>
          <p:cNvSpPr txBox="1"/>
          <p:nvPr/>
        </p:nvSpPr>
        <p:spPr>
          <a:xfrm>
            <a:off x="2509492" y="602561"/>
            <a:ext cx="13269016" cy="11659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9359"/>
              </a:lnSpc>
            </a:pPr>
            <a:r>
              <a:rPr lang="en-US" sz="7199">
                <a:solidFill>
                  <a:srgbClr val="000000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Планируемые мероприятия:</a:t>
            </a:r>
          </a:p>
        </p:txBody>
      </p:sp>
      <p:sp>
        <p:nvSpPr>
          <p:cNvPr id="6" name="AutoShape 6"/>
          <p:cNvSpPr/>
          <p:nvPr/>
        </p:nvSpPr>
        <p:spPr>
          <a:xfrm>
            <a:off x="4699600" y="7799090"/>
            <a:ext cx="8888800" cy="4621253"/>
          </a:xfrm>
          <a:prstGeom prst="rect">
            <a:avLst/>
          </a:prstGeom>
          <a:solidFill>
            <a:srgbClr val="65212A"/>
          </a:solidFill>
        </p:spPr>
      </p:sp>
      <p:sp>
        <p:nvSpPr>
          <p:cNvPr id="7" name="AutoShape 7"/>
          <p:cNvSpPr/>
          <p:nvPr/>
        </p:nvSpPr>
        <p:spPr>
          <a:xfrm>
            <a:off x="9601200" y="3023403"/>
            <a:ext cx="8888800" cy="4621253"/>
          </a:xfrm>
          <a:prstGeom prst="rect">
            <a:avLst/>
          </a:prstGeom>
          <a:solidFill>
            <a:srgbClr val="65212A"/>
          </a:solidFill>
        </p:spPr>
        <p:txBody>
          <a:bodyPr/>
          <a:lstStyle/>
          <a:p>
            <a:r>
              <a:rPr lang="ru-RU" sz="3200" dirty="0">
                <a:solidFill>
                  <a:schemeClr val="bg1"/>
                </a:solidFill>
              </a:rPr>
              <a:t>После окончания всех мероприятий по взысканию, продажи и выплате требований кредиторов, начать мероприятия по завершению процедуры ликвидации АУБ: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chemeClr val="bg1"/>
                </a:solidFill>
              </a:rPr>
              <a:t>Представление заключительного отчета в НБКР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chemeClr val="bg1"/>
                </a:solidFill>
              </a:rPr>
              <a:t>Утверждение судом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chemeClr val="bg1"/>
                </a:solidFill>
              </a:rPr>
              <a:t>Ликвидация в органах юстиции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10467988" y="3215010"/>
            <a:ext cx="7015524" cy="41081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3523"/>
              </a:lnSpc>
            </a:pPr>
            <a:endParaRPr lang="en-US" sz="2517" dirty="0">
              <a:solidFill>
                <a:srgbClr val="F4F1ED"/>
              </a:solidFill>
              <a:latin typeface="Public Sans Thin"/>
              <a:ea typeface="Public Sans Thin"/>
              <a:cs typeface="Public Sans Thin"/>
              <a:sym typeface="Public Sans Thin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5279785" y="7944837"/>
            <a:ext cx="7728431" cy="234216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551"/>
              </a:lnSpc>
            </a:pPr>
            <a:r>
              <a:rPr lang="en-US" sz="2536" b="1">
                <a:solidFill>
                  <a:srgbClr val="F4F1ED"/>
                </a:solidFill>
                <a:latin typeface="Public Sans Thin Bold"/>
                <a:ea typeface="Public Sans Thin Bold"/>
                <a:cs typeface="Public Sans Thin Bold"/>
                <a:sym typeface="Public Sans Thin Bold"/>
              </a:rPr>
              <a:t>ДЛЯ СВЕДЕНИЯ </a:t>
            </a:r>
          </a:p>
          <a:p>
            <a:pPr algn="ctr">
              <a:lnSpc>
                <a:spcPts val="3551"/>
              </a:lnSpc>
            </a:pPr>
            <a:endParaRPr lang="en-US" sz="2536" b="1">
              <a:solidFill>
                <a:srgbClr val="F4F1ED"/>
              </a:solidFill>
              <a:latin typeface="Public Sans Thin Bold"/>
              <a:ea typeface="Public Sans Thin Bold"/>
              <a:cs typeface="Public Sans Thin Bold"/>
              <a:sym typeface="Public Sans Thin Bold"/>
            </a:endParaRPr>
          </a:p>
          <a:p>
            <a:pPr marL="0" lvl="0" indent="0" algn="ctr">
              <a:lnSpc>
                <a:spcPts val="2851"/>
              </a:lnSpc>
            </a:pPr>
            <a:r>
              <a:rPr lang="en-US" sz="2036">
                <a:solidFill>
                  <a:srgbClr val="F4F1ED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ОСТАТОК ТРЕБОВАНИЙ КРЕДИТОРОВ 6 ОЧЕРЕДИ -   2 кредитора на сумму 2 255,2 тыс. сом</a:t>
            </a:r>
          </a:p>
          <a:p>
            <a:pPr marL="0" lvl="0" indent="0" algn="ctr">
              <a:lnSpc>
                <a:spcPts val="2851"/>
              </a:lnSpc>
            </a:pPr>
            <a:r>
              <a:rPr lang="en-US" sz="2036">
                <a:solidFill>
                  <a:srgbClr val="F4F1ED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ОСТАТОК  ТРЕБОВАНИЙ КРЕДИТОРОВ 7-8 ОЧЕРЕДИ- 653 кредитора на 1 427 536 тыс. сом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1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028700" y="1028700"/>
            <a:ext cx="16230600" cy="8229600"/>
            <a:chOff x="0" y="0"/>
            <a:chExt cx="5490351" cy="278384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5490351" cy="2783840"/>
            </a:xfrm>
            <a:custGeom>
              <a:avLst/>
              <a:gdLst/>
              <a:ahLst/>
              <a:cxnLst/>
              <a:rect l="l" t="t" r="r" b="b"/>
              <a:pathLst>
                <a:path w="5490351" h="2783840">
                  <a:moveTo>
                    <a:pt x="5365891" y="2783840"/>
                  </a:moveTo>
                  <a:lnTo>
                    <a:pt x="124460" y="2783840"/>
                  </a:lnTo>
                  <a:cubicBezTo>
                    <a:pt x="55880" y="2783840"/>
                    <a:pt x="0" y="2727960"/>
                    <a:pt x="0" y="2659380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5365891" y="0"/>
                  </a:lnTo>
                  <a:cubicBezTo>
                    <a:pt x="5434471" y="0"/>
                    <a:pt x="5490351" y="55880"/>
                    <a:pt x="5490351" y="124460"/>
                  </a:cubicBezTo>
                  <a:lnTo>
                    <a:pt x="5490351" y="2659380"/>
                  </a:lnTo>
                  <a:cubicBezTo>
                    <a:pt x="5490351" y="2727960"/>
                    <a:pt x="5434471" y="2783840"/>
                    <a:pt x="5365891" y="2783840"/>
                  </a:cubicBezTo>
                  <a:close/>
                </a:path>
              </a:pathLst>
            </a:custGeom>
            <a:solidFill>
              <a:srgbClr val="65212A"/>
            </a:solidFill>
          </p:spPr>
        </p:sp>
      </p:grpSp>
      <p:sp>
        <p:nvSpPr>
          <p:cNvPr id="4" name="TextBox 4"/>
          <p:cNvSpPr txBox="1"/>
          <p:nvPr/>
        </p:nvSpPr>
        <p:spPr>
          <a:xfrm>
            <a:off x="4589831" y="3295623"/>
            <a:ext cx="9108338" cy="367670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4400"/>
              </a:lnSpc>
            </a:pPr>
            <a:r>
              <a:rPr lang="en-US" sz="12000">
                <a:solidFill>
                  <a:srgbClr val="F4F1ED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Спасибо за внимание!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1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028700" y="365996"/>
            <a:ext cx="16825058" cy="1773936"/>
            <a:chOff x="0" y="0"/>
            <a:chExt cx="22433410" cy="2365248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2433411" cy="2365248"/>
            </a:xfrm>
            <a:custGeom>
              <a:avLst/>
              <a:gdLst/>
              <a:ahLst/>
              <a:cxnLst/>
              <a:rect l="l" t="t" r="r" b="b"/>
              <a:pathLst>
                <a:path w="22433411" h="2365248">
                  <a:moveTo>
                    <a:pt x="0" y="0"/>
                  </a:moveTo>
                  <a:lnTo>
                    <a:pt x="22433411" y="0"/>
                  </a:lnTo>
                  <a:lnTo>
                    <a:pt x="22433411" y="2365248"/>
                  </a:lnTo>
                  <a:lnTo>
                    <a:pt x="0" y="2365248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19050"/>
              <a:ext cx="22433410" cy="2384298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lnSpc>
                  <a:spcPts val="3600"/>
                </a:lnSpc>
              </a:pPr>
              <a:r>
                <a:rPr lang="en-US" sz="3000">
                  <a:solidFill>
                    <a:srgbClr val="000000"/>
                  </a:solidFill>
                  <a:latin typeface="Public Sans Thin"/>
                  <a:ea typeface="Public Sans Thin"/>
                  <a:cs typeface="Public Sans Thin"/>
                  <a:sym typeface="Public Sans Thin"/>
                </a:rPr>
                <a:t>Структура баланса  АУБ в динамике </a:t>
              </a:r>
            </a:p>
            <a:p>
              <a:pPr algn="ctr">
                <a:lnSpc>
                  <a:spcPts val="3600"/>
                </a:lnSpc>
              </a:pPr>
              <a:r>
                <a:rPr lang="en-US" sz="3000">
                  <a:solidFill>
                    <a:srgbClr val="000000"/>
                  </a:solidFill>
                  <a:latin typeface="Public Sans Thin"/>
                  <a:ea typeface="Public Sans Thin"/>
                  <a:cs typeface="Public Sans Thin"/>
                  <a:sym typeface="Public Sans Thin"/>
                </a:rPr>
                <a:t>(в US$ million)</a:t>
              </a:r>
            </a:p>
          </p:txBody>
        </p:sp>
      </p:grpSp>
      <p:sp>
        <p:nvSpPr>
          <p:cNvPr id="5" name="Freeform 5"/>
          <p:cNvSpPr/>
          <p:nvPr/>
        </p:nvSpPr>
        <p:spPr>
          <a:xfrm>
            <a:off x="-222212" y="1501959"/>
            <a:ext cx="18288000" cy="8785041"/>
          </a:xfrm>
          <a:custGeom>
            <a:avLst/>
            <a:gdLst/>
            <a:ahLst/>
            <a:cxnLst/>
            <a:rect l="l" t="t" r="r" b="b"/>
            <a:pathLst>
              <a:path w="18288000" h="8785041">
                <a:moveTo>
                  <a:pt x="0" y="0"/>
                </a:moveTo>
                <a:lnTo>
                  <a:pt x="18288000" y="0"/>
                </a:lnTo>
                <a:lnTo>
                  <a:pt x="18288000" y="8785041"/>
                </a:lnTo>
                <a:lnTo>
                  <a:pt x="0" y="878504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2499" r="-2499"/>
            </a:stretch>
          </a:blipFill>
        </p:spPr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1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2908817" y="9144000"/>
            <a:ext cx="1490601" cy="1143000"/>
          </a:xfrm>
          <a:custGeom>
            <a:avLst/>
            <a:gdLst/>
            <a:ahLst/>
            <a:cxnLst/>
            <a:rect l="l" t="t" r="r" b="b"/>
            <a:pathLst>
              <a:path w="1490601" h="1143000">
                <a:moveTo>
                  <a:pt x="0" y="0"/>
                </a:moveTo>
                <a:lnTo>
                  <a:pt x="1490601" y="0"/>
                </a:lnTo>
                <a:lnTo>
                  <a:pt x="1490601" y="1143000"/>
                </a:lnTo>
                <a:lnTo>
                  <a:pt x="0" y="1143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b="-30412"/>
            </a:stretch>
          </a:blipFill>
        </p:spPr>
      </p:sp>
      <p:sp>
        <p:nvSpPr>
          <p:cNvPr id="3" name="TextBox 3"/>
          <p:cNvSpPr txBox="1"/>
          <p:nvPr/>
        </p:nvSpPr>
        <p:spPr>
          <a:xfrm>
            <a:off x="1893341" y="1145236"/>
            <a:ext cx="14501319" cy="23144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8925"/>
              </a:lnSpc>
            </a:pPr>
            <a:r>
              <a:rPr lang="en-US" sz="8500" b="1">
                <a:solidFill>
                  <a:srgbClr val="000000"/>
                </a:solidFill>
                <a:latin typeface="Public Sans Thin Bold"/>
                <a:ea typeface="Public Sans Thin Bold"/>
                <a:cs typeface="Public Sans Thin Bold"/>
                <a:sym typeface="Public Sans Thin Bold"/>
              </a:rPr>
              <a:t>Что привело к банкротству АУБ</a:t>
            </a:r>
          </a:p>
        </p:txBody>
      </p:sp>
      <p:sp>
        <p:nvSpPr>
          <p:cNvPr id="4" name="AutoShape 4"/>
          <p:cNvSpPr/>
          <p:nvPr/>
        </p:nvSpPr>
        <p:spPr>
          <a:xfrm>
            <a:off x="1893341" y="4303167"/>
            <a:ext cx="14501319" cy="0"/>
          </a:xfrm>
          <a:prstGeom prst="line">
            <a:avLst/>
          </a:prstGeom>
          <a:ln w="38100" cap="flat">
            <a:solidFill>
              <a:srgbClr val="65212A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5" name="TextBox 5"/>
          <p:cNvSpPr txBox="1"/>
          <p:nvPr/>
        </p:nvSpPr>
        <p:spPr>
          <a:xfrm>
            <a:off x="6862830" y="5131842"/>
            <a:ext cx="4876051" cy="23434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4649"/>
              </a:lnSpc>
            </a:pPr>
            <a:r>
              <a:rPr lang="en-US" sz="3874">
                <a:solidFill>
                  <a:srgbClr val="000000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Фиктивные покупки российских векселей - $63 млн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2825737" y="5141367"/>
            <a:ext cx="3568923" cy="394288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4445"/>
              </a:lnSpc>
            </a:pPr>
            <a:r>
              <a:rPr lang="en-US" sz="3704">
                <a:solidFill>
                  <a:srgbClr val="000000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Создание иных провизий по иным фиктивным активам и кредитному портфелю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893341" y="5124450"/>
            <a:ext cx="3568923" cy="23434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4649"/>
              </a:lnSpc>
            </a:pPr>
            <a:r>
              <a:rPr lang="en-US" sz="3874" dirty="0" err="1">
                <a:solidFill>
                  <a:srgbClr val="000000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Махинации</a:t>
            </a:r>
            <a:r>
              <a:rPr lang="en-US" sz="3874" dirty="0">
                <a:solidFill>
                  <a:srgbClr val="000000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 с </a:t>
            </a:r>
            <a:r>
              <a:rPr lang="en-US" sz="3874" dirty="0" err="1">
                <a:solidFill>
                  <a:srgbClr val="000000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платежами</a:t>
            </a:r>
            <a:r>
              <a:rPr lang="en-US" sz="3874" dirty="0">
                <a:solidFill>
                  <a:srgbClr val="000000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 СВИФТ – $240 </a:t>
            </a:r>
            <a:r>
              <a:rPr lang="en-US" sz="3874" dirty="0" err="1">
                <a:solidFill>
                  <a:srgbClr val="000000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млн</a:t>
            </a:r>
            <a:endParaRPr lang="en-US" sz="3874" dirty="0">
              <a:solidFill>
                <a:srgbClr val="000000"/>
              </a:solidFill>
              <a:latin typeface="Public Sans Thin"/>
              <a:ea typeface="Public Sans Thin"/>
              <a:cs typeface="Public Sans Thin"/>
              <a:sym typeface="Public Sans Thi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1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2908817" y="9144000"/>
            <a:ext cx="1490601" cy="1143000"/>
          </a:xfrm>
          <a:custGeom>
            <a:avLst/>
            <a:gdLst/>
            <a:ahLst/>
            <a:cxnLst/>
            <a:rect l="l" t="t" r="r" b="b"/>
            <a:pathLst>
              <a:path w="1490601" h="1143000">
                <a:moveTo>
                  <a:pt x="0" y="0"/>
                </a:moveTo>
                <a:lnTo>
                  <a:pt x="1490601" y="0"/>
                </a:lnTo>
                <a:lnTo>
                  <a:pt x="1490601" y="1143000"/>
                </a:lnTo>
                <a:lnTo>
                  <a:pt x="0" y="1143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b="-30412"/>
            </a:stretch>
          </a:blipFill>
        </p:spPr>
      </p:sp>
      <p:grpSp>
        <p:nvGrpSpPr>
          <p:cNvPr id="3" name="Group 3"/>
          <p:cNvGrpSpPr/>
          <p:nvPr/>
        </p:nvGrpSpPr>
        <p:grpSpPr>
          <a:xfrm>
            <a:off x="1028700" y="784947"/>
            <a:ext cx="16290133" cy="1302527"/>
            <a:chOff x="0" y="0"/>
            <a:chExt cx="21720178" cy="1736703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21720178" cy="1736703"/>
            </a:xfrm>
            <a:custGeom>
              <a:avLst/>
              <a:gdLst/>
              <a:ahLst/>
              <a:cxnLst/>
              <a:rect l="l" t="t" r="r" b="b"/>
              <a:pathLst>
                <a:path w="21720178" h="1736703">
                  <a:moveTo>
                    <a:pt x="0" y="0"/>
                  </a:moveTo>
                  <a:lnTo>
                    <a:pt x="21720178" y="0"/>
                  </a:lnTo>
                  <a:lnTo>
                    <a:pt x="21720178" y="1736703"/>
                  </a:lnTo>
                  <a:lnTo>
                    <a:pt x="0" y="1736703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id="5" name="TextBox 5"/>
            <p:cNvSpPr txBox="1"/>
            <p:nvPr/>
          </p:nvSpPr>
          <p:spPr>
            <a:xfrm>
              <a:off x="0" y="-9525"/>
              <a:ext cx="21720178" cy="1746228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lnSpc>
                  <a:spcPts val="4199"/>
                </a:lnSpc>
              </a:pPr>
              <a:r>
                <a:rPr lang="en-US" sz="3499" b="1">
                  <a:solidFill>
                    <a:srgbClr val="65212A"/>
                  </a:solidFill>
                  <a:latin typeface="Public Sans Thin Bold"/>
                  <a:ea typeface="Public Sans Thin Bold"/>
                  <a:cs typeface="Public Sans Thin Bold"/>
                  <a:sym typeface="Public Sans Thin Bold"/>
                </a:rPr>
                <a:t>Хронология действий Ликвидатора  АУБ с момента объявления банкротства</a:t>
              </a:r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7359792" y="2087474"/>
            <a:ext cx="10928208" cy="9195413"/>
            <a:chOff x="0" y="0"/>
            <a:chExt cx="14570945" cy="12260551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14570945" cy="12260551"/>
            </a:xfrm>
            <a:custGeom>
              <a:avLst/>
              <a:gdLst/>
              <a:ahLst/>
              <a:cxnLst/>
              <a:rect l="l" t="t" r="r" b="b"/>
              <a:pathLst>
                <a:path w="14570945" h="12260551">
                  <a:moveTo>
                    <a:pt x="0" y="0"/>
                  </a:moveTo>
                  <a:lnTo>
                    <a:pt x="14570945" y="0"/>
                  </a:lnTo>
                  <a:lnTo>
                    <a:pt x="14570945" y="12260551"/>
                  </a:lnTo>
                  <a:lnTo>
                    <a:pt x="0" y="12260551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id="8" name="TextBox 8"/>
            <p:cNvSpPr txBox="1"/>
            <p:nvPr/>
          </p:nvSpPr>
          <p:spPr>
            <a:xfrm>
              <a:off x="0" y="-76200"/>
              <a:ext cx="14570945" cy="12336751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marL="542925" lvl="1" indent="-271462" algn="l">
                <a:lnSpc>
                  <a:spcPts val="4290"/>
                </a:lnSpc>
                <a:buFont typeface="Arial"/>
                <a:buChar char="•"/>
              </a:pPr>
              <a:r>
                <a:rPr lang="en-US" sz="3000">
                  <a:solidFill>
                    <a:srgbClr val="000000"/>
                  </a:solidFill>
                  <a:latin typeface="Public Sans Thin"/>
                  <a:ea typeface="Public Sans Thin"/>
                  <a:cs typeface="Public Sans Thin"/>
                  <a:sym typeface="Public Sans Thin"/>
                </a:rPr>
                <a:t>принятия полномочий всех органов управления банком, в том числе, общего собрания акционеров, Совета директоров, Правления; </a:t>
              </a:r>
            </a:p>
            <a:p>
              <a:pPr marL="542925" lvl="1" indent="-271462" algn="l">
                <a:lnSpc>
                  <a:spcPts val="4290"/>
                </a:lnSpc>
                <a:buFont typeface="Arial"/>
                <a:buChar char="•"/>
              </a:pPr>
              <a:r>
                <a:rPr lang="en-US" sz="3000">
                  <a:solidFill>
                    <a:srgbClr val="000000"/>
                  </a:solidFill>
                  <a:latin typeface="Public Sans Thin"/>
                  <a:ea typeface="Public Sans Thin"/>
                  <a:cs typeface="Public Sans Thin"/>
                  <a:sym typeface="Public Sans Thin"/>
                </a:rPr>
                <a:t>прием-передача всех активов банка; </a:t>
              </a:r>
            </a:p>
            <a:p>
              <a:pPr marL="542925" lvl="1" indent="-271462" algn="l">
                <a:lnSpc>
                  <a:spcPts val="4290"/>
                </a:lnSpc>
                <a:buFont typeface="Arial"/>
                <a:buChar char="•"/>
              </a:pPr>
              <a:r>
                <a:rPr lang="en-US" sz="3000">
                  <a:solidFill>
                    <a:srgbClr val="000000"/>
                  </a:solidFill>
                  <a:latin typeface="Public Sans Thin"/>
                  <a:ea typeface="Public Sans Thin"/>
                  <a:cs typeface="Public Sans Thin"/>
                  <a:sym typeface="Public Sans Thin"/>
                </a:rPr>
                <a:t>публикация  в СМИ сообщений о назначении спецадминистратора;</a:t>
              </a:r>
            </a:p>
            <a:p>
              <a:pPr marL="542925" lvl="1" indent="-271462" algn="l">
                <a:lnSpc>
                  <a:spcPts val="4290"/>
                </a:lnSpc>
                <a:buFont typeface="Arial"/>
                <a:buChar char="•"/>
              </a:pPr>
              <a:r>
                <a:rPr lang="en-US" sz="3000">
                  <a:solidFill>
                    <a:srgbClr val="000000"/>
                  </a:solidFill>
                  <a:latin typeface="Public Sans Thin"/>
                  <a:ea typeface="Public Sans Thin"/>
                  <a:cs typeface="Public Sans Thin"/>
                  <a:sym typeface="Public Sans Thin"/>
                </a:rPr>
                <a:t>приняты требования кредиторов в срок 60 дней; </a:t>
              </a:r>
            </a:p>
            <a:p>
              <a:pPr marL="542925" lvl="1" indent="-271462" algn="l">
                <a:lnSpc>
                  <a:spcPts val="4290"/>
                </a:lnSpc>
                <a:buFont typeface="Arial"/>
                <a:buChar char="•"/>
              </a:pPr>
              <a:r>
                <a:rPr lang="en-US" sz="3000">
                  <a:solidFill>
                    <a:srgbClr val="000000"/>
                  </a:solidFill>
                  <a:latin typeface="Public Sans Thin"/>
                  <a:ea typeface="Public Sans Thin"/>
                  <a:cs typeface="Public Sans Thin"/>
                  <a:sym typeface="Public Sans Thin"/>
                </a:rPr>
                <a:t>обработано и проанализировано более 100 000 счетов клиентов;</a:t>
              </a:r>
            </a:p>
            <a:p>
              <a:pPr marL="542925" lvl="1" indent="-271462" algn="l">
                <a:lnSpc>
                  <a:spcPts val="4290"/>
                </a:lnSpc>
                <a:buFont typeface="Arial"/>
                <a:buChar char="•"/>
              </a:pPr>
              <a:r>
                <a:rPr lang="en-US" sz="3000">
                  <a:solidFill>
                    <a:srgbClr val="000000"/>
                  </a:solidFill>
                  <a:latin typeface="Public Sans Thin"/>
                  <a:ea typeface="Public Sans Thin"/>
                  <a:cs typeface="Public Sans Thin"/>
                  <a:sym typeface="Public Sans Thin"/>
                </a:rPr>
                <a:t>проанализирован и классифицирован кредитный портфель банка.</a:t>
              </a:r>
            </a:p>
            <a:p>
              <a:pPr marL="542925" lvl="1" indent="-271462" algn="l">
                <a:lnSpc>
                  <a:spcPts val="4290"/>
                </a:lnSpc>
                <a:buFont typeface="Arial"/>
                <a:buChar char="•"/>
              </a:pPr>
              <a:r>
                <a:rPr lang="en-US" sz="3000">
                  <a:solidFill>
                    <a:srgbClr val="000000"/>
                  </a:solidFill>
                  <a:latin typeface="Public Sans Thin"/>
                  <a:ea typeface="Public Sans Thin"/>
                  <a:cs typeface="Public Sans Thin"/>
                  <a:sym typeface="Public Sans Thin"/>
                </a:rPr>
                <a:t>После процедуры разделения баланса в АУБ остались кредиты полностью проблемные и невозвратные, выданные аффилированным компаниям и лицам на сумму 919,5 млн.сом</a:t>
              </a:r>
            </a:p>
            <a:p>
              <a:pPr marL="542925" lvl="1" indent="-271462" algn="l">
                <a:lnSpc>
                  <a:spcPts val="3600"/>
                </a:lnSpc>
              </a:pPr>
              <a:endParaRPr lang="en-US" sz="3000">
                <a:solidFill>
                  <a:srgbClr val="000000"/>
                </a:solidFill>
                <a:latin typeface="Public Sans Thin"/>
                <a:ea typeface="Public Sans Thin"/>
                <a:cs typeface="Public Sans Thin"/>
                <a:sym typeface="Public Sans Thin"/>
              </a:endParaRPr>
            </a:p>
            <a:p>
              <a:pPr marL="542925" lvl="1" indent="-271462" algn="l">
                <a:lnSpc>
                  <a:spcPts val="3600"/>
                </a:lnSpc>
              </a:pPr>
              <a:endParaRPr lang="en-US" sz="3000">
                <a:solidFill>
                  <a:srgbClr val="000000"/>
                </a:solidFill>
                <a:latin typeface="Public Sans Thin"/>
                <a:ea typeface="Public Sans Thin"/>
                <a:cs typeface="Public Sans Thin"/>
                <a:sym typeface="Public Sans Thin"/>
              </a:endParaRPr>
            </a:p>
          </p:txBody>
        </p:sp>
      </p:grpSp>
      <p:sp>
        <p:nvSpPr>
          <p:cNvPr id="9" name="Freeform 9"/>
          <p:cNvSpPr/>
          <p:nvPr/>
        </p:nvSpPr>
        <p:spPr>
          <a:xfrm>
            <a:off x="1787842" y="3081212"/>
            <a:ext cx="4045563" cy="4045563"/>
          </a:xfrm>
          <a:custGeom>
            <a:avLst/>
            <a:gdLst/>
            <a:ahLst/>
            <a:cxnLst/>
            <a:rect l="l" t="t" r="r" b="b"/>
            <a:pathLst>
              <a:path w="4045563" h="4045563">
                <a:moveTo>
                  <a:pt x="0" y="0"/>
                </a:moveTo>
                <a:lnTo>
                  <a:pt x="4045562" y="0"/>
                </a:lnTo>
                <a:lnTo>
                  <a:pt x="4045562" y="4045563"/>
                </a:lnTo>
                <a:lnTo>
                  <a:pt x="0" y="404556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29206" t="-8694" r="-31159" b="-10647"/>
            </a:stretch>
          </a:blipFill>
        </p:spPr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1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2908817" y="9144000"/>
            <a:ext cx="1490601" cy="1143000"/>
          </a:xfrm>
          <a:custGeom>
            <a:avLst/>
            <a:gdLst/>
            <a:ahLst/>
            <a:cxnLst/>
            <a:rect l="l" t="t" r="r" b="b"/>
            <a:pathLst>
              <a:path w="1490601" h="1143000">
                <a:moveTo>
                  <a:pt x="0" y="0"/>
                </a:moveTo>
                <a:lnTo>
                  <a:pt x="1490601" y="0"/>
                </a:lnTo>
                <a:lnTo>
                  <a:pt x="1490601" y="1143000"/>
                </a:lnTo>
                <a:lnTo>
                  <a:pt x="0" y="1143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b="-30412"/>
            </a:stretch>
          </a:blipFill>
        </p:spPr>
      </p:sp>
      <p:grpSp>
        <p:nvGrpSpPr>
          <p:cNvPr id="3" name="Group 3"/>
          <p:cNvGrpSpPr/>
          <p:nvPr/>
        </p:nvGrpSpPr>
        <p:grpSpPr>
          <a:xfrm>
            <a:off x="7285914" y="2087474"/>
            <a:ext cx="11002086" cy="8713206"/>
            <a:chOff x="0" y="0"/>
            <a:chExt cx="14669448" cy="11617608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14669449" cy="11617608"/>
            </a:xfrm>
            <a:custGeom>
              <a:avLst/>
              <a:gdLst/>
              <a:ahLst/>
              <a:cxnLst/>
              <a:rect l="l" t="t" r="r" b="b"/>
              <a:pathLst>
                <a:path w="14669449" h="11617608">
                  <a:moveTo>
                    <a:pt x="0" y="0"/>
                  </a:moveTo>
                  <a:lnTo>
                    <a:pt x="14669449" y="0"/>
                  </a:lnTo>
                  <a:lnTo>
                    <a:pt x="14669449" y="11617608"/>
                  </a:lnTo>
                  <a:lnTo>
                    <a:pt x="0" y="11617608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id="5" name="TextBox 5"/>
            <p:cNvSpPr txBox="1"/>
            <p:nvPr/>
          </p:nvSpPr>
          <p:spPr>
            <a:xfrm>
              <a:off x="0" y="-266700"/>
              <a:ext cx="14669448" cy="11884308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marL="542925" lvl="1" indent="-271462" algn="l">
                <a:lnSpc>
                  <a:spcPts val="6209"/>
                </a:lnSpc>
                <a:buFont typeface="Arial"/>
                <a:buChar char="•"/>
              </a:pPr>
              <a:r>
                <a:rPr lang="en-US" sz="3000">
                  <a:solidFill>
                    <a:srgbClr val="000000"/>
                  </a:solidFill>
                  <a:latin typeface="Public Sans Thin"/>
                  <a:ea typeface="Public Sans Thin"/>
                  <a:cs typeface="Public Sans Thin"/>
                  <a:sym typeface="Public Sans Thin"/>
                </a:rPr>
                <a:t>Судом утвержден перечень требований кредиторов на сумму 3 040,6 млн.сом;</a:t>
              </a:r>
            </a:p>
            <a:p>
              <a:pPr marL="542925" lvl="1" indent="-271462" algn="l">
                <a:lnSpc>
                  <a:spcPts val="6209"/>
                </a:lnSpc>
                <a:buFont typeface="Arial"/>
                <a:buChar char="•"/>
              </a:pPr>
              <a:r>
                <a:rPr lang="en-US" sz="3000">
                  <a:solidFill>
                    <a:srgbClr val="000000"/>
                  </a:solidFill>
                  <a:latin typeface="Public Sans Thin"/>
                  <a:ea typeface="Public Sans Thin"/>
                  <a:cs typeface="Public Sans Thin"/>
                  <a:sym typeface="Public Sans Thin"/>
                </a:rPr>
                <a:t>опротестованы требования отдельных кредиторов на сумму 632,4 млн. сом;</a:t>
              </a:r>
            </a:p>
            <a:p>
              <a:pPr marL="542925" lvl="1" indent="-271462" algn="l">
                <a:lnSpc>
                  <a:spcPts val="6209"/>
                </a:lnSpc>
                <a:buFont typeface="Arial"/>
                <a:buChar char="•"/>
              </a:pPr>
              <a:r>
                <a:rPr lang="en-US" sz="3000">
                  <a:solidFill>
                    <a:srgbClr val="000000"/>
                  </a:solidFill>
                  <a:latin typeface="Public Sans Thin"/>
                  <a:ea typeface="Public Sans Thin"/>
                  <a:cs typeface="Public Sans Thin"/>
                  <a:sym typeface="Public Sans Thin"/>
                </a:rPr>
                <a:t>прекращена деятельность Благотворительного фонда «AUB-Благотворительность», признано банкротство ЗАО «AUB-Страхование»;  </a:t>
              </a:r>
            </a:p>
            <a:p>
              <a:pPr marL="542925" lvl="1" indent="-271462" algn="l">
                <a:lnSpc>
                  <a:spcPts val="6209"/>
                </a:lnSpc>
                <a:buFont typeface="Arial"/>
                <a:buChar char="•"/>
              </a:pPr>
              <a:r>
                <a:rPr lang="en-US" sz="3000">
                  <a:solidFill>
                    <a:srgbClr val="000000"/>
                  </a:solidFill>
                  <a:latin typeface="Public Sans Thin"/>
                  <a:ea typeface="Public Sans Thin"/>
                  <a:cs typeface="Public Sans Thin"/>
                  <a:sym typeface="Public Sans Thin"/>
                </a:rPr>
                <a:t>собрания кредиторов созванные 28 февраля 2013 года, 27 января 2015 года и 22 марта 2016 года признаны несостоявшимися, в связи с отсутствием кворума.</a:t>
              </a:r>
            </a:p>
            <a:p>
              <a:pPr marL="542925" lvl="1" indent="-271462" algn="l">
                <a:lnSpc>
                  <a:spcPts val="3600"/>
                </a:lnSpc>
              </a:pPr>
              <a:endParaRPr lang="en-US" sz="3000">
                <a:solidFill>
                  <a:srgbClr val="000000"/>
                </a:solidFill>
                <a:latin typeface="Public Sans Thin"/>
                <a:ea typeface="Public Sans Thin"/>
                <a:cs typeface="Public Sans Thin"/>
                <a:sym typeface="Public Sans Thin"/>
              </a:endParaRPr>
            </a:p>
            <a:p>
              <a:pPr marL="542925" lvl="1" indent="-271462" algn="l">
                <a:lnSpc>
                  <a:spcPts val="3600"/>
                </a:lnSpc>
              </a:pPr>
              <a:endParaRPr lang="en-US" sz="3000">
                <a:solidFill>
                  <a:srgbClr val="000000"/>
                </a:solidFill>
                <a:latin typeface="Public Sans Thin"/>
                <a:ea typeface="Public Sans Thin"/>
                <a:cs typeface="Public Sans Thin"/>
                <a:sym typeface="Public Sans Thin"/>
              </a:endParaRPr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1028700" y="784947"/>
            <a:ext cx="16290133" cy="1302527"/>
            <a:chOff x="0" y="0"/>
            <a:chExt cx="21720178" cy="1736703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21720178" cy="1736703"/>
            </a:xfrm>
            <a:custGeom>
              <a:avLst/>
              <a:gdLst/>
              <a:ahLst/>
              <a:cxnLst/>
              <a:rect l="l" t="t" r="r" b="b"/>
              <a:pathLst>
                <a:path w="21720178" h="1736703">
                  <a:moveTo>
                    <a:pt x="0" y="0"/>
                  </a:moveTo>
                  <a:lnTo>
                    <a:pt x="21720178" y="0"/>
                  </a:lnTo>
                  <a:lnTo>
                    <a:pt x="21720178" y="1736703"/>
                  </a:lnTo>
                  <a:lnTo>
                    <a:pt x="0" y="1736703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id="8" name="TextBox 8"/>
            <p:cNvSpPr txBox="1"/>
            <p:nvPr/>
          </p:nvSpPr>
          <p:spPr>
            <a:xfrm>
              <a:off x="0" y="-9525"/>
              <a:ext cx="21720178" cy="1746228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lnSpc>
                  <a:spcPts val="4199"/>
                </a:lnSpc>
              </a:pPr>
              <a:r>
                <a:rPr lang="en-US" sz="3499" b="1">
                  <a:solidFill>
                    <a:srgbClr val="65212A"/>
                  </a:solidFill>
                  <a:latin typeface="Public Sans Thin Bold"/>
                  <a:ea typeface="Public Sans Thin Bold"/>
                  <a:cs typeface="Public Sans Thin Bold"/>
                  <a:sym typeface="Public Sans Thin Bold"/>
                </a:rPr>
                <a:t>Хронология действий Ликвидатора  АУБ с момента объявления банкротства</a:t>
              </a:r>
            </a:p>
          </p:txBody>
        </p:sp>
      </p:grpSp>
      <p:sp>
        <p:nvSpPr>
          <p:cNvPr id="9" name="Freeform 9"/>
          <p:cNvSpPr/>
          <p:nvPr/>
        </p:nvSpPr>
        <p:spPr>
          <a:xfrm>
            <a:off x="1787842" y="3081212"/>
            <a:ext cx="4045563" cy="4045563"/>
          </a:xfrm>
          <a:custGeom>
            <a:avLst/>
            <a:gdLst/>
            <a:ahLst/>
            <a:cxnLst/>
            <a:rect l="l" t="t" r="r" b="b"/>
            <a:pathLst>
              <a:path w="4045563" h="4045563">
                <a:moveTo>
                  <a:pt x="0" y="0"/>
                </a:moveTo>
                <a:lnTo>
                  <a:pt x="4045562" y="0"/>
                </a:lnTo>
                <a:lnTo>
                  <a:pt x="4045562" y="4045563"/>
                </a:lnTo>
                <a:lnTo>
                  <a:pt x="0" y="404556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29206" t="-8694" r="-31159" b="-10647"/>
            </a:stretch>
          </a:blipFill>
        </p:spPr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1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148338" y="1019175"/>
            <a:ext cx="15991323" cy="87626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6870"/>
              </a:lnSpc>
            </a:pPr>
            <a:r>
              <a:rPr lang="en-US" sz="5725" b="1" dirty="0" err="1">
                <a:solidFill>
                  <a:srgbClr val="000000"/>
                </a:solidFill>
                <a:latin typeface="Public Sans Thin Bold"/>
                <a:ea typeface="Public Sans Thin Bold"/>
                <a:cs typeface="Public Sans Thin Bold"/>
                <a:sym typeface="Public Sans Thin Bold"/>
              </a:rPr>
              <a:t>Создание</a:t>
            </a:r>
            <a:r>
              <a:rPr lang="en-US" sz="5725" b="1" dirty="0">
                <a:solidFill>
                  <a:srgbClr val="000000"/>
                </a:solidFill>
                <a:latin typeface="Public Sans Thin Bold"/>
                <a:ea typeface="Public Sans Thin Bold"/>
                <a:cs typeface="Public Sans Thin Bold"/>
                <a:sym typeface="Public Sans Thin Bold"/>
              </a:rPr>
              <a:t> </a:t>
            </a:r>
            <a:r>
              <a:rPr lang="en-US" sz="5725" b="1" dirty="0" err="1">
                <a:solidFill>
                  <a:srgbClr val="000000"/>
                </a:solidFill>
                <a:latin typeface="Public Sans Thin Bold"/>
                <a:ea typeface="Public Sans Thin Bold"/>
                <a:cs typeface="Public Sans Thin Bold"/>
                <a:sym typeface="Public Sans Thin Bold"/>
              </a:rPr>
              <a:t>нового</a:t>
            </a:r>
            <a:r>
              <a:rPr lang="en-US" sz="5725" b="1" dirty="0">
                <a:solidFill>
                  <a:srgbClr val="000000"/>
                </a:solidFill>
                <a:latin typeface="Public Sans Thin Bold"/>
                <a:ea typeface="Public Sans Thin Bold"/>
                <a:cs typeface="Public Sans Thin Bold"/>
                <a:sym typeface="Public Sans Thin Bold"/>
              </a:rPr>
              <a:t> </a:t>
            </a:r>
            <a:r>
              <a:rPr lang="en-US" sz="5725" b="1" dirty="0" err="1">
                <a:solidFill>
                  <a:srgbClr val="000000"/>
                </a:solidFill>
                <a:latin typeface="Public Sans Thin Bold"/>
                <a:ea typeface="Public Sans Thin Bold"/>
                <a:cs typeface="Public Sans Thin Bold"/>
                <a:sym typeface="Public Sans Thin Bold"/>
              </a:rPr>
              <a:t>банка</a:t>
            </a:r>
            <a:r>
              <a:rPr lang="en-US" sz="5725" b="1" dirty="0">
                <a:solidFill>
                  <a:srgbClr val="000000"/>
                </a:solidFill>
                <a:latin typeface="Public Sans Thin Bold"/>
                <a:ea typeface="Public Sans Thin Bold"/>
                <a:cs typeface="Public Sans Thin Bold"/>
                <a:sym typeface="Public Sans Thin Bold"/>
              </a:rPr>
              <a:t>  ОАО </a:t>
            </a:r>
            <a:r>
              <a:rPr lang="en-US" sz="5725" b="1" dirty="0" err="1">
                <a:solidFill>
                  <a:srgbClr val="000000"/>
                </a:solidFill>
                <a:latin typeface="Public Sans Thin Bold"/>
                <a:ea typeface="Public Sans Thin Bold"/>
                <a:cs typeface="Public Sans Thin Bold"/>
                <a:sym typeface="Public Sans Thin Bold"/>
              </a:rPr>
              <a:t>Залкар</a:t>
            </a:r>
            <a:r>
              <a:rPr lang="en-US" sz="5725" b="1" dirty="0">
                <a:solidFill>
                  <a:srgbClr val="000000"/>
                </a:solidFill>
                <a:latin typeface="Public Sans Thin Bold"/>
                <a:ea typeface="Public Sans Thin Bold"/>
                <a:cs typeface="Public Sans Thin Bold"/>
                <a:sym typeface="Public Sans Thin Bold"/>
              </a:rPr>
              <a:t> </a:t>
            </a:r>
            <a:r>
              <a:rPr lang="en-US" sz="5725" b="1" dirty="0" err="1">
                <a:solidFill>
                  <a:srgbClr val="000000"/>
                </a:solidFill>
                <a:latin typeface="Public Sans Thin Bold"/>
                <a:ea typeface="Public Sans Thin Bold"/>
                <a:cs typeface="Public Sans Thin Bold"/>
                <a:sym typeface="Public Sans Thin Bold"/>
              </a:rPr>
              <a:t>Банк</a:t>
            </a:r>
            <a:endParaRPr lang="en-US" sz="5725" b="1" dirty="0">
              <a:solidFill>
                <a:srgbClr val="000000"/>
              </a:solidFill>
              <a:latin typeface="Public Sans Thin Bold"/>
              <a:ea typeface="Public Sans Thin Bold"/>
              <a:cs typeface="Public Sans Thin Bold"/>
              <a:sym typeface="Public Sans Thin Bold"/>
            </a:endParaRPr>
          </a:p>
        </p:txBody>
      </p:sp>
      <p:sp>
        <p:nvSpPr>
          <p:cNvPr id="5" name="AutoShape 5"/>
          <p:cNvSpPr/>
          <p:nvPr/>
        </p:nvSpPr>
        <p:spPr>
          <a:xfrm>
            <a:off x="0" y="2273827"/>
            <a:ext cx="18425747" cy="0"/>
          </a:xfrm>
          <a:prstGeom prst="line">
            <a:avLst/>
          </a:prstGeom>
          <a:ln w="9525" cap="rnd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6" name="AutoShape 6"/>
          <p:cNvSpPr/>
          <p:nvPr/>
        </p:nvSpPr>
        <p:spPr>
          <a:xfrm>
            <a:off x="6" y="8863633"/>
            <a:ext cx="18425747" cy="0"/>
          </a:xfrm>
          <a:prstGeom prst="line">
            <a:avLst/>
          </a:prstGeom>
          <a:ln w="9525" cap="rnd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7" name="AutoShape 7"/>
          <p:cNvSpPr/>
          <p:nvPr/>
        </p:nvSpPr>
        <p:spPr>
          <a:xfrm>
            <a:off x="6" y="3538902"/>
            <a:ext cx="12079915" cy="4762"/>
          </a:xfrm>
          <a:prstGeom prst="line">
            <a:avLst/>
          </a:prstGeom>
          <a:ln w="9525" cap="rnd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8" name="AutoShape 8"/>
          <p:cNvSpPr/>
          <p:nvPr/>
        </p:nvSpPr>
        <p:spPr>
          <a:xfrm>
            <a:off x="2" y="4817114"/>
            <a:ext cx="12079915" cy="4762"/>
          </a:xfrm>
          <a:prstGeom prst="line">
            <a:avLst/>
          </a:prstGeom>
          <a:ln w="9525" cap="rnd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9" name="AutoShape 9"/>
          <p:cNvSpPr/>
          <p:nvPr/>
        </p:nvSpPr>
        <p:spPr>
          <a:xfrm>
            <a:off x="-4762" y="6563743"/>
            <a:ext cx="12079915" cy="4762"/>
          </a:xfrm>
          <a:prstGeom prst="line">
            <a:avLst/>
          </a:prstGeom>
          <a:ln w="9525" cap="rnd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10" name="AutoShape 10"/>
          <p:cNvSpPr/>
          <p:nvPr/>
        </p:nvSpPr>
        <p:spPr>
          <a:xfrm>
            <a:off x="913" y="7583040"/>
            <a:ext cx="12079915" cy="4762"/>
          </a:xfrm>
          <a:prstGeom prst="line">
            <a:avLst/>
          </a:prstGeom>
          <a:ln w="9525" cap="rnd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11" name="AutoShape 11"/>
          <p:cNvSpPr/>
          <p:nvPr/>
        </p:nvSpPr>
        <p:spPr>
          <a:xfrm flipV="1">
            <a:off x="12075156" y="2269064"/>
            <a:ext cx="0" cy="6594569"/>
          </a:xfrm>
          <a:prstGeom prst="line">
            <a:avLst/>
          </a:prstGeom>
          <a:ln w="9525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12" name="TextBox 12"/>
          <p:cNvSpPr txBox="1"/>
          <p:nvPr/>
        </p:nvSpPr>
        <p:spPr>
          <a:xfrm>
            <a:off x="1148338" y="2358977"/>
            <a:ext cx="10631499" cy="10418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2849"/>
              </a:lnSpc>
            </a:pPr>
            <a:r>
              <a:rPr lang="en-US" sz="1899">
                <a:solidFill>
                  <a:srgbClr val="000000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В целях сохранения активов АУБ для последующего удовлетворения требований кредиторов банка, НБКР инициировал процедуру специального администрирования АУБ методом реструктуризации.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1148338" y="3633002"/>
            <a:ext cx="10631499" cy="10418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2849"/>
              </a:lnSpc>
            </a:pPr>
            <a:r>
              <a:rPr lang="en-US" sz="1899">
                <a:solidFill>
                  <a:srgbClr val="000000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14 декабря 2010 года определением Межрайонного суда г.Бишкек утверждена реструктуризация АУБ путем создания нового банка с передачей части активов и части обязательств банка-банкрота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1148338" y="4912364"/>
            <a:ext cx="10631499" cy="139416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2849"/>
              </a:lnSpc>
            </a:pPr>
            <a:r>
              <a:rPr lang="en-US" sz="1899">
                <a:solidFill>
                  <a:srgbClr val="000000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20 декабря 2010 года создан новый банк - ОАО «Залкар Банк», в который переданы часть «хороших» активов АУБ, для продолжения работы по обслуживанию клиентов банка, в рамках банковского законодательства. Учредителем вновь созданного банка выступил Специальный администратор АУБ без права на получение дивидендов.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1148338" y="6866895"/>
            <a:ext cx="10631499" cy="33711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2849"/>
              </a:lnSpc>
            </a:pPr>
            <a:r>
              <a:rPr lang="en-US" sz="1899">
                <a:solidFill>
                  <a:srgbClr val="000000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Практическое разделение активов и обязательств АУБ произошло 29 декабря 2010 года.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1192110" y="7664658"/>
            <a:ext cx="10631499" cy="10418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2849"/>
              </a:lnSpc>
            </a:pPr>
            <a:r>
              <a:rPr lang="en-US" sz="1899">
                <a:solidFill>
                  <a:srgbClr val="000000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В результате продажи 100% доли, инвестированной в ОАО «Залкар Банк» в 2013 года, активы АУБ увеличились на 197,3 млн сом и составили 526,1 млн. сом,  что позволило полностью завершить расчеты с кредиторами  первых четырех очередей.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502067" y="2717855"/>
            <a:ext cx="443259" cy="3524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640"/>
              </a:lnSpc>
            </a:pPr>
            <a:r>
              <a:rPr lang="en-US" sz="2200">
                <a:solidFill>
                  <a:srgbClr val="000000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1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502067" y="3991880"/>
            <a:ext cx="443259" cy="3524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640"/>
              </a:lnSpc>
            </a:pPr>
            <a:r>
              <a:rPr lang="en-US" sz="2200">
                <a:solidFill>
                  <a:srgbClr val="000000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2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502067" y="5265905"/>
            <a:ext cx="443259" cy="3524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640"/>
              </a:lnSpc>
            </a:pPr>
            <a:r>
              <a:rPr lang="en-US" sz="2200">
                <a:solidFill>
                  <a:srgbClr val="000000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3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502067" y="6851581"/>
            <a:ext cx="443259" cy="3524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640"/>
              </a:lnSpc>
            </a:pPr>
            <a:r>
              <a:rPr lang="en-US" sz="2200">
                <a:solidFill>
                  <a:srgbClr val="000000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4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502067" y="7855158"/>
            <a:ext cx="443259" cy="3524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640"/>
              </a:lnSpc>
            </a:pPr>
            <a:r>
              <a:rPr lang="en-US" sz="2200">
                <a:solidFill>
                  <a:srgbClr val="000000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5</a:t>
            </a:r>
          </a:p>
        </p:txBody>
      </p:sp>
      <p:sp>
        <p:nvSpPr>
          <p:cNvPr id="22" name="Rectangle 21"/>
          <p:cNvSpPr/>
          <p:nvPr/>
        </p:nvSpPr>
        <p:spPr>
          <a:xfrm>
            <a:off x="12079917" y="2278591"/>
            <a:ext cx="7736847" cy="658504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3" name="Group 3"/>
          <p:cNvGrpSpPr/>
          <p:nvPr/>
        </p:nvGrpSpPr>
        <p:grpSpPr>
          <a:xfrm>
            <a:off x="12106228" y="3386772"/>
            <a:ext cx="6350591" cy="4359151"/>
            <a:chOff x="0" y="0"/>
            <a:chExt cx="1187766" cy="815302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1187766" cy="815302"/>
            </a:xfrm>
            <a:custGeom>
              <a:avLst/>
              <a:gdLst/>
              <a:ahLst/>
              <a:cxnLst/>
              <a:rect l="l" t="t" r="r" b="b"/>
              <a:pathLst>
                <a:path w="1187766" h="815302">
                  <a:moveTo>
                    <a:pt x="0" y="0"/>
                  </a:moveTo>
                  <a:lnTo>
                    <a:pt x="1187766" y="0"/>
                  </a:lnTo>
                  <a:lnTo>
                    <a:pt x="1187766" y="815302"/>
                  </a:lnTo>
                  <a:lnTo>
                    <a:pt x="0" y="815302"/>
                  </a:lnTo>
                  <a:close/>
                </a:path>
              </a:pathLst>
            </a:custGeom>
            <a:blipFill>
              <a:blip r:embed="rId3"/>
              <a:stretch>
                <a:fillRect l="-579" b="-1104"/>
              </a:stretch>
            </a:blipFill>
          </p:spPr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1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/>
          <p:cNvSpPr txBox="1"/>
          <p:nvPr/>
        </p:nvSpPr>
        <p:spPr>
          <a:xfrm>
            <a:off x="1107126" y="967598"/>
            <a:ext cx="8189273" cy="214898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l">
              <a:lnSpc>
                <a:spcPts val="5664"/>
              </a:lnSpc>
            </a:pPr>
            <a:r>
              <a:rPr lang="en-US" sz="4720" dirty="0" err="1">
                <a:solidFill>
                  <a:srgbClr val="000000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Общая</a:t>
            </a:r>
            <a:r>
              <a:rPr lang="en-US" sz="4720" dirty="0">
                <a:solidFill>
                  <a:srgbClr val="000000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 </a:t>
            </a:r>
            <a:r>
              <a:rPr lang="en-US" sz="4720" dirty="0" err="1">
                <a:solidFill>
                  <a:srgbClr val="000000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сумма</a:t>
            </a:r>
            <a:r>
              <a:rPr lang="en-US" sz="4720" dirty="0">
                <a:solidFill>
                  <a:srgbClr val="000000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 </a:t>
            </a:r>
            <a:r>
              <a:rPr lang="en-US" sz="4720" dirty="0" err="1">
                <a:solidFill>
                  <a:srgbClr val="000000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выплат</a:t>
            </a:r>
            <a:r>
              <a:rPr lang="en-US" sz="4720" dirty="0">
                <a:solidFill>
                  <a:srgbClr val="000000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 </a:t>
            </a:r>
            <a:r>
              <a:rPr lang="en-US" sz="4720" dirty="0" err="1">
                <a:solidFill>
                  <a:srgbClr val="000000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кредиторам</a:t>
            </a:r>
            <a:r>
              <a:rPr lang="en-US" sz="4720" dirty="0">
                <a:solidFill>
                  <a:srgbClr val="000000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 </a:t>
            </a:r>
            <a:r>
              <a:rPr lang="en-US" sz="4720" dirty="0" err="1">
                <a:solidFill>
                  <a:srgbClr val="000000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пяти</a:t>
            </a:r>
            <a:r>
              <a:rPr lang="en-US" sz="4720" dirty="0">
                <a:solidFill>
                  <a:srgbClr val="000000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 </a:t>
            </a:r>
            <a:r>
              <a:rPr lang="en-US" sz="4720" dirty="0" err="1">
                <a:solidFill>
                  <a:srgbClr val="000000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очередей</a:t>
            </a:r>
            <a:r>
              <a:rPr lang="en-US" sz="4720" dirty="0">
                <a:solidFill>
                  <a:srgbClr val="000000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 </a:t>
            </a:r>
            <a:r>
              <a:rPr lang="en-US" sz="4720" dirty="0" err="1">
                <a:solidFill>
                  <a:srgbClr val="000000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составила</a:t>
            </a:r>
            <a:r>
              <a:rPr lang="en-US" sz="4720" dirty="0">
                <a:solidFill>
                  <a:srgbClr val="000000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 3</a:t>
            </a:r>
            <a:r>
              <a:rPr lang="ru-RU" sz="4720" dirty="0">
                <a:solidFill>
                  <a:srgbClr val="000000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29</a:t>
            </a:r>
            <a:r>
              <a:rPr lang="en-US" sz="4720" dirty="0">
                <a:solidFill>
                  <a:srgbClr val="000000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,</a:t>
            </a:r>
            <a:r>
              <a:rPr lang="ru-RU" sz="4720" dirty="0">
                <a:solidFill>
                  <a:srgbClr val="000000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6</a:t>
            </a:r>
            <a:r>
              <a:rPr lang="en-US" sz="4720" dirty="0">
                <a:solidFill>
                  <a:srgbClr val="000000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 </a:t>
            </a:r>
            <a:r>
              <a:rPr lang="en-US" sz="4720" dirty="0" err="1">
                <a:solidFill>
                  <a:srgbClr val="000000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млн.сом</a:t>
            </a:r>
            <a:endParaRPr lang="en-US" sz="4720" dirty="0">
              <a:solidFill>
                <a:srgbClr val="000000"/>
              </a:solidFill>
              <a:latin typeface="Public Sans Thin"/>
              <a:ea typeface="Public Sans Thin"/>
              <a:cs typeface="Public Sans Thin"/>
              <a:sym typeface="Public Sans Thin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10614749" y="1492611"/>
            <a:ext cx="770908" cy="65410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199"/>
              </a:lnSpc>
            </a:pPr>
            <a:r>
              <a:rPr lang="en-US" sz="3999" b="1">
                <a:solidFill>
                  <a:srgbClr val="000000"/>
                </a:solidFill>
                <a:latin typeface="Public Sans Thin Bold"/>
                <a:ea typeface="Public Sans Thin Bold"/>
                <a:cs typeface="Public Sans Thin Bold"/>
                <a:sym typeface="Public Sans Thin Bold"/>
              </a:rPr>
              <a:t>I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11623873" y="1625961"/>
            <a:ext cx="5392918" cy="12990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2563"/>
              </a:lnSpc>
            </a:pPr>
            <a:r>
              <a:rPr lang="en-US" sz="1972">
                <a:solidFill>
                  <a:srgbClr val="000000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483 тыс.сом – требования граждан, перед которыми банк несет ответственность за причинение вреда жизни или здоровью, двум кредиторам банка;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0614749" y="2994999"/>
            <a:ext cx="770908" cy="65410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199"/>
              </a:lnSpc>
            </a:pPr>
            <a:r>
              <a:rPr lang="en-US" sz="3999" b="1">
                <a:solidFill>
                  <a:srgbClr val="000000"/>
                </a:solidFill>
                <a:latin typeface="Public Sans Thin Bold"/>
                <a:ea typeface="Public Sans Thin Bold"/>
                <a:cs typeface="Public Sans Thin Bold"/>
                <a:sym typeface="Public Sans Thin Bold"/>
              </a:rPr>
              <a:t>II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1623873" y="3128349"/>
            <a:ext cx="5392918" cy="97519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2563"/>
              </a:lnSpc>
            </a:pPr>
            <a:r>
              <a:rPr lang="en-US" sz="1972">
                <a:solidFill>
                  <a:srgbClr val="000000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34 852 тыс.сом – обязательства банка по выплате пособий и заработной платы более 1000 сотрудникам;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10614749" y="4497387"/>
            <a:ext cx="770908" cy="65410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199"/>
              </a:lnSpc>
            </a:pPr>
            <a:r>
              <a:rPr lang="en-US" sz="3999" b="1">
                <a:solidFill>
                  <a:srgbClr val="000000"/>
                </a:solidFill>
                <a:latin typeface="Public Sans Thin Bold"/>
                <a:ea typeface="Public Sans Thin Bold"/>
                <a:cs typeface="Public Sans Thin Bold"/>
                <a:sym typeface="Public Sans Thin Bold"/>
              </a:rPr>
              <a:t>III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11623873" y="4630738"/>
            <a:ext cx="5392918" cy="12990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2563"/>
              </a:lnSpc>
            </a:pPr>
            <a:r>
              <a:rPr lang="en-US" sz="1972">
                <a:solidFill>
                  <a:srgbClr val="000000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1 411 тыс.сом – требования по депозитам не связанных с банком, физических лиц на сумму до двадцати пяти тысяч сомов на одного вкладчика, 856 кредиторам;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0614749" y="5999776"/>
            <a:ext cx="770908" cy="65410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199"/>
              </a:lnSpc>
            </a:pPr>
            <a:r>
              <a:rPr lang="en-US" sz="3999" b="1">
                <a:solidFill>
                  <a:srgbClr val="000000"/>
                </a:solidFill>
                <a:latin typeface="Public Sans Thin Bold"/>
                <a:ea typeface="Public Sans Thin Bold"/>
                <a:cs typeface="Public Sans Thin Bold"/>
                <a:sym typeface="Public Sans Thin Bold"/>
              </a:rPr>
              <a:t>IV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11623873" y="6133126"/>
            <a:ext cx="5392918" cy="162296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2563"/>
              </a:lnSpc>
            </a:pPr>
            <a:r>
              <a:rPr lang="en-US" sz="1972" dirty="0">
                <a:solidFill>
                  <a:srgbClr val="000000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107 085,6 </a:t>
            </a:r>
            <a:r>
              <a:rPr lang="en-US" sz="1972" dirty="0" err="1">
                <a:solidFill>
                  <a:srgbClr val="000000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тыс.сом</a:t>
            </a:r>
            <a:r>
              <a:rPr lang="en-US" sz="1972" dirty="0">
                <a:solidFill>
                  <a:srgbClr val="000000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 – </a:t>
            </a:r>
            <a:r>
              <a:rPr lang="en-US" sz="1972" dirty="0" err="1">
                <a:solidFill>
                  <a:srgbClr val="000000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требования</a:t>
            </a:r>
            <a:r>
              <a:rPr lang="en-US" sz="1972" dirty="0">
                <a:solidFill>
                  <a:srgbClr val="000000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 </a:t>
            </a:r>
            <a:r>
              <a:rPr lang="en-US" sz="1972" dirty="0" err="1">
                <a:solidFill>
                  <a:srgbClr val="000000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физических</a:t>
            </a:r>
            <a:r>
              <a:rPr lang="en-US" sz="1972" dirty="0">
                <a:solidFill>
                  <a:srgbClr val="000000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 </a:t>
            </a:r>
            <a:r>
              <a:rPr lang="en-US" sz="1972" dirty="0" err="1">
                <a:solidFill>
                  <a:srgbClr val="000000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лиц-вкладчиков</a:t>
            </a:r>
            <a:r>
              <a:rPr lang="en-US" sz="1972" dirty="0">
                <a:solidFill>
                  <a:srgbClr val="000000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 </a:t>
            </a:r>
            <a:r>
              <a:rPr lang="en-US" sz="1972" dirty="0" err="1">
                <a:solidFill>
                  <a:srgbClr val="000000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банка</a:t>
            </a:r>
            <a:r>
              <a:rPr lang="en-US" sz="1972" dirty="0">
                <a:solidFill>
                  <a:srgbClr val="000000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, </a:t>
            </a:r>
            <a:r>
              <a:rPr lang="en-US" sz="1972" dirty="0" err="1">
                <a:solidFill>
                  <a:srgbClr val="000000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не</a:t>
            </a:r>
            <a:r>
              <a:rPr lang="en-US" sz="1972" dirty="0">
                <a:solidFill>
                  <a:srgbClr val="000000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 </a:t>
            </a:r>
            <a:r>
              <a:rPr lang="en-US" sz="1972" dirty="0" err="1">
                <a:solidFill>
                  <a:srgbClr val="000000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связанных</a:t>
            </a:r>
            <a:r>
              <a:rPr lang="en-US" sz="1972" dirty="0">
                <a:solidFill>
                  <a:srgbClr val="000000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 с </a:t>
            </a:r>
            <a:r>
              <a:rPr lang="en-US" sz="1972" dirty="0" err="1">
                <a:solidFill>
                  <a:srgbClr val="000000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банком</a:t>
            </a:r>
            <a:r>
              <a:rPr lang="en-US" sz="1972" dirty="0">
                <a:solidFill>
                  <a:srgbClr val="000000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, в </a:t>
            </a:r>
            <a:r>
              <a:rPr lang="en-US" sz="1972" dirty="0" err="1">
                <a:solidFill>
                  <a:srgbClr val="000000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отношении</a:t>
            </a:r>
            <a:r>
              <a:rPr lang="en-US" sz="1972" dirty="0">
                <a:solidFill>
                  <a:srgbClr val="000000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 </a:t>
            </a:r>
            <a:r>
              <a:rPr lang="en-US" sz="1972" dirty="0" err="1">
                <a:solidFill>
                  <a:srgbClr val="000000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основной</a:t>
            </a:r>
            <a:r>
              <a:rPr lang="en-US" sz="1972" dirty="0">
                <a:solidFill>
                  <a:srgbClr val="000000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 </a:t>
            </a:r>
            <a:r>
              <a:rPr lang="en-US" sz="1972" dirty="0" err="1">
                <a:solidFill>
                  <a:srgbClr val="000000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суммы</a:t>
            </a:r>
            <a:r>
              <a:rPr lang="en-US" sz="1972" dirty="0">
                <a:solidFill>
                  <a:srgbClr val="000000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 и </a:t>
            </a:r>
            <a:r>
              <a:rPr lang="en-US" sz="1972" dirty="0" err="1">
                <a:solidFill>
                  <a:srgbClr val="000000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начисленных</a:t>
            </a:r>
            <a:r>
              <a:rPr lang="en-US" sz="1972" dirty="0">
                <a:solidFill>
                  <a:srgbClr val="000000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 </a:t>
            </a:r>
            <a:r>
              <a:rPr lang="en-US" sz="1972" dirty="0" err="1">
                <a:solidFill>
                  <a:srgbClr val="000000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на</a:t>
            </a:r>
            <a:r>
              <a:rPr lang="en-US" sz="1972" dirty="0">
                <a:solidFill>
                  <a:srgbClr val="000000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 </a:t>
            </a:r>
            <a:r>
              <a:rPr lang="en-US" sz="1972" dirty="0" err="1">
                <a:solidFill>
                  <a:srgbClr val="000000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нее</a:t>
            </a:r>
            <a:r>
              <a:rPr lang="en-US" sz="1972" dirty="0">
                <a:solidFill>
                  <a:srgbClr val="000000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 </a:t>
            </a:r>
            <a:r>
              <a:rPr lang="en-US" sz="1972" dirty="0" err="1">
                <a:solidFill>
                  <a:srgbClr val="000000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процентов</a:t>
            </a:r>
            <a:r>
              <a:rPr lang="en-US" sz="1972" dirty="0">
                <a:solidFill>
                  <a:srgbClr val="000000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, 37 </a:t>
            </a:r>
            <a:r>
              <a:rPr lang="en-US" sz="1972" dirty="0" err="1">
                <a:solidFill>
                  <a:srgbClr val="000000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кредиторам</a:t>
            </a:r>
            <a:r>
              <a:rPr lang="en-US" sz="1972" dirty="0">
                <a:solidFill>
                  <a:srgbClr val="000000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.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0614749" y="7797439"/>
            <a:ext cx="770908" cy="65410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199"/>
              </a:lnSpc>
            </a:pPr>
            <a:r>
              <a:rPr lang="en-US" sz="3999" b="1">
                <a:solidFill>
                  <a:srgbClr val="000000"/>
                </a:solidFill>
                <a:latin typeface="Public Sans Thin Bold"/>
                <a:ea typeface="Public Sans Thin Bold"/>
                <a:cs typeface="Public Sans Thin Bold"/>
                <a:sym typeface="Public Sans Thin Bold"/>
              </a:rPr>
              <a:t>V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11623873" y="7930789"/>
            <a:ext cx="5392918" cy="64145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2563"/>
              </a:lnSpc>
            </a:pPr>
            <a:r>
              <a:rPr lang="en-US" sz="1972" dirty="0">
                <a:solidFill>
                  <a:srgbClr val="000000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1</a:t>
            </a:r>
            <a:r>
              <a:rPr lang="ru-RU" sz="1972" dirty="0">
                <a:solidFill>
                  <a:srgbClr val="000000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85 866</a:t>
            </a:r>
            <a:r>
              <a:rPr lang="en-US" sz="1972" dirty="0">
                <a:solidFill>
                  <a:srgbClr val="000000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 </a:t>
            </a:r>
            <a:r>
              <a:rPr lang="en-US" sz="1972" dirty="0" err="1">
                <a:solidFill>
                  <a:srgbClr val="000000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тыс.сом</a:t>
            </a:r>
            <a:r>
              <a:rPr lang="en-US" sz="1972" dirty="0">
                <a:solidFill>
                  <a:srgbClr val="000000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 – </a:t>
            </a:r>
            <a:r>
              <a:rPr lang="en-US" sz="1972" dirty="0" err="1">
                <a:solidFill>
                  <a:srgbClr val="000000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требования</a:t>
            </a:r>
            <a:r>
              <a:rPr lang="en-US" sz="1972" dirty="0">
                <a:solidFill>
                  <a:srgbClr val="000000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 </a:t>
            </a:r>
            <a:r>
              <a:rPr lang="en-US" sz="1972" dirty="0" err="1">
                <a:solidFill>
                  <a:srgbClr val="000000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юридических</a:t>
            </a:r>
            <a:r>
              <a:rPr lang="en-US" sz="1972" dirty="0">
                <a:solidFill>
                  <a:srgbClr val="000000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 </a:t>
            </a:r>
            <a:r>
              <a:rPr lang="en-US" sz="1972" dirty="0" err="1">
                <a:solidFill>
                  <a:srgbClr val="000000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лиц</a:t>
            </a:r>
            <a:r>
              <a:rPr lang="en-US" sz="1972" dirty="0">
                <a:solidFill>
                  <a:srgbClr val="000000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, </a:t>
            </a:r>
            <a:r>
              <a:rPr lang="en-US" sz="1972" dirty="0" err="1">
                <a:solidFill>
                  <a:srgbClr val="000000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не</a:t>
            </a:r>
            <a:r>
              <a:rPr lang="en-US" sz="1972" dirty="0">
                <a:solidFill>
                  <a:srgbClr val="000000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 </a:t>
            </a:r>
            <a:r>
              <a:rPr lang="en-US" sz="1972" dirty="0" err="1">
                <a:solidFill>
                  <a:srgbClr val="000000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связанных</a:t>
            </a:r>
            <a:r>
              <a:rPr lang="en-US" sz="1972" dirty="0">
                <a:solidFill>
                  <a:srgbClr val="000000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 с банком,87  </a:t>
            </a:r>
            <a:r>
              <a:rPr lang="en-US" sz="1972" dirty="0" err="1">
                <a:solidFill>
                  <a:srgbClr val="000000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кредиторам</a:t>
            </a:r>
            <a:r>
              <a:rPr lang="en-US" sz="1972" dirty="0">
                <a:solidFill>
                  <a:srgbClr val="000000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.</a:t>
            </a:r>
          </a:p>
        </p:txBody>
      </p:sp>
      <p:graphicFrame>
        <p:nvGraphicFramePr>
          <p:cNvPr id="15" name="Диаграмма 14">
            <a:extLst>
              <a:ext uri="{FF2B5EF4-FFF2-40B4-BE49-F238E27FC236}">
                <a16:creationId xmlns:a16="http://schemas.microsoft.com/office/drawing/2014/main" id="{40EE25F4-22AE-B933-ADC5-6667D93FED3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16863820"/>
              </p:ext>
            </p:extLst>
          </p:nvPr>
        </p:nvGraphicFramePr>
        <p:xfrm>
          <a:off x="1107126" y="3467100"/>
          <a:ext cx="8798874" cy="58523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1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760593" y="149153"/>
            <a:ext cx="15773400" cy="1759094"/>
            <a:chOff x="0" y="0"/>
            <a:chExt cx="21031200" cy="2345458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1031200" cy="2345458"/>
            </a:xfrm>
            <a:custGeom>
              <a:avLst/>
              <a:gdLst/>
              <a:ahLst/>
              <a:cxnLst/>
              <a:rect l="l" t="t" r="r" b="b"/>
              <a:pathLst>
                <a:path w="21031200" h="2345458">
                  <a:moveTo>
                    <a:pt x="0" y="0"/>
                  </a:moveTo>
                  <a:lnTo>
                    <a:pt x="21031200" y="0"/>
                  </a:lnTo>
                  <a:lnTo>
                    <a:pt x="21031200" y="2345458"/>
                  </a:lnTo>
                  <a:lnTo>
                    <a:pt x="0" y="2345458"/>
                  </a:lnTo>
                  <a:close/>
                </a:path>
              </a:pathLst>
            </a:custGeom>
            <a:solidFill>
              <a:srgbClr val="F4F1ED">
                <a:alpha val="0"/>
              </a:srgbClr>
            </a:solidFill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66675"/>
              <a:ext cx="21031200" cy="2412133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lnSpc>
                  <a:spcPts val="4140"/>
                </a:lnSpc>
              </a:pPr>
              <a:r>
                <a:rPr lang="en-US" sz="3000" b="1">
                  <a:solidFill>
                    <a:srgbClr val="65212A"/>
                  </a:solidFill>
                  <a:latin typeface="Public Sans Thin Bold"/>
                  <a:ea typeface="Public Sans Thin Bold"/>
                  <a:cs typeface="Public Sans Thin Bold"/>
                  <a:sym typeface="Public Sans Thin Bold"/>
                </a:rPr>
                <a:t>Финансовое состояние ОАО «АУБ» по состоянию на 28.10.2010г.</a:t>
              </a:r>
            </a:p>
          </p:txBody>
        </p:sp>
      </p:grpSp>
      <p:sp>
        <p:nvSpPr>
          <p:cNvPr id="5" name="Freeform 5"/>
          <p:cNvSpPr/>
          <p:nvPr/>
        </p:nvSpPr>
        <p:spPr>
          <a:xfrm>
            <a:off x="1143000" y="723900"/>
            <a:ext cx="16498707" cy="9672367"/>
          </a:xfrm>
          <a:custGeom>
            <a:avLst/>
            <a:gdLst/>
            <a:ahLst/>
            <a:cxnLst/>
            <a:rect l="l" t="t" r="r" b="b"/>
            <a:pathLst>
              <a:path w="16498707" h="9672367">
                <a:moveTo>
                  <a:pt x="0" y="0"/>
                </a:moveTo>
                <a:lnTo>
                  <a:pt x="16498707" y="0"/>
                </a:lnTo>
                <a:lnTo>
                  <a:pt x="16498707" y="9672368"/>
                </a:lnTo>
                <a:lnTo>
                  <a:pt x="0" y="967236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F4F1ED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257300" y="149153"/>
            <a:ext cx="15773400" cy="1759094"/>
            <a:chOff x="0" y="0"/>
            <a:chExt cx="21031200" cy="2345458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1031200" cy="2345458"/>
            </a:xfrm>
            <a:custGeom>
              <a:avLst/>
              <a:gdLst/>
              <a:ahLst/>
              <a:cxnLst/>
              <a:rect l="l" t="t" r="r" b="b"/>
              <a:pathLst>
                <a:path w="21031200" h="2345458">
                  <a:moveTo>
                    <a:pt x="0" y="0"/>
                  </a:moveTo>
                  <a:lnTo>
                    <a:pt x="21031200" y="0"/>
                  </a:lnTo>
                  <a:lnTo>
                    <a:pt x="21031200" y="2345458"/>
                  </a:lnTo>
                  <a:lnTo>
                    <a:pt x="0" y="2345458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66675"/>
              <a:ext cx="21031200" cy="2412133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just">
                <a:lnSpc>
                  <a:spcPts val="4140"/>
                </a:lnSpc>
              </a:pPr>
              <a:r>
                <a:rPr lang="en-US" sz="3000" b="1" dirty="0" err="1">
                  <a:solidFill>
                    <a:srgbClr val="65212A"/>
                  </a:solidFill>
                  <a:latin typeface="Public Sans Thin Bold"/>
                  <a:ea typeface="Public Sans Thin Bold"/>
                  <a:cs typeface="Public Sans Thin Bold"/>
                  <a:sym typeface="Public Sans Thin Bold"/>
                </a:rPr>
                <a:t>Финансовое</a:t>
              </a:r>
              <a:r>
                <a:rPr lang="en-US" sz="3000" b="1" dirty="0">
                  <a:solidFill>
                    <a:srgbClr val="65212A"/>
                  </a:solidFill>
                  <a:latin typeface="Public Sans Thin Bold"/>
                  <a:ea typeface="Public Sans Thin Bold"/>
                  <a:cs typeface="Public Sans Thin Bold"/>
                  <a:sym typeface="Public Sans Thin Bold"/>
                </a:rPr>
                <a:t> </a:t>
              </a:r>
              <a:r>
                <a:rPr lang="en-US" sz="3000" b="1" dirty="0" err="1">
                  <a:solidFill>
                    <a:srgbClr val="65212A"/>
                  </a:solidFill>
                  <a:latin typeface="Public Sans Thin Bold"/>
                  <a:ea typeface="Public Sans Thin Bold"/>
                  <a:cs typeface="Public Sans Thin Bold"/>
                  <a:sym typeface="Public Sans Thin Bold"/>
                </a:rPr>
                <a:t>состояние</a:t>
              </a:r>
              <a:r>
                <a:rPr lang="en-US" sz="3000" b="1" dirty="0">
                  <a:solidFill>
                    <a:srgbClr val="65212A"/>
                  </a:solidFill>
                  <a:latin typeface="Public Sans Thin Bold"/>
                  <a:ea typeface="Public Sans Thin Bold"/>
                  <a:cs typeface="Public Sans Thin Bold"/>
                  <a:sym typeface="Public Sans Thin Bold"/>
                </a:rPr>
                <a:t> ОАО «АУБ» </a:t>
              </a:r>
              <a:r>
                <a:rPr lang="en-US" sz="3000" b="1" dirty="0" err="1">
                  <a:solidFill>
                    <a:srgbClr val="65212A"/>
                  </a:solidFill>
                  <a:latin typeface="Public Sans Thin Bold"/>
                  <a:ea typeface="Public Sans Thin Bold"/>
                  <a:cs typeface="Public Sans Thin Bold"/>
                  <a:sym typeface="Public Sans Thin Bold"/>
                </a:rPr>
                <a:t>по</a:t>
              </a:r>
              <a:r>
                <a:rPr lang="en-US" sz="3000" b="1" dirty="0">
                  <a:solidFill>
                    <a:srgbClr val="65212A"/>
                  </a:solidFill>
                  <a:latin typeface="Public Sans Thin Bold"/>
                  <a:ea typeface="Public Sans Thin Bold"/>
                  <a:cs typeface="Public Sans Thin Bold"/>
                  <a:sym typeface="Public Sans Thin Bold"/>
                </a:rPr>
                <a:t> </a:t>
              </a:r>
              <a:r>
                <a:rPr lang="en-US" sz="3000" b="1" dirty="0" err="1">
                  <a:solidFill>
                    <a:srgbClr val="65212A"/>
                  </a:solidFill>
                  <a:latin typeface="Public Sans Thin Bold"/>
                  <a:ea typeface="Public Sans Thin Bold"/>
                  <a:cs typeface="Public Sans Thin Bold"/>
                  <a:sym typeface="Public Sans Thin Bold"/>
                </a:rPr>
                <a:t>состоянию</a:t>
              </a:r>
              <a:r>
                <a:rPr lang="en-US" sz="3000" b="1" dirty="0">
                  <a:solidFill>
                    <a:srgbClr val="65212A"/>
                  </a:solidFill>
                  <a:latin typeface="Public Sans Thin Bold"/>
                  <a:ea typeface="Public Sans Thin Bold"/>
                  <a:cs typeface="Public Sans Thin Bold"/>
                  <a:sym typeface="Public Sans Thin Bold"/>
                </a:rPr>
                <a:t> </a:t>
              </a:r>
              <a:r>
                <a:rPr lang="en-US" sz="3000" b="1" dirty="0" err="1">
                  <a:solidFill>
                    <a:srgbClr val="65212A"/>
                  </a:solidFill>
                  <a:latin typeface="Public Sans Thin Bold"/>
                  <a:ea typeface="Public Sans Thin Bold"/>
                  <a:cs typeface="Public Sans Thin Bold"/>
                  <a:sym typeface="Public Sans Thin Bold"/>
                </a:rPr>
                <a:t>на</a:t>
              </a:r>
              <a:r>
                <a:rPr lang="en-US" sz="3000" b="1" dirty="0">
                  <a:solidFill>
                    <a:srgbClr val="65212A"/>
                  </a:solidFill>
                  <a:latin typeface="Public Sans Thin Bold"/>
                  <a:ea typeface="Public Sans Thin Bold"/>
                  <a:cs typeface="Public Sans Thin Bold"/>
                  <a:sym typeface="Public Sans Thin Bold"/>
                </a:rPr>
                <a:t> 01.04.202</a:t>
              </a:r>
              <a:r>
                <a:rPr lang="ru-RU" sz="3000" b="1" dirty="0">
                  <a:solidFill>
                    <a:srgbClr val="65212A"/>
                  </a:solidFill>
                  <a:latin typeface="Public Sans Thin Bold"/>
                  <a:ea typeface="Public Sans Thin Bold"/>
                  <a:cs typeface="Public Sans Thin Bold"/>
                  <a:sym typeface="Public Sans Thin Bold"/>
                </a:rPr>
                <a:t>6</a:t>
              </a:r>
              <a:r>
                <a:rPr lang="en-US" sz="3000" b="1" dirty="0">
                  <a:solidFill>
                    <a:srgbClr val="65212A"/>
                  </a:solidFill>
                  <a:latin typeface="Public Sans Thin Bold"/>
                  <a:ea typeface="Public Sans Thin Bold"/>
                  <a:cs typeface="Public Sans Thin Bold"/>
                  <a:sym typeface="Public Sans Thin Bold"/>
                </a:rPr>
                <a:t>г.</a:t>
              </a:r>
            </a:p>
          </p:txBody>
        </p:sp>
      </p:grpSp>
      <p:graphicFrame>
        <p:nvGraphicFramePr>
          <p:cNvPr id="19" name="Диаграмма 18">
            <a:extLst>
              <a:ext uri="{FF2B5EF4-FFF2-40B4-BE49-F238E27FC236}">
                <a16:creationId xmlns:a16="http://schemas.microsoft.com/office/drawing/2014/main" id="{66B1BA1A-BA58-818B-CB21-BF6532AC30D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91782421"/>
              </p:ext>
            </p:extLst>
          </p:nvPr>
        </p:nvGraphicFramePr>
        <p:xfrm>
          <a:off x="10210800" y="1003697"/>
          <a:ext cx="8077200" cy="42922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1" name="Диаграмма 20">
            <a:extLst>
              <a:ext uri="{FF2B5EF4-FFF2-40B4-BE49-F238E27FC236}">
                <a16:creationId xmlns:a16="http://schemas.microsoft.com/office/drawing/2014/main" id="{E466936A-EAF0-C182-C126-4B3B13FF620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93643725"/>
              </p:ext>
            </p:extLst>
          </p:nvPr>
        </p:nvGraphicFramePr>
        <p:xfrm>
          <a:off x="10058400" y="5612186"/>
          <a:ext cx="7848600" cy="4224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8659844"/>
              </p:ext>
            </p:extLst>
          </p:nvPr>
        </p:nvGraphicFramePr>
        <p:xfrm>
          <a:off x="1371600" y="1061727"/>
          <a:ext cx="8724900" cy="8774797"/>
        </p:xfrm>
        <a:graphic>
          <a:graphicData uri="http://schemas.openxmlformats.org/drawingml/2006/table">
            <a:tbl>
              <a:tblPr>
                <a:tableStyleId>{37CE84F3-28C3-443E-9E96-99CF82512B78}</a:tableStyleId>
              </a:tblPr>
              <a:tblGrid>
                <a:gridCol w="5918053">
                  <a:extLst>
                    <a:ext uri="{9D8B030D-6E8A-4147-A177-3AD203B41FA5}">
                      <a16:colId xmlns:a16="http://schemas.microsoft.com/office/drawing/2014/main" val="2926719350"/>
                    </a:ext>
                  </a:extLst>
                </a:gridCol>
                <a:gridCol w="2806847">
                  <a:extLst>
                    <a:ext uri="{9D8B030D-6E8A-4147-A177-3AD203B41FA5}">
                      <a16:colId xmlns:a16="http://schemas.microsoft.com/office/drawing/2014/main" val="439126815"/>
                    </a:ext>
                  </a:extLst>
                </a:gridCol>
              </a:tblGrid>
              <a:tr h="53482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3200" b="1" u="none" strike="noStrike" dirty="0">
                          <a:effectLst/>
                        </a:rPr>
                        <a:t>Статьи</a:t>
                      </a:r>
                      <a:endParaRPr lang="ru-RU" sz="3200" b="1" i="0" u="none" strike="noStrike" dirty="0">
                        <a:solidFill>
                          <a:srgbClr val="1F1F1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200" b="1" u="none" strike="noStrike" dirty="0">
                          <a:effectLst/>
                        </a:rPr>
                        <a:t>01.04.2026 г.</a:t>
                      </a:r>
                      <a:endParaRPr lang="ru-RU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25302710"/>
                  </a:ext>
                </a:extLst>
              </a:tr>
              <a:tr h="97169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3200" b="1" u="none" strike="noStrike" dirty="0">
                          <a:effectLst/>
                        </a:rPr>
                        <a:t>Корр. счет в других банках</a:t>
                      </a:r>
                      <a:endParaRPr lang="ru-RU" sz="3200" b="1" i="0" u="none" strike="noStrike" dirty="0">
                        <a:solidFill>
                          <a:srgbClr val="1F1F1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3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11 766</a:t>
                      </a:r>
                      <a:endParaRPr lang="ru-RU" sz="32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4332008"/>
                  </a:ext>
                </a:extLst>
              </a:tr>
              <a:tr h="53482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3200" b="1" u="none" strike="noStrike" dirty="0">
                          <a:effectLst/>
                        </a:rPr>
                        <a:t>Кредитный портфель</a:t>
                      </a:r>
                      <a:endParaRPr lang="ru-RU" sz="3200" b="1" i="0" u="none" strike="noStrike" dirty="0">
                        <a:solidFill>
                          <a:srgbClr val="1F1F1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3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28 326</a:t>
                      </a:r>
                      <a:endParaRPr lang="ru-RU" sz="32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6381578"/>
                  </a:ext>
                </a:extLst>
              </a:tr>
              <a:tr h="105797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3200" b="1" u="none" strike="noStrike" dirty="0">
                          <a:effectLst/>
                        </a:rPr>
                        <a:t>РППУ (Резервы на возможные потери)</a:t>
                      </a:r>
                      <a:endParaRPr lang="ru-RU" sz="3200" b="1" i="0" u="none" strike="noStrike" dirty="0">
                        <a:solidFill>
                          <a:srgbClr val="1F1F1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3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-28 326</a:t>
                      </a:r>
                      <a:endParaRPr lang="ru-RU" sz="32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1740515"/>
                  </a:ext>
                </a:extLst>
              </a:tr>
              <a:tr h="53482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3200" b="1" u="none" strike="noStrike" dirty="0">
                          <a:effectLst/>
                        </a:rPr>
                        <a:t>Основные средства</a:t>
                      </a:r>
                      <a:endParaRPr lang="ru-RU" sz="3200" b="1" i="0" u="none" strike="noStrike" dirty="0">
                        <a:solidFill>
                          <a:srgbClr val="1F1F1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3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421</a:t>
                      </a:r>
                      <a:endParaRPr lang="ru-RU" sz="32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0423982"/>
                  </a:ext>
                </a:extLst>
              </a:tr>
              <a:tr h="53482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3200" b="1" u="none" strike="noStrike" dirty="0">
                          <a:effectLst/>
                        </a:rPr>
                        <a:t>Всего активы</a:t>
                      </a:r>
                      <a:endParaRPr lang="ru-RU" sz="3200" b="1" i="0" u="none" strike="noStrike" dirty="0">
                        <a:solidFill>
                          <a:srgbClr val="1F1F1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3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12 187</a:t>
                      </a:r>
                      <a:endParaRPr lang="ru-RU" sz="32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1020617"/>
                  </a:ext>
                </a:extLst>
              </a:tr>
              <a:tr h="97169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3200" b="1" u="none" strike="noStrike" dirty="0">
                          <a:effectLst/>
                        </a:rPr>
                        <a:t>Депозиты физических лиц</a:t>
                      </a:r>
                      <a:endParaRPr lang="ru-RU" sz="3200" b="1" i="0" u="none" strike="noStrike" dirty="0">
                        <a:solidFill>
                          <a:srgbClr val="1F1F1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3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36 230</a:t>
                      </a:r>
                      <a:endParaRPr lang="ru-RU" sz="32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7559577"/>
                  </a:ext>
                </a:extLst>
              </a:tr>
              <a:tr h="53482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3200" b="1" u="none" strike="noStrike" dirty="0">
                          <a:effectLst/>
                        </a:rPr>
                        <a:t>Депозиты </a:t>
                      </a:r>
                      <a:r>
                        <a:rPr lang="ru-RU" sz="3200" b="1" u="none" strike="noStrike" dirty="0" err="1">
                          <a:effectLst/>
                        </a:rPr>
                        <a:t>юрид</a:t>
                      </a:r>
                      <a:r>
                        <a:rPr lang="ru-RU" sz="3200" b="1" u="none" strike="noStrike" dirty="0">
                          <a:effectLst/>
                        </a:rPr>
                        <a:t>. лиц</a:t>
                      </a:r>
                      <a:endParaRPr lang="ru-RU" sz="3200" b="1" i="0" u="none" strike="noStrike" dirty="0">
                        <a:solidFill>
                          <a:srgbClr val="1F1F1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3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1 314 351</a:t>
                      </a:r>
                      <a:endParaRPr lang="ru-RU" sz="32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9489553"/>
                  </a:ext>
                </a:extLst>
              </a:tr>
              <a:tr h="97169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3200" b="1" u="none" strike="noStrike" dirty="0">
                          <a:effectLst/>
                        </a:rPr>
                        <a:t>Межбанковские обязательства</a:t>
                      </a:r>
                      <a:endParaRPr lang="ru-RU" sz="3200" b="1" i="0" u="none" strike="noStrike" dirty="0">
                        <a:solidFill>
                          <a:srgbClr val="1F1F1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3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31</a:t>
                      </a:r>
                      <a:endParaRPr lang="ru-RU" sz="32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4911432"/>
                  </a:ext>
                </a:extLst>
              </a:tr>
              <a:tr h="105797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3200" b="1" u="none" strike="noStrike" dirty="0">
                          <a:effectLst/>
                        </a:rPr>
                        <a:t>Кредиты, полученные от банков</a:t>
                      </a:r>
                      <a:endParaRPr lang="ru-RU" sz="3200" b="1" i="0" u="none" strike="noStrike" dirty="0">
                        <a:solidFill>
                          <a:srgbClr val="1F1F1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3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125 727</a:t>
                      </a:r>
                      <a:endParaRPr lang="ru-RU" sz="32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3703616"/>
                  </a:ext>
                </a:extLst>
              </a:tr>
              <a:tr h="53482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3200" b="1" u="none" strike="noStrike" dirty="0">
                          <a:effectLst/>
                        </a:rPr>
                        <a:t>Прочие обязательства</a:t>
                      </a:r>
                      <a:endParaRPr lang="ru-RU" sz="3200" b="1" i="0" u="none" strike="noStrike" dirty="0">
                        <a:solidFill>
                          <a:srgbClr val="1F1F1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3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502 311</a:t>
                      </a:r>
                      <a:endParaRPr lang="ru-RU" sz="32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1564947"/>
                  </a:ext>
                </a:extLst>
              </a:tr>
              <a:tr h="53482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3200" b="1" u="none" strike="noStrike">
                          <a:effectLst/>
                        </a:rPr>
                        <a:t>Всего обязательства</a:t>
                      </a:r>
                      <a:endParaRPr lang="ru-RU" sz="3200" b="1" i="0" u="none" strike="noStrike">
                        <a:solidFill>
                          <a:srgbClr val="1F1F1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3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1 978 650</a:t>
                      </a:r>
                      <a:endParaRPr lang="ru-RU" sz="32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619209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448</TotalTime>
  <Words>1186</Words>
  <Application>Microsoft Office PowerPoint</Application>
  <PresentationFormat>Произвольный</PresentationFormat>
  <Paragraphs>104</Paragraphs>
  <Slides>13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1" baseType="lpstr">
      <vt:lpstr>Arial Black</vt:lpstr>
      <vt:lpstr>Book Antiqua</vt:lpstr>
      <vt:lpstr>Times New Roman</vt:lpstr>
      <vt:lpstr>Public Sans Thin</vt:lpstr>
      <vt:lpstr>Calibri</vt:lpstr>
      <vt:lpstr>Public Sans Thin Bold</vt:lpstr>
      <vt:lpstr>Arial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Структура баланса АУБ в динамике (в US$ million)</dc:title>
  <dc:creator>user</dc:creator>
  <cp:lastModifiedBy>Карагулова Гульзат Дайырбековна</cp:lastModifiedBy>
  <cp:revision>14</cp:revision>
  <dcterms:created xsi:type="dcterms:W3CDTF">2006-08-16T00:00:00Z</dcterms:created>
  <dcterms:modified xsi:type="dcterms:W3CDTF">2026-04-09T02:57:56Z</dcterms:modified>
  <dc:identifier>DAGkELbthZ8</dc:identifier>
</cp:coreProperties>
</file>